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85" r:id="rId5"/>
    <p:sldId id="273" r:id="rId6"/>
    <p:sldId id="259" r:id="rId7"/>
    <p:sldId id="260" r:id="rId8"/>
    <p:sldId id="261" r:id="rId9"/>
    <p:sldId id="262" r:id="rId10"/>
    <p:sldId id="263" r:id="rId11"/>
    <p:sldId id="264" r:id="rId12"/>
    <p:sldId id="265" r:id="rId13"/>
    <p:sldId id="271" r:id="rId14"/>
    <p:sldId id="266" r:id="rId15"/>
    <p:sldId id="267" r:id="rId16"/>
    <p:sldId id="268" r:id="rId17"/>
    <p:sldId id="269" r:id="rId18"/>
    <p:sldId id="270" r:id="rId19"/>
    <p:sldId id="272"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947095-542A-42F8-8BEF-CDAB164E2FBB}"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C0B3-2B98-46A9-AB27-C7895923B3E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1335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947095-542A-42F8-8BEF-CDAB164E2FBB}"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C0B3-2B98-46A9-AB27-C7895923B3E1}" type="slidenum">
              <a:rPr lang="en-US" smtClean="0"/>
              <a:t>‹#›</a:t>
            </a:fld>
            <a:endParaRPr lang="en-US"/>
          </a:p>
        </p:txBody>
      </p:sp>
    </p:spTree>
    <p:extLst>
      <p:ext uri="{BB962C8B-B14F-4D97-AF65-F5344CB8AC3E}">
        <p14:creationId xmlns:p14="http://schemas.microsoft.com/office/powerpoint/2010/main" val="1927721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947095-542A-42F8-8BEF-CDAB164E2FBB}"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C0B3-2B98-46A9-AB27-C7895923B3E1}" type="slidenum">
              <a:rPr lang="en-US" smtClean="0"/>
              <a:t>‹#›</a:t>
            </a:fld>
            <a:endParaRPr lang="en-US"/>
          </a:p>
        </p:txBody>
      </p:sp>
    </p:spTree>
    <p:extLst>
      <p:ext uri="{BB962C8B-B14F-4D97-AF65-F5344CB8AC3E}">
        <p14:creationId xmlns:p14="http://schemas.microsoft.com/office/powerpoint/2010/main" val="4277791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947095-542A-42F8-8BEF-CDAB164E2FBB}"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C0B3-2B98-46A9-AB27-C7895923B3E1}" type="slidenum">
              <a:rPr lang="en-US" smtClean="0"/>
              <a:t>‹#›</a:t>
            </a:fld>
            <a:endParaRPr lang="en-US"/>
          </a:p>
        </p:txBody>
      </p:sp>
    </p:spTree>
    <p:extLst>
      <p:ext uri="{BB962C8B-B14F-4D97-AF65-F5344CB8AC3E}">
        <p14:creationId xmlns:p14="http://schemas.microsoft.com/office/powerpoint/2010/main" val="107026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947095-542A-42F8-8BEF-CDAB164E2FBB}"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C0B3-2B98-46A9-AB27-C7895923B3E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4885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947095-542A-42F8-8BEF-CDAB164E2FBB}" type="datetimeFigureOut">
              <a:rPr lang="en-US" smtClean="0"/>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1C0B3-2B98-46A9-AB27-C7895923B3E1}" type="slidenum">
              <a:rPr lang="en-US" smtClean="0"/>
              <a:t>‹#›</a:t>
            </a:fld>
            <a:endParaRPr lang="en-US"/>
          </a:p>
        </p:txBody>
      </p:sp>
    </p:spTree>
    <p:extLst>
      <p:ext uri="{BB962C8B-B14F-4D97-AF65-F5344CB8AC3E}">
        <p14:creationId xmlns:p14="http://schemas.microsoft.com/office/powerpoint/2010/main" val="43660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947095-542A-42F8-8BEF-CDAB164E2FBB}" type="datetimeFigureOut">
              <a:rPr lang="en-US" smtClean="0"/>
              <a:t>10/20/2017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21C0B3-2B98-46A9-AB27-C7895923B3E1}" type="slidenum">
              <a:rPr lang="en-US" smtClean="0"/>
              <a:t>‹#›</a:t>
            </a:fld>
            <a:endParaRPr lang="en-US"/>
          </a:p>
        </p:txBody>
      </p:sp>
    </p:spTree>
    <p:extLst>
      <p:ext uri="{BB962C8B-B14F-4D97-AF65-F5344CB8AC3E}">
        <p14:creationId xmlns:p14="http://schemas.microsoft.com/office/powerpoint/2010/main" val="4152389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947095-542A-42F8-8BEF-CDAB164E2FBB}" type="datetimeFigureOut">
              <a:rPr lang="en-US" smtClean="0"/>
              <a:t>10/20/2017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21C0B3-2B98-46A9-AB27-C7895923B3E1}" type="slidenum">
              <a:rPr lang="en-US" smtClean="0"/>
              <a:t>‹#›</a:t>
            </a:fld>
            <a:endParaRPr lang="en-US"/>
          </a:p>
        </p:txBody>
      </p:sp>
    </p:spTree>
    <p:extLst>
      <p:ext uri="{BB962C8B-B14F-4D97-AF65-F5344CB8AC3E}">
        <p14:creationId xmlns:p14="http://schemas.microsoft.com/office/powerpoint/2010/main" val="3049467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B947095-542A-42F8-8BEF-CDAB164E2FBB}" type="datetimeFigureOut">
              <a:rPr lang="en-US" smtClean="0"/>
              <a:t>10/20/2017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721C0B3-2B98-46A9-AB27-C7895923B3E1}" type="slidenum">
              <a:rPr lang="en-US" smtClean="0"/>
              <a:t>‹#›</a:t>
            </a:fld>
            <a:endParaRPr lang="en-US"/>
          </a:p>
        </p:txBody>
      </p:sp>
    </p:spTree>
    <p:extLst>
      <p:ext uri="{BB962C8B-B14F-4D97-AF65-F5344CB8AC3E}">
        <p14:creationId xmlns:p14="http://schemas.microsoft.com/office/powerpoint/2010/main" val="303598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B947095-542A-42F8-8BEF-CDAB164E2FBB}" type="datetimeFigureOut">
              <a:rPr lang="en-US" smtClean="0"/>
              <a:t>10/20/2017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721C0B3-2B98-46A9-AB27-C7895923B3E1}" type="slidenum">
              <a:rPr lang="en-US" smtClean="0"/>
              <a:t>‹#›</a:t>
            </a:fld>
            <a:endParaRPr lang="en-US"/>
          </a:p>
        </p:txBody>
      </p:sp>
    </p:spTree>
    <p:extLst>
      <p:ext uri="{BB962C8B-B14F-4D97-AF65-F5344CB8AC3E}">
        <p14:creationId xmlns:p14="http://schemas.microsoft.com/office/powerpoint/2010/main" val="3718241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B947095-542A-42F8-8BEF-CDAB164E2FBB}" type="datetimeFigureOut">
              <a:rPr lang="en-US" smtClean="0"/>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1C0B3-2B98-46A9-AB27-C7895923B3E1}" type="slidenum">
              <a:rPr lang="en-US" smtClean="0"/>
              <a:t>‹#›</a:t>
            </a:fld>
            <a:endParaRPr lang="en-US"/>
          </a:p>
        </p:txBody>
      </p:sp>
    </p:spTree>
    <p:extLst>
      <p:ext uri="{BB962C8B-B14F-4D97-AF65-F5344CB8AC3E}">
        <p14:creationId xmlns:p14="http://schemas.microsoft.com/office/powerpoint/2010/main" val="2313232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B947095-542A-42F8-8BEF-CDAB164E2FBB}" type="datetimeFigureOut">
              <a:rPr lang="en-US" smtClean="0"/>
              <a:t>10/20/2017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721C0B3-2B98-46A9-AB27-C7895923B3E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91578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compliancetrendz.com/federal-regulatory-and-administrative-law-issues-impacted-by-recent-supreme-court-decisions/"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fox6now.com/2016/02/09/more-than-a-time-out-report-shows-seclusion-restraint-happening-more-than-you-might-think-in-school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ncsl.org/research/health/health-insurance/health-insurance-regulations.aspx"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hradvisors.com/employer-friendly-decisions-supreme-court/"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emaze.com/@ACLZROOZ/The-IEP"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Update on Legal Developments in IDEA, ADA, &amp; Section 504</a:t>
            </a:r>
            <a:endParaRPr lang="en-US" dirty="0"/>
          </a:p>
        </p:txBody>
      </p:sp>
      <p:sp>
        <p:nvSpPr>
          <p:cNvPr id="3" name="Subtitle 2"/>
          <p:cNvSpPr>
            <a:spLocks noGrp="1"/>
          </p:cNvSpPr>
          <p:nvPr>
            <p:ph type="subTitle" idx="1"/>
          </p:nvPr>
        </p:nvSpPr>
        <p:spPr/>
        <p:txBody>
          <a:bodyPr/>
          <a:lstStyle/>
          <a:p>
            <a:r>
              <a:rPr lang="en-US" dirty="0" smtClean="0"/>
              <a:t>Ne-pact regional conference</a:t>
            </a:r>
          </a:p>
          <a:p>
            <a:r>
              <a:rPr lang="en-US" dirty="0" smtClean="0"/>
              <a:t>October, 2017</a:t>
            </a:r>
          </a:p>
        </p:txBody>
      </p:sp>
    </p:spTree>
    <p:extLst>
      <p:ext uri="{BB962C8B-B14F-4D97-AF65-F5344CB8AC3E}">
        <p14:creationId xmlns:p14="http://schemas.microsoft.com/office/powerpoint/2010/main" val="1603994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FAPE &amp; Transition</a:t>
            </a:r>
            <a:endParaRPr lang="en-US" dirty="0"/>
          </a:p>
        </p:txBody>
      </p:sp>
      <p:sp>
        <p:nvSpPr>
          <p:cNvPr id="3" name="Content Placeholder 2"/>
          <p:cNvSpPr>
            <a:spLocks noGrp="1"/>
          </p:cNvSpPr>
          <p:nvPr>
            <p:ph idx="1"/>
          </p:nvPr>
        </p:nvSpPr>
        <p:spPr/>
        <p:txBody>
          <a:bodyPr/>
          <a:lstStyle/>
          <a:p>
            <a:r>
              <a:rPr lang="en-US" sz="2400" u="sng" dirty="0" smtClean="0"/>
              <a:t>Gibson v. Forest Hills Local School District</a:t>
            </a:r>
            <a:r>
              <a:rPr lang="en-US" sz="2400" dirty="0" smtClean="0"/>
              <a:t>, 655 Fed. Appx. 423 (6</a:t>
            </a:r>
            <a:r>
              <a:rPr lang="en-US" sz="2400" baseline="30000" dirty="0" smtClean="0"/>
              <a:t>th</a:t>
            </a:r>
            <a:r>
              <a:rPr lang="en-US" sz="2400" dirty="0" smtClean="0"/>
              <a:t> Circuit 2016)</a:t>
            </a:r>
          </a:p>
          <a:p>
            <a:r>
              <a:rPr lang="en-US" sz="2200" dirty="0" smtClean="0"/>
              <a:t>Sixth Circuit agreed with district court that school failed to:</a:t>
            </a:r>
          </a:p>
          <a:p>
            <a:pPr lvl="1"/>
            <a:r>
              <a:rPr lang="en-US" sz="2000" dirty="0"/>
              <a:t>I</a:t>
            </a:r>
            <a:r>
              <a:rPr lang="en-US" sz="2000" dirty="0" smtClean="0"/>
              <a:t>nvite transition-age student to transition meetings</a:t>
            </a:r>
          </a:p>
          <a:p>
            <a:pPr lvl="1"/>
            <a:r>
              <a:rPr lang="en-US" sz="2000" dirty="0" smtClean="0"/>
              <a:t>Take other meaningful steps to insure her interests were considered</a:t>
            </a:r>
          </a:p>
          <a:p>
            <a:pPr lvl="1"/>
            <a:r>
              <a:rPr lang="en-US" sz="2000" dirty="0" smtClean="0"/>
              <a:t>Provide her with measurable post-secondary goals based on age-appropriate assessments</a:t>
            </a:r>
          </a:p>
          <a:p>
            <a:r>
              <a:rPr lang="en-US" sz="2200" dirty="0" smtClean="0"/>
              <a:t>Sixth Circuit decision:</a:t>
            </a:r>
          </a:p>
          <a:p>
            <a:pPr lvl="1"/>
            <a:r>
              <a:rPr lang="en-US" sz="2000" dirty="0" smtClean="0"/>
              <a:t>Student unlikely to attend IEP meetings under contentious circumstances, so that violation could not be considered in the FAPE analysis</a:t>
            </a:r>
          </a:p>
          <a:p>
            <a:pPr lvl="1"/>
            <a:r>
              <a:rPr lang="en-US" sz="2000" dirty="0" smtClean="0"/>
              <a:t>The other two failures were substantive violations of FAPE</a:t>
            </a:r>
          </a:p>
          <a:p>
            <a:pPr lvl="1"/>
            <a:r>
              <a:rPr lang="en-US" sz="2000" dirty="0" smtClean="0"/>
              <a:t>Vacated &amp; remanded the fee award back to the district court</a:t>
            </a:r>
            <a:endParaRPr lang="en-US" sz="2000" dirty="0"/>
          </a:p>
        </p:txBody>
      </p:sp>
    </p:spTree>
    <p:extLst>
      <p:ext uri="{BB962C8B-B14F-4D97-AF65-F5344CB8AC3E}">
        <p14:creationId xmlns:p14="http://schemas.microsoft.com/office/powerpoint/2010/main" val="2936531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FAPE &amp; Functional Behavior Assessment</a:t>
            </a:r>
            <a:endParaRPr lang="en-US" dirty="0"/>
          </a:p>
        </p:txBody>
      </p:sp>
      <p:sp>
        <p:nvSpPr>
          <p:cNvPr id="3" name="Content Placeholder 2"/>
          <p:cNvSpPr>
            <a:spLocks noGrp="1"/>
          </p:cNvSpPr>
          <p:nvPr>
            <p:ph idx="1"/>
          </p:nvPr>
        </p:nvSpPr>
        <p:spPr/>
        <p:txBody>
          <a:bodyPr/>
          <a:lstStyle/>
          <a:p>
            <a:r>
              <a:rPr lang="en-US" sz="2400" u="sng" dirty="0" smtClean="0"/>
              <a:t>J.C. v. NYC Dept. of Education</a:t>
            </a:r>
            <a:r>
              <a:rPr lang="en-US" sz="2400" dirty="0" smtClean="0"/>
              <a:t>, 643 Fed. Appx. 31 (2</a:t>
            </a:r>
            <a:r>
              <a:rPr lang="en-US" sz="2400" baseline="30000" dirty="0" smtClean="0"/>
              <a:t>nd</a:t>
            </a:r>
            <a:r>
              <a:rPr lang="en-US" sz="2400" dirty="0" smtClean="0"/>
              <a:t> Circuit, 3/16/16)</a:t>
            </a:r>
          </a:p>
          <a:p>
            <a:r>
              <a:rPr lang="en-US" sz="2100" dirty="0" smtClean="0"/>
              <a:t>Failure to conduct adequate Functional Behavioral Assessment is serious procedural violation because it may prevent IEP team from obtaining necessary information about student’s behaviors, leading to their being addressed in IEP inadequately or not at all</a:t>
            </a:r>
          </a:p>
          <a:p>
            <a:r>
              <a:rPr lang="en-US" sz="2100" dirty="0" smtClean="0"/>
              <a:t>Serious procedural violation impairs substantive review of IEP because courts can’t determine exactly what information an FBA would have yielded &amp; whether that information would be consistent with the student’s IEP</a:t>
            </a:r>
          </a:p>
          <a:p>
            <a:r>
              <a:rPr lang="en-US" sz="2100" dirty="0" smtClean="0"/>
              <a:t>Failure to conduct FBA will not always result in denial of FAPE so long as IEP adequately identifies student’s behavioral impediments &amp; implements strategies to address that behavior</a:t>
            </a:r>
          </a:p>
          <a:p>
            <a:r>
              <a:rPr lang="en-US" sz="2100" dirty="0" smtClean="0"/>
              <a:t>Court deferred to SRO that failure did not deny FAPE</a:t>
            </a:r>
            <a:endParaRPr lang="en-US" sz="2100" dirty="0"/>
          </a:p>
        </p:txBody>
      </p:sp>
    </p:spTree>
    <p:extLst>
      <p:ext uri="{BB962C8B-B14F-4D97-AF65-F5344CB8AC3E}">
        <p14:creationId xmlns:p14="http://schemas.microsoft.com/office/powerpoint/2010/main" val="969356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FAPE &amp; Bullying</a:t>
            </a:r>
            <a:endParaRPr lang="en-US" dirty="0"/>
          </a:p>
        </p:txBody>
      </p:sp>
      <p:sp>
        <p:nvSpPr>
          <p:cNvPr id="3" name="Content Placeholder 2"/>
          <p:cNvSpPr>
            <a:spLocks noGrp="1"/>
          </p:cNvSpPr>
          <p:nvPr>
            <p:ph idx="1"/>
          </p:nvPr>
        </p:nvSpPr>
        <p:spPr/>
        <p:txBody>
          <a:bodyPr/>
          <a:lstStyle/>
          <a:p>
            <a:r>
              <a:rPr lang="en-US" sz="2400" u="sng" dirty="0" smtClean="0"/>
              <a:t>T.K. v. NYC Dept. of Education</a:t>
            </a:r>
            <a:r>
              <a:rPr lang="en-US" sz="2400" dirty="0" smtClean="0"/>
              <a:t>, 810 F.3</a:t>
            </a:r>
            <a:r>
              <a:rPr lang="en-US" sz="2400" baseline="30000" dirty="0" smtClean="0"/>
              <a:t>rd</a:t>
            </a:r>
            <a:r>
              <a:rPr lang="en-US" sz="2400" dirty="0" smtClean="0"/>
              <a:t> 869 (2</a:t>
            </a:r>
            <a:r>
              <a:rPr lang="en-US" sz="2400" baseline="30000" dirty="0" smtClean="0"/>
              <a:t>nd</a:t>
            </a:r>
            <a:r>
              <a:rPr lang="en-US" sz="2400" dirty="0" smtClean="0"/>
              <a:t> Circuit 2016)</a:t>
            </a:r>
          </a:p>
          <a:p>
            <a:r>
              <a:rPr lang="en-US" sz="2100" dirty="0" smtClean="0"/>
              <a:t>Student subjected to severe bullying; district refused to discuss at meetings with school staff or at IEP meetings, so parents placed child in private school</a:t>
            </a:r>
          </a:p>
          <a:p>
            <a:r>
              <a:rPr lang="en-US" sz="2100" dirty="0" smtClean="0"/>
              <a:t>District’s refusal to discuss at IEP meetings violated right to FAPE because it significantly impeded her parents’ procedural right to participate in developing IEP and record supported finding that bullying impeded educational progress</a:t>
            </a:r>
          </a:p>
          <a:p>
            <a:r>
              <a:rPr lang="en-US" sz="2100" dirty="0" smtClean="0"/>
              <a:t>Private school was appropriate even though it didn’t provide adequate therapies since student made progress &amp; parents need not show private school provided every needed service to be appropriate</a:t>
            </a:r>
          </a:p>
          <a:p>
            <a:r>
              <a:rPr lang="en-US" sz="2100" dirty="0" smtClean="0"/>
              <a:t>Equities favored reimbursement since parents were generally cooperative, &amp; if there was an adversarial relationship, the school shared responsibility</a:t>
            </a:r>
            <a:endParaRPr lang="en-US" sz="2100" dirty="0"/>
          </a:p>
        </p:txBody>
      </p:sp>
    </p:spTree>
    <p:extLst>
      <p:ext uri="{BB962C8B-B14F-4D97-AF65-F5344CB8AC3E}">
        <p14:creationId xmlns:p14="http://schemas.microsoft.com/office/powerpoint/2010/main" val="3618407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FAPE &amp; Bullying</a:t>
            </a:r>
            <a:endParaRPr lang="en-US" dirty="0"/>
          </a:p>
        </p:txBody>
      </p:sp>
      <p:sp>
        <p:nvSpPr>
          <p:cNvPr id="3" name="Content Placeholder 2"/>
          <p:cNvSpPr>
            <a:spLocks noGrp="1"/>
          </p:cNvSpPr>
          <p:nvPr>
            <p:ph idx="1"/>
          </p:nvPr>
        </p:nvSpPr>
        <p:spPr/>
        <p:txBody>
          <a:bodyPr>
            <a:normAutofit/>
          </a:bodyPr>
          <a:lstStyle/>
          <a:p>
            <a:r>
              <a:rPr lang="en-US" sz="2200" u="sng" dirty="0" smtClean="0"/>
              <a:t>S.B. ex rel. A.L. v. Board of Education of Harford County</a:t>
            </a:r>
            <a:r>
              <a:rPr lang="en-US" sz="2200" dirty="0" smtClean="0"/>
              <a:t>, 819 F.3d 69 (4</a:t>
            </a:r>
            <a:r>
              <a:rPr lang="en-US" sz="2200" baseline="30000" dirty="0" smtClean="0"/>
              <a:t>th</a:t>
            </a:r>
            <a:r>
              <a:rPr lang="en-US" sz="2200" dirty="0" smtClean="0"/>
              <a:t> Circuit, 2016)</a:t>
            </a:r>
          </a:p>
          <a:p>
            <a:r>
              <a:rPr lang="en-US" sz="2100" dirty="0" smtClean="0"/>
              <a:t>Section 504 requires showing that student has a disability, was harassed by fellow students based on that disability, the harassment was sufficiently “severe, pervasive, &amp; objectively offensive that it effectively deprived” student of educational benefit of school, school knew about harassment, &amp; was deliberately indifferent</a:t>
            </a:r>
          </a:p>
          <a:p>
            <a:r>
              <a:rPr lang="en-US" sz="2100" dirty="0" smtClean="0"/>
              <a:t>Court ruled that:</a:t>
            </a:r>
          </a:p>
          <a:p>
            <a:pPr lvl="1"/>
            <a:r>
              <a:rPr lang="en-US" sz="2000" dirty="0" smtClean="0"/>
              <a:t>Not clear that bullying was based on disability</a:t>
            </a:r>
          </a:p>
          <a:p>
            <a:pPr lvl="1"/>
            <a:r>
              <a:rPr lang="en-US" sz="2000" dirty="0" smtClean="0"/>
              <a:t>No showing the district was deliberately indifferent; it investigated every incident, disciplined offenders in nearly every case, using escalating disciplinary sanctions to punish &amp; deter student-on-student harassment, &amp; assigned a paraprofessional</a:t>
            </a:r>
            <a:endParaRPr lang="en-US" sz="2000" dirty="0"/>
          </a:p>
        </p:txBody>
      </p:sp>
    </p:spTree>
    <p:extLst>
      <p:ext uri="{BB962C8B-B14F-4D97-AF65-F5344CB8AC3E}">
        <p14:creationId xmlns:p14="http://schemas.microsoft.com/office/powerpoint/2010/main" val="2596958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idx="1"/>
          </p:nvPr>
        </p:nvSpPr>
        <p:spPr/>
        <p:txBody>
          <a:bodyPr>
            <a:normAutofit lnSpcReduction="10000"/>
          </a:bodyPr>
          <a:lstStyle/>
          <a:p>
            <a:r>
              <a:rPr lang="en-US" sz="2200" u="sng" dirty="0" smtClean="0"/>
              <a:t>L.J. v. Pittsburg Unified School District</a:t>
            </a:r>
            <a:r>
              <a:rPr lang="en-US" sz="2200" dirty="0" smtClean="0"/>
              <a:t>, 835 F.3</a:t>
            </a:r>
            <a:r>
              <a:rPr lang="en-US" sz="2200" baseline="30000" dirty="0" smtClean="0"/>
              <a:t>rd</a:t>
            </a:r>
            <a:r>
              <a:rPr lang="en-US" sz="2200" dirty="0" smtClean="0"/>
              <a:t> 1168 (9</a:t>
            </a:r>
            <a:r>
              <a:rPr lang="en-US" sz="2200" baseline="30000" dirty="0" smtClean="0"/>
              <a:t>th</a:t>
            </a:r>
            <a:r>
              <a:rPr lang="en-US" sz="2200" dirty="0" smtClean="0"/>
              <a:t> Circuit, 2016</a:t>
            </a:r>
            <a:r>
              <a:rPr lang="en-US" dirty="0" smtClean="0"/>
              <a:t>)</a:t>
            </a:r>
          </a:p>
          <a:p>
            <a:r>
              <a:rPr lang="en-US" sz="2200" dirty="0" smtClean="0"/>
              <a:t>District court found student ineligible due to satisfactory performance in general education classes despite suicide attempts because those took place outside of school</a:t>
            </a:r>
          </a:p>
          <a:p>
            <a:r>
              <a:rPr lang="en-US" sz="2200" dirty="0" smtClean="0"/>
              <a:t>Ninth Circuit reversed &amp; determined</a:t>
            </a:r>
            <a:r>
              <a:rPr lang="en-US" dirty="0" smtClean="0"/>
              <a:t>:</a:t>
            </a:r>
          </a:p>
          <a:p>
            <a:pPr lvl="1"/>
            <a:endParaRPr lang="en-US" sz="1900" dirty="0" smtClean="0"/>
          </a:p>
          <a:p>
            <a:pPr lvl="1"/>
            <a:r>
              <a:rPr lang="en-US" sz="2000" dirty="0" smtClean="0"/>
              <a:t>Student was already receiving special education services such as 1-1 instruction, specially designed mental health services, &amp; extensive clinical interventions not provided under general education</a:t>
            </a:r>
          </a:p>
          <a:p>
            <a:pPr lvl="1"/>
            <a:r>
              <a:rPr lang="en-US" sz="2000" dirty="0" smtClean="0"/>
              <a:t>Student’s disability interfered with education, &amp; fact that suicide attempts occurred outside school was immaterial</a:t>
            </a:r>
          </a:p>
          <a:p>
            <a:pPr lvl="1"/>
            <a:r>
              <a:rPr lang="en-US" sz="2000" dirty="0" smtClean="0"/>
              <a:t>Student’s emotional disturbance affected attendance, &amp; his absences hurt his academic performance</a:t>
            </a:r>
            <a:endParaRPr lang="en-US" sz="2000" dirty="0"/>
          </a:p>
        </p:txBody>
      </p:sp>
    </p:spTree>
    <p:extLst>
      <p:ext uri="{BB962C8B-B14F-4D97-AF65-F5344CB8AC3E}">
        <p14:creationId xmlns:p14="http://schemas.microsoft.com/office/powerpoint/2010/main" val="4055636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Least Restrictive Environment</a:t>
            </a:r>
            <a:endParaRPr lang="en-US" dirty="0"/>
          </a:p>
        </p:txBody>
      </p:sp>
      <p:sp>
        <p:nvSpPr>
          <p:cNvPr id="3" name="Content Placeholder 2"/>
          <p:cNvSpPr>
            <a:spLocks noGrp="1"/>
          </p:cNvSpPr>
          <p:nvPr>
            <p:ph idx="1"/>
          </p:nvPr>
        </p:nvSpPr>
        <p:spPr/>
        <p:txBody>
          <a:bodyPr/>
          <a:lstStyle/>
          <a:p>
            <a:r>
              <a:rPr lang="en-US" sz="2200" u="sng" dirty="0" smtClean="0"/>
              <a:t>S.M. v. Gwinnett County School District</a:t>
            </a:r>
            <a:r>
              <a:rPr lang="en-US" sz="2200" dirty="0" smtClean="0"/>
              <a:t>, 636 Fed. Appx. 763 (11</a:t>
            </a:r>
            <a:r>
              <a:rPr lang="en-US" sz="2200" baseline="30000" dirty="0" smtClean="0"/>
              <a:t>th</a:t>
            </a:r>
            <a:r>
              <a:rPr lang="en-US" sz="2200" dirty="0" smtClean="0"/>
              <a:t> Circuit, 3/24/16)</a:t>
            </a:r>
          </a:p>
          <a:p>
            <a:r>
              <a:rPr lang="en-US" dirty="0" smtClean="0"/>
              <a:t>Student to be educated in general education classroom except for reading, writing, &amp; math; supplemental aids &amp; services including co-teaching provided for science &amp; social studies</a:t>
            </a:r>
          </a:p>
          <a:p>
            <a:r>
              <a:rPr lang="en-US" dirty="0" smtClean="0"/>
              <a:t>Student required direct, explicit, small group instruction with drill &amp; repetition in reading, writing, &amp; math, significantly different from a general second grade classroom</a:t>
            </a:r>
          </a:p>
          <a:p>
            <a:r>
              <a:rPr lang="en-US" dirty="0" smtClean="0"/>
              <a:t>Modification of regular classroom curriculum would not be feasible &amp; would modify regular curriculum beyond recognition</a:t>
            </a:r>
          </a:p>
          <a:p>
            <a:r>
              <a:rPr lang="en-US" dirty="0" smtClean="0"/>
              <a:t>This standard differs from standard in 3</a:t>
            </a:r>
            <a:r>
              <a:rPr lang="en-US" baseline="30000" dirty="0" smtClean="0"/>
              <a:t>rd</a:t>
            </a:r>
            <a:r>
              <a:rPr lang="en-US" dirty="0" smtClean="0"/>
              <a:t> Circuit</a:t>
            </a:r>
          </a:p>
        </p:txBody>
      </p:sp>
    </p:spTree>
    <p:extLst>
      <p:ext uri="{BB962C8B-B14F-4D97-AF65-F5344CB8AC3E}">
        <p14:creationId xmlns:p14="http://schemas.microsoft.com/office/powerpoint/2010/main" val="3702699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Unilateral Placement</a:t>
            </a:r>
            <a:endParaRPr lang="en-US" dirty="0"/>
          </a:p>
        </p:txBody>
      </p:sp>
      <p:sp>
        <p:nvSpPr>
          <p:cNvPr id="3" name="Content Placeholder 2"/>
          <p:cNvSpPr>
            <a:spLocks noGrp="1"/>
          </p:cNvSpPr>
          <p:nvPr>
            <p:ph idx="1"/>
          </p:nvPr>
        </p:nvSpPr>
        <p:spPr/>
        <p:txBody>
          <a:bodyPr/>
          <a:lstStyle/>
          <a:p>
            <a:r>
              <a:rPr lang="en-US" sz="2200" u="sng" dirty="0" smtClean="0"/>
              <a:t>Rockwall Independent School District v. M.C., </a:t>
            </a:r>
            <a:r>
              <a:rPr lang="en-US" sz="2200" dirty="0" smtClean="0"/>
              <a:t>816 F.3</a:t>
            </a:r>
            <a:r>
              <a:rPr lang="en-US" sz="2200" baseline="30000" dirty="0" smtClean="0"/>
              <a:t>rd</a:t>
            </a:r>
            <a:r>
              <a:rPr lang="en-US" sz="2200" dirty="0" smtClean="0"/>
              <a:t> 329 (5</a:t>
            </a:r>
            <a:r>
              <a:rPr lang="en-US" sz="2200" baseline="30000" dirty="0" smtClean="0"/>
              <a:t>th</a:t>
            </a:r>
            <a:r>
              <a:rPr lang="en-US" sz="2200" dirty="0" smtClean="0"/>
              <a:t> Circuit 2016)</a:t>
            </a:r>
          </a:p>
          <a:p>
            <a:r>
              <a:rPr lang="en-US" dirty="0" smtClean="0"/>
              <a:t>Student placed in private school by parents</a:t>
            </a:r>
          </a:p>
          <a:p>
            <a:r>
              <a:rPr lang="en-US" dirty="0" smtClean="0"/>
              <a:t>Parties met to develop IEP to return student to public school, &amp; agreed to reconvene to finish IEP, but would not, stating no point in meeting if district refused to consider their request to keep the student at the private school for one more semester</a:t>
            </a:r>
          </a:p>
          <a:p>
            <a:r>
              <a:rPr lang="en-US" dirty="0" smtClean="0"/>
              <a:t>ALJ held the district did not offer FAPE, but Fifth Circuit determined reimbursement for private school placement should be denied because parents acted unreasonably by adopting an all or nothing approach</a:t>
            </a:r>
          </a:p>
          <a:p>
            <a:r>
              <a:rPr lang="en-US" dirty="0" smtClean="0"/>
              <a:t>Parents’ intentions may have been well-intentioned, but represented “an unreasonable approach to the IEP-development process, rather than the collaborative or interactive approach envisioned by the IDEA,” so are not entitled to tuition reimbursement</a:t>
            </a:r>
            <a:endParaRPr lang="en-US" dirty="0"/>
          </a:p>
        </p:txBody>
      </p:sp>
    </p:spTree>
    <p:extLst>
      <p:ext uri="{BB962C8B-B14F-4D97-AF65-F5344CB8AC3E}">
        <p14:creationId xmlns:p14="http://schemas.microsoft.com/office/powerpoint/2010/main" val="4247650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“Zero Reject”</a:t>
            </a:r>
            <a:endParaRPr lang="en-US" dirty="0"/>
          </a:p>
        </p:txBody>
      </p:sp>
      <p:sp>
        <p:nvSpPr>
          <p:cNvPr id="3" name="Content Placeholder 2"/>
          <p:cNvSpPr>
            <a:spLocks noGrp="1"/>
          </p:cNvSpPr>
          <p:nvPr>
            <p:ph idx="1"/>
          </p:nvPr>
        </p:nvSpPr>
        <p:spPr>
          <a:xfrm>
            <a:off x="1097280" y="1845733"/>
            <a:ext cx="10058400" cy="4424437"/>
          </a:xfrm>
        </p:spPr>
        <p:txBody>
          <a:bodyPr>
            <a:normAutofit lnSpcReduction="10000"/>
          </a:bodyPr>
          <a:lstStyle/>
          <a:p>
            <a:r>
              <a:rPr lang="en-US" sz="2200" u="sng" dirty="0" smtClean="0"/>
              <a:t>CCJEI v. </a:t>
            </a:r>
            <a:r>
              <a:rPr lang="en-US" sz="2200" u="sng" dirty="0" err="1" smtClean="0"/>
              <a:t>Rell</a:t>
            </a:r>
            <a:r>
              <a:rPr lang="en-US" sz="2200" u="sng" dirty="0" smtClean="0"/>
              <a:t>, et al</a:t>
            </a:r>
            <a:r>
              <a:rPr lang="en-US" sz="2200" dirty="0" smtClean="0"/>
              <a:t>, No. X07HHDCV1450375655 (Conn. Super. Ct., 9/7/2016)</a:t>
            </a:r>
          </a:p>
          <a:p>
            <a:r>
              <a:rPr lang="en-US" sz="2200" dirty="0" smtClean="0"/>
              <a:t>Plaintiffs challenged school funding formula, alleging it violated CT Constitution.  Court partially agreed &amp; ordered state to develop a series of revised policies</a:t>
            </a:r>
          </a:p>
          <a:p>
            <a:r>
              <a:rPr lang="en-US" sz="2200" dirty="0" smtClean="0"/>
              <a:t>Court also found state’s special education funding warranted “constitutional concern” &amp; was irrational &amp; questioned impact of First Circuit’s decision in </a:t>
            </a:r>
            <a:r>
              <a:rPr lang="en-US" sz="2200" u="sng" dirty="0" smtClean="0"/>
              <a:t>Timothy W</a:t>
            </a:r>
            <a:r>
              <a:rPr lang="en-US" sz="2200" dirty="0" smtClean="0"/>
              <a:t>.:</a:t>
            </a:r>
          </a:p>
          <a:p>
            <a:pPr lvl="1"/>
            <a:r>
              <a:rPr lang="en-US" sz="1900" dirty="0" smtClean="0"/>
              <a:t>Schools districts are being required to transport, care for, &amp; provide extensive services for “multiply-disabled” children regardless of whether the state can do anything that would “look to most people like education;” costs immense sums for students who are “too severely disabled to get any benefit from elementary or secondary education”</a:t>
            </a:r>
          </a:p>
          <a:p>
            <a:pPr lvl="1"/>
            <a:r>
              <a:rPr lang="en-US" sz="1900" dirty="0" smtClean="0"/>
              <a:t>Framed issue to be “about whether schools can decide in an education plan for a covered child that the child has a minimal or no chance for education, &amp; therefore the school should not make expensive, extensive, &amp; ultimately pro forma efforts”</a:t>
            </a:r>
          </a:p>
          <a:p>
            <a:pPr lvl="1"/>
            <a:r>
              <a:rPr lang="en-US" sz="1900" dirty="0" smtClean="0"/>
              <a:t>Identification of students is mostly arbitrary &amp; state standards allow for both under- &amp; over-identification</a:t>
            </a:r>
            <a:endParaRPr lang="en-US" sz="1900" dirty="0"/>
          </a:p>
        </p:txBody>
      </p:sp>
    </p:spTree>
    <p:extLst>
      <p:ext uri="{BB962C8B-B14F-4D97-AF65-F5344CB8AC3E}">
        <p14:creationId xmlns:p14="http://schemas.microsoft.com/office/powerpoint/2010/main" val="4136281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Charter Schools</a:t>
            </a:r>
            <a:endParaRPr lang="en-US" dirty="0"/>
          </a:p>
        </p:txBody>
      </p:sp>
      <p:sp>
        <p:nvSpPr>
          <p:cNvPr id="3" name="Content Placeholder 2"/>
          <p:cNvSpPr>
            <a:spLocks noGrp="1"/>
          </p:cNvSpPr>
          <p:nvPr>
            <p:ph idx="1"/>
          </p:nvPr>
        </p:nvSpPr>
        <p:spPr/>
        <p:txBody>
          <a:bodyPr>
            <a:normAutofit fontScale="92500" lnSpcReduction="20000"/>
          </a:bodyPr>
          <a:lstStyle/>
          <a:p>
            <a:r>
              <a:rPr lang="en-US" sz="2200" u="sng" dirty="0" smtClean="0"/>
              <a:t>J.C. ex. Rel. W.P. v. Cambrian School District</a:t>
            </a:r>
            <a:r>
              <a:rPr lang="en-US" sz="2200" dirty="0" smtClean="0"/>
              <a:t>, 648 Fed. Appx. 652 (9</a:t>
            </a:r>
            <a:r>
              <a:rPr lang="en-US" sz="2200" baseline="30000" dirty="0" smtClean="0"/>
              <a:t>th</a:t>
            </a:r>
            <a:r>
              <a:rPr lang="en-US" sz="2200" dirty="0" smtClean="0"/>
              <a:t> Circuit, 2016)</a:t>
            </a:r>
          </a:p>
          <a:p>
            <a:r>
              <a:rPr lang="en-US" dirty="0" smtClean="0"/>
              <a:t>Ninth Circuit affirmed district court’s summary judgment dismissing claim that charter school wrongfully denied student admission based on his disability.  Majority ruled that:</a:t>
            </a:r>
          </a:p>
          <a:p>
            <a:pPr lvl="1"/>
            <a:r>
              <a:rPr lang="en-US" dirty="0" smtClean="0"/>
              <a:t>Under ADA, must show denied admission by reason of disability, &amp; under Section 504, denied admission solely by reason of disability</a:t>
            </a:r>
          </a:p>
          <a:p>
            <a:pPr lvl="1"/>
            <a:r>
              <a:rPr lang="en-US" dirty="0" smtClean="0"/>
              <a:t>Charter school had preference for existing students</a:t>
            </a:r>
          </a:p>
          <a:p>
            <a:pPr lvl="1"/>
            <a:r>
              <a:rPr lang="en-US" dirty="0" smtClean="0"/>
              <a:t>School’s classroom was at capacity for budget reasons, so decision not to accept students on waiting list, including J.C., was not discriminatory</a:t>
            </a:r>
          </a:p>
          <a:p>
            <a:pPr lvl="1"/>
            <a:r>
              <a:rPr lang="en-US" dirty="0" smtClean="0"/>
              <a:t>Record of negative interactions between school &amp; mother not dispositive</a:t>
            </a:r>
          </a:p>
          <a:p>
            <a:r>
              <a:rPr lang="en-US" dirty="0" smtClean="0"/>
              <a:t>Dissent noted:</a:t>
            </a:r>
          </a:p>
          <a:p>
            <a:pPr lvl="1"/>
            <a:r>
              <a:rPr lang="en-US" dirty="0" smtClean="0"/>
              <a:t>J.C. first on waiting list, &amp; school had reduced its enrollment cap from 89 to 87 students, &amp; the school could have moved one of the 3</a:t>
            </a:r>
            <a:r>
              <a:rPr lang="en-US" baseline="30000" dirty="0" smtClean="0"/>
              <a:t>rd</a:t>
            </a:r>
            <a:r>
              <a:rPr lang="en-US" dirty="0" smtClean="0"/>
              <a:t> graders out of the 2</a:t>
            </a:r>
            <a:r>
              <a:rPr lang="en-US" baseline="30000" dirty="0" smtClean="0"/>
              <a:t>nd</a:t>
            </a:r>
            <a:r>
              <a:rPr lang="en-US" dirty="0" smtClean="0"/>
              <a:t>/3</a:t>
            </a:r>
            <a:r>
              <a:rPr lang="en-US" baseline="30000" dirty="0" smtClean="0"/>
              <a:t>rd</a:t>
            </a:r>
            <a:r>
              <a:rPr lang="en-US" dirty="0" smtClean="0"/>
              <a:t> grade combination class without adverse financial consequences</a:t>
            </a:r>
          </a:p>
          <a:p>
            <a:pPr lvl="1"/>
            <a:r>
              <a:rPr lang="en-US" dirty="0" smtClean="0"/>
              <a:t>School staff had often responded to J.C.’s disability with frustration, including excluding him from a class trip to the library &amp; forcing him &amp; another student with disabilities to turn their desks around &amp; face the back of the classroom</a:t>
            </a:r>
            <a:endParaRPr lang="en-US" dirty="0"/>
          </a:p>
        </p:txBody>
      </p:sp>
    </p:spTree>
    <p:extLst>
      <p:ext uri="{BB962C8B-B14F-4D97-AF65-F5344CB8AC3E}">
        <p14:creationId xmlns:p14="http://schemas.microsoft.com/office/powerpoint/2010/main" val="1211171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Abuse</a:t>
            </a:r>
            <a:endParaRPr lang="en-US" dirty="0"/>
          </a:p>
        </p:txBody>
      </p:sp>
      <p:sp>
        <p:nvSpPr>
          <p:cNvPr id="3" name="Content Placeholder 2"/>
          <p:cNvSpPr>
            <a:spLocks noGrp="1"/>
          </p:cNvSpPr>
          <p:nvPr>
            <p:ph idx="1"/>
          </p:nvPr>
        </p:nvSpPr>
        <p:spPr/>
        <p:txBody>
          <a:bodyPr>
            <a:normAutofit lnSpcReduction="10000"/>
          </a:bodyPr>
          <a:lstStyle/>
          <a:p>
            <a:r>
              <a:rPr lang="en-US" sz="2200" u="sng" dirty="0" smtClean="0"/>
              <a:t>Domingo v. Kowalski</a:t>
            </a:r>
            <a:r>
              <a:rPr lang="en-US" sz="2200" dirty="0" smtClean="0"/>
              <a:t>, 810 F.3</a:t>
            </a:r>
            <a:r>
              <a:rPr lang="en-US" sz="2200" baseline="30000" dirty="0" smtClean="0"/>
              <a:t>rd</a:t>
            </a:r>
            <a:r>
              <a:rPr lang="en-US" sz="2200" dirty="0" smtClean="0"/>
              <a:t> 403 (6</a:t>
            </a:r>
            <a:r>
              <a:rPr lang="en-US" sz="2200" baseline="30000" dirty="0" smtClean="0"/>
              <a:t>th</a:t>
            </a:r>
            <a:r>
              <a:rPr lang="en-US" sz="2200" dirty="0" smtClean="0"/>
              <a:t> Circuit, 2016)</a:t>
            </a:r>
          </a:p>
          <a:p>
            <a:r>
              <a:rPr lang="en-US" dirty="0" smtClean="0"/>
              <a:t>Parents alleged that teacher gagged student with bandanna to keep him from spitting, strapped another to toilet to keep her from falling off, &amp; forced another to sit with her pants down on training toilet in full view of classmates to “assist her with toilet training”</a:t>
            </a:r>
          </a:p>
          <a:p>
            <a:r>
              <a:rPr lang="en-US" dirty="0" smtClean="0"/>
              <a:t>District Court &amp; Sixth Circuit found that this behavior did not “shock the conscience”</a:t>
            </a:r>
          </a:p>
          <a:p>
            <a:pPr lvl="1"/>
            <a:r>
              <a:rPr lang="en-US" dirty="0" smtClean="0"/>
              <a:t>Actions served a pedagogical purpose: “complained-of conduct involved attempts, albeit misguided ones, to address her special education students’ undisputed educational or disciplinary needs”</a:t>
            </a:r>
          </a:p>
          <a:p>
            <a:pPr lvl="1"/>
            <a:r>
              <a:rPr lang="en-US" dirty="0" smtClean="0"/>
              <a:t>Conduct was not excessive: No evidence that “educational methods were ‘severe in force,’ or otherwise constituted a ‘brutal &amp; inhumane’ abuse of power”</a:t>
            </a:r>
          </a:p>
          <a:p>
            <a:pPr lvl="1"/>
            <a:r>
              <a:rPr lang="en-US" dirty="0" smtClean="0"/>
              <a:t>In determining intent, question is whether teacher “acted in a good-faith effort to maintain or restore discipline or maliciously &amp; sadistically for the very purpose of causing harm”</a:t>
            </a:r>
          </a:p>
          <a:p>
            <a:pPr lvl="1"/>
            <a:r>
              <a:rPr lang="en-US" dirty="0" smtClean="0"/>
              <a:t>Appellants had not presented any evidence of serious injury, physical or otherwise</a:t>
            </a:r>
          </a:p>
          <a:p>
            <a:pPr lvl="1"/>
            <a:r>
              <a:rPr lang="en-US" dirty="0" smtClean="0"/>
              <a:t>Teacher’s actions “may have been inappropriate, insensitive, &amp; even tortious.  This does not, however, render them unconstitutional.”</a:t>
            </a:r>
            <a:endParaRPr lang="en-US" dirty="0"/>
          </a:p>
        </p:txBody>
      </p:sp>
    </p:spTree>
    <p:extLst>
      <p:ext uri="{BB962C8B-B14F-4D97-AF65-F5344CB8AC3E}">
        <p14:creationId xmlns:p14="http://schemas.microsoft.com/office/powerpoint/2010/main" val="2436577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Court System</a:t>
            </a:r>
            <a:endParaRPr lang="en-US" dirty="0"/>
          </a:p>
        </p:txBody>
      </p:sp>
      <p:sp>
        <p:nvSpPr>
          <p:cNvPr id="4" name="Content Placeholder 3"/>
          <p:cNvSpPr>
            <a:spLocks noGrp="1"/>
          </p:cNvSpPr>
          <p:nvPr>
            <p:ph sz="half" idx="1"/>
          </p:nvPr>
        </p:nvSpPr>
        <p:spPr/>
        <p:txBody>
          <a:bodyPr>
            <a:normAutofit fontScale="92500" lnSpcReduction="10000"/>
          </a:bodyPr>
          <a:lstStyle/>
          <a:p>
            <a:r>
              <a:rPr lang="en-US" b="1" dirty="0" smtClean="0"/>
              <a:t>DISTRICT COURTS</a:t>
            </a:r>
          </a:p>
          <a:p>
            <a:r>
              <a:rPr lang="en-US" dirty="0" smtClean="0"/>
              <a:t>94 District/trial courts</a:t>
            </a:r>
          </a:p>
          <a:p>
            <a:r>
              <a:rPr lang="en-US" dirty="0" smtClean="0"/>
              <a:t>At least 1 in each state &amp; DC</a:t>
            </a:r>
          </a:p>
          <a:p>
            <a:r>
              <a:rPr lang="en-US" dirty="0" smtClean="0"/>
              <a:t>4 territories with district courts (PR, VI, Guam, &amp; Northern Mariana Islands)</a:t>
            </a:r>
          </a:p>
          <a:p>
            <a:r>
              <a:rPr lang="en-US" dirty="0" smtClean="0"/>
              <a:t>Determine the facts &amp; apply the law to the facts to resolve disputes</a:t>
            </a:r>
          </a:p>
          <a:p>
            <a:endParaRPr lang="en-US" dirty="0"/>
          </a:p>
        </p:txBody>
      </p:sp>
      <p:sp>
        <p:nvSpPr>
          <p:cNvPr id="9" name="Content Placeholder 8"/>
          <p:cNvSpPr>
            <a:spLocks noGrp="1"/>
          </p:cNvSpPr>
          <p:nvPr>
            <p:ph sz="half" idx="2"/>
          </p:nvPr>
        </p:nvSpPr>
        <p:spPr>
          <a:xfrm>
            <a:off x="6217920" y="1845735"/>
            <a:ext cx="4937760" cy="4380894"/>
          </a:xfrm>
        </p:spPr>
        <p:txBody>
          <a:bodyPr>
            <a:normAutofit fontScale="92500" lnSpcReduction="10000"/>
          </a:bodyPr>
          <a:lstStyle/>
          <a:p>
            <a:r>
              <a:rPr lang="en-US" b="1" dirty="0" smtClean="0"/>
              <a:t>COURTS OF APPEAL</a:t>
            </a:r>
          </a:p>
          <a:p>
            <a:r>
              <a:rPr lang="en-US" dirty="0" smtClean="0"/>
              <a:t>13 Appellate Courts</a:t>
            </a:r>
          </a:p>
          <a:p>
            <a:r>
              <a:rPr lang="en-US" dirty="0" smtClean="0"/>
              <a:t>Each appeals court consists of 3 judges</a:t>
            </a:r>
          </a:p>
          <a:p>
            <a:r>
              <a:rPr lang="en-US" dirty="0" smtClean="0"/>
              <a:t>Possibility of </a:t>
            </a:r>
            <a:r>
              <a:rPr lang="en-US" dirty="0" err="1" smtClean="0"/>
              <a:t>en</a:t>
            </a:r>
            <a:r>
              <a:rPr lang="en-US" dirty="0" smtClean="0"/>
              <a:t> banc review (by all judges)</a:t>
            </a:r>
          </a:p>
          <a:p>
            <a:r>
              <a:rPr lang="en-US" dirty="0" smtClean="0"/>
              <a:t>Determine whether or not the law was applied correctly in the trial/district court</a:t>
            </a:r>
          </a:p>
          <a:p>
            <a:r>
              <a:rPr lang="en-US" b="1" dirty="0" smtClean="0"/>
              <a:t>US SUPREME COURT</a:t>
            </a:r>
          </a:p>
          <a:p>
            <a:r>
              <a:rPr lang="en-US" dirty="0" smtClean="0"/>
              <a:t>Created by Article III of US Constitution</a:t>
            </a:r>
          </a:p>
          <a:p>
            <a:r>
              <a:rPr lang="en-US" dirty="0" smtClean="0"/>
              <a:t>Congress authorized to establish system of lower court </a:t>
            </a:r>
          </a:p>
          <a:p>
            <a:r>
              <a:rPr lang="en-US" dirty="0" smtClean="0"/>
              <a:t>Final arbiter of cases involving US Constitution &amp; federal laws</a:t>
            </a:r>
            <a:endParaRPr lang="en-US" dirty="0"/>
          </a:p>
        </p:txBody>
      </p:sp>
    </p:spTree>
    <p:extLst>
      <p:ext uri="{BB962C8B-B14F-4D97-AF65-F5344CB8AC3E}">
        <p14:creationId xmlns:p14="http://schemas.microsoft.com/office/powerpoint/2010/main" val="2895310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Decisions</a:t>
            </a:r>
            <a:endParaRPr lang="en-US" dirty="0"/>
          </a:p>
        </p:txBody>
      </p:sp>
      <p:pic>
        <p:nvPicPr>
          <p:cNvPr id="2050" name="Picture 2" descr="Image result for administrative decision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5125" y="2530157"/>
            <a:ext cx="6858000" cy="323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860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Unilaterally Enrolled Students</a:t>
            </a:r>
            <a:endParaRPr lang="en-US" dirty="0"/>
          </a:p>
        </p:txBody>
      </p:sp>
      <p:sp>
        <p:nvSpPr>
          <p:cNvPr id="3" name="Content Placeholder 2"/>
          <p:cNvSpPr>
            <a:spLocks noGrp="1"/>
          </p:cNvSpPr>
          <p:nvPr>
            <p:ph idx="1"/>
          </p:nvPr>
        </p:nvSpPr>
        <p:spPr/>
        <p:txBody>
          <a:bodyPr>
            <a:normAutofit/>
          </a:bodyPr>
          <a:lstStyle/>
          <a:p>
            <a:r>
              <a:rPr lang="en-US" sz="2200" i="1" dirty="0" smtClean="0"/>
              <a:t>Letter to Chambers</a:t>
            </a:r>
            <a:r>
              <a:rPr lang="en-US" sz="2200" dirty="0" smtClean="0"/>
              <a:t>, 117 LRP 2508 (December 27, 2016, OSEP)</a:t>
            </a:r>
          </a:p>
          <a:p>
            <a:r>
              <a:rPr lang="en-US" dirty="0" smtClean="0"/>
              <a:t>Rules apply any time parent enrolls student in private school, including when using vouchers or voucher-like schemes</a:t>
            </a:r>
          </a:p>
          <a:p>
            <a:r>
              <a:rPr lang="en-US" dirty="0" smtClean="0"/>
              <a:t>Students lose right to FAPE, an IEP, &amp; due process hearing</a:t>
            </a:r>
          </a:p>
          <a:p>
            <a:r>
              <a:rPr lang="en-US" dirty="0" smtClean="0"/>
              <a:t>Districts must meet with representatives of schools to determine which services will be provided; parents must be consulted, but district makes final decision</a:t>
            </a:r>
          </a:p>
          <a:p>
            <a:r>
              <a:rPr lang="en-US" dirty="0" smtClean="0"/>
              <a:t>Services may be provided off-site, but transportation must be provided</a:t>
            </a:r>
          </a:p>
          <a:p>
            <a:r>
              <a:rPr lang="en-US" dirty="0" smtClean="0"/>
              <a:t>Services may be provided on site, even private religious school, “to the extent consistent with law.”  Providing services on site may be preferred to not unduly interrupt child’s education, unless compelling reason for services to be provided off-site</a:t>
            </a:r>
            <a:endParaRPr lang="en-US" dirty="0"/>
          </a:p>
        </p:txBody>
      </p:sp>
    </p:spTree>
    <p:extLst>
      <p:ext uri="{BB962C8B-B14F-4D97-AF65-F5344CB8AC3E}">
        <p14:creationId xmlns:p14="http://schemas.microsoft.com/office/powerpoint/2010/main" val="1078203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Public Schools</a:t>
            </a:r>
            <a:endParaRPr lang="en-US" dirty="0"/>
          </a:p>
        </p:txBody>
      </p:sp>
      <p:sp>
        <p:nvSpPr>
          <p:cNvPr id="3" name="Content Placeholder 2"/>
          <p:cNvSpPr>
            <a:spLocks noGrp="1"/>
          </p:cNvSpPr>
          <p:nvPr>
            <p:ph idx="1"/>
          </p:nvPr>
        </p:nvSpPr>
        <p:spPr/>
        <p:txBody>
          <a:bodyPr>
            <a:normAutofit/>
          </a:bodyPr>
          <a:lstStyle/>
          <a:p>
            <a:r>
              <a:rPr lang="en-US" sz="2200" i="1" dirty="0" smtClean="0"/>
              <a:t>Dear Colleague Letter </a:t>
            </a:r>
            <a:r>
              <a:rPr lang="en-US" sz="2200" dirty="0" smtClean="0"/>
              <a:t>(OSEP):</a:t>
            </a:r>
          </a:p>
          <a:p>
            <a:r>
              <a:rPr lang="en-US" sz="2100" dirty="0" smtClean="0"/>
              <a:t>Students attending public virtual schools must receive all IDEA rights</a:t>
            </a:r>
          </a:p>
          <a:p>
            <a:r>
              <a:rPr lang="en-US" sz="2100" dirty="0" smtClean="0"/>
              <a:t>IDEA applies to all public virtual schools, regardless of structure</a:t>
            </a:r>
          </a:p>
          <a:p>
            <a:r>
              <a:rPr lang="en-US" sz="2100" dirty="0" smtClean="0"/>
              <a:t>SEA responsible for ensuring compliance with IDEA, as well as participation in state &amp; district-wide assessments under ESSA, &amp; establishing &amp; maintaining qualifications for personnel, including training &amp; content knowledge</a:t>
            </a:r>
          </a:p>
          <a:p>
            <a:r>
              <a:rPr lang="en-US" sz="2100" dirty="0" smtClean="0"/>
              <a:t>Virtual schools are responsible for:</a:t>
            </a:r>
          </a:p>
          <a:p>
            <a:pPr lvl="1"/>
            <a:r>
              <a:rPr lang="en-US" sz="1900" dirty="0" smtClean="0"/>
              <a:t>Identifying students under child find</a:t>
            </a:r>
          </a:p>
          <a:p>
            <a:pPr lvl="1"/>
            <a:r>
              <a:rPr lang="en-US" sz="1900" dirty="0" smtClean="0"/>
              <a:t>Providing FAPE</a:t>
            </a:r>
          </a:p>
          <a:p>
            <a:pPr lvl="1"/>
            <a:r>
              <a:rPr lang="en-US" sz="1900" dirty="0" smtClean="0"/>
              <a:t>Ensuring LRE</a:t>
            </a:r>
          </a:p>
        </p:txBody>
      </p:sp>
    </p:spTree>
    <p:extLst>
      <p:ext uri="{BB962C8B-B14F-4D97-AF65-F5344CB8AC3E}">
        <p14:creationId xmlns:p14="http://schemas.microsoft.com/office/powerpoint/2010/main" val="2033026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688757"/>
          </a:xfrm>
        </p:spPr>
        <p:txBody>
          <a:bodyPr>
            <a:normAutofit fontScale="90000"/>
          </a:bodyPr>
          <a:lstStyle/>
          <a:p>
            <a:r>
              <a:rPr lang="en-US" dirty="0" smtClean="0"/>
              <a:t>Role of Behavior Supports IN FAPE &amp; LRE</a:t>
            </a:r>
            <a:endParaRPr lang="en-US" dirty="0"/>
          </a:p>
        </p:txBody>
      </p:sp>
      <p:sp>
        <p:nvSpPr>
          <p:cNvPr id="3" name="Content Placeholder 2"/>
          <p:cNvSpPr>
            <a:spLocks noGrp="1"/>
          </p:cNvSpPr>
          <p:nvPr>
            <p:ph idx="1"/>
          </p:nvPr>
        </p:nvSpPr>
        <p:spPr>
          <a:xfrm>
            <a:off x="1097280" y="1375954"/>
            <a:ext cx="10058400" cy="4493140"/>
          </a:xfrm>
        </p:spPr>
        <p:txBody>
          <a:bodyPr>
            <a:normAutofit fontScale="92500" lnSpcReduction="20000"/>
          </a:bodyPr>
          <a:lstStyle/>
          <a:p>
            <a:r>
              <a:rPr lang="en-US" sz="2200" i="1" dirty="0" smtClean="0"/>
              <a:t>Dear Colleague Letter</a:t>
            </a:r>
            <a:r>
              <a:rPr lang="en-US" sz="2200" dirty="0" smtClean="0"/>
              <a:t>, 116 LRP 33108 (OSERS/OSEP 08/01/16)</a:t>
            </a:r>
          </a:p>
          <a:p>
            <a:r>
              <a:rPr lang="en-US" dirty="0" smtClean="0"/>
              <a:t>Behavior supports not optional when child’s behavior impedes their learning or that of others, &amp; are not dependent on child being eligible in any particular IDEA eligibility category</a:t>
            </a:r>
          </a:p>
          <a:p>
            <a:r>
              <a:rPr lang="en-US" dirty="0" smtClean="0"/>
              <a:t>Behavior supports may be required even when student is doing well academically, if student’s behavior otherwise meets threshold </a:t>
            </a:r>
          </a:p>
          <a:p>
            <a:r>
              <a:rPr lang="en-US" dirty="0" smtClean="0"/>
              <a:t>Failure to consider can result in denial of FAPE</a:t>
            </a:r>
          </a:p>
          <a:p>
            <a:r>
              <a:rPr lang="en-US" dirty="0" smtClean="0"/>
              <a:t>LRE applies: required throughout continuum of placements; child may not be placed in segregated program simply to receive behavior support</a:t>
            </a:r>
          </a:p>
          <a:p>
            <a:r>
              <a:rPr lang="en-US" dirty="0" smtClean="0"/>
              <a:t>Obligation extends to public charter schools &amp; juvenile justice educational programs</a:t>
            </a:r>
          </a:p>
          <a:p>
            <a:r>
              <a:rPr lang="en-US" dirty="0" smtClean="0"/>
              <a:t>“Exclusionary disciplinary measures” includes formal &amp; informal removals/exclusions from classroom; includes shortened school days, &amp; pattern of office referrals that results in extended removal from instruction</a:t>
            </a:r>
          </a:p>
          <a:p>
            <a:r>
              <a:rPr lang="en-US" dirty="0" smtClean="0"/>
              <a:t>3 factor test to determine if informal removal rises to suspension: (1) continue to be involved &amp; make progress in general curriculum; (2) receive instruction &amp; services on IEP; &amp; (3) participate with non-disabled children to extent they would in current placement</a:t>
            </a:r>
            <a:endParaRPr lang="en-US" dirty="0"/>
          </a:p>
        </p:txBody>
      </p:sp>
    </p:spTree>
    <p:extLst>
      <p:ext uri="{BB962C8B-B14F-4D97-AF65-F5344CB8AC3E}">
        <p14:creationId xmlns:p14="http://schemas.microsoft.com/office/powerpoint/2010/main" val="33833612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303" y="286604"/>
            <a:ext cx="10746377" cy="819386"/>
          </a:xfrm>
        </p:spPr>
        <p:txBody>
          <a:bodyPr/>
          <a:lstStyle/>
          <a:p>
            <a:r>
              <a:rPr lang="en-US" dirty="0" smtClean="0"/>
              <a:t>Students with ADHD</a:t>
            </a:r>
            <a:endParaRPr lang="en-US" dirty="0"/>
          </a:p>
        </p:txBody>
      </p:sp>
      <p:sp>
        <p:nvSpPr>
          <p:cNvPr id="3" name="Content Placeholder 2"/>
          <p:cNvSpPr>
            <a:spLocks noGrp="1"/>
          </p:cNvSpPr>
          <p:nvPr>
            <p:ph idx="1"/>
          </p:nvPr>
        </p:nvSpPr>
        <p:spPr>
          <a:xfrm>
            <a:off x="330926" y="1105991"/>
            <a:ext cx="11225348" cy="4763104"/>
          </a:xfrm>
        </p:spPr>
        <p:txBody>
          <a:bodyPr>
            <a:normAutofit/>
          </a:bodyPr>
          <a:lstStyle/>
          <a:p>
            <a:r>
              <a:rPr lang="en-US" sz="2200" i="1" dirty="0" smtClean="0"/>
              <a:t>Dear Colleague Letter: Students with ADHD &amp; Section 504: A Resource Guide</a:t>
            </a:r>
            <a:r>
              <a:rPr lang="en-US" sz="2200" dirty="0" smtClean="0"/>
              <a:t>, 68 IDELR 52 (OCR July 2016)</a:t>
            </a:r>
          </a:p>
          <a:p>
            <a:r>
              <a:rPr lang="en-US" dirty="0" smtClean="0"/>
              <a:t>Services must be based on specific needs, not cost or administrative burden, &amp; not based on stereotypes or generalized misunderstanding of a disability</a:t>
            </a:r>
          </a:p>
          <a:p>
            <a:r>
              <a:rPr lang="en-US" dirty="0" smtClean="0"/>
              <a:t>ADAAA requires definition of disability to be considered broadly &amp; eligibility determination should not require extensive analysis</a:t>
            </a:r>
          </a:p>
          <a:p>
            <a:r>
              <a:rPr lang="en-US" dirty="0" smtClean="0"/>
              <a:t>OCR will presume that any child with ADHD has an impairment that substantially limits a major life activity</a:t>
            </a:r>
          </a:p>
          <a:p>
            <a:r>
              <a:rPr lang="en-US" dirty="0" smtClean="0"/>
              <a:t>Students may be performing well academically, &amp; may not engage in impulsive or disruptive behavior, but still be eligible</a:t>
            </a:r>
          </a:p>
          <a:p>
            <a:r>
              <a:rPr lang="en-US" dirty="0" smtClean="0"/>
              <a:t>Intervention strategies cannot be used to delay an evaluation; if district determines medical assessment is needed to determine eligibility, it must arrange it at no cost to parents</a:t>
            </a:r>
          </a:p>
          <a:p>
            <a:r>
              <a:rPr lang="en-US" dirty="0" smtClean="0"/>
              <a:t>It is not responsibility of student with a disability to request FAPE</a:t>
            </a:r>
            <a:endParaRPr lang="en-US" dirty="0"/>
          </a:p>
        </p:txBody>
      </p:sp>
    </p:spTree>
    <p:extLst>
      <p:ext uri="{BB962C8B-B14F-4D97-AF65-F5344CB8AC3E}">
        <p14:creationId xmlns:p14="http://schemas.microsoft.com/office/powerpoint/2010/main" val="3997480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Prone Restraints</a:t>
            </a:r>
            <a:endParaRPr lang="en-US" dirty="0"/>
          </a:p>
        </p:txBody>
      </p:sp>
      <p:sp>
        <p:nvSpPr>
          <p:cNvPr id="3" name="Content Placeholder 2"/>
          <p:cNvSpPr>
            <a:spLocks noGrp="1"/>
          </p:cNvSpPr>
          <p:nvPr>
            <p:ph idx="1"/>
          </p:nvPr>
        </p:nvSpPr>
        <p:spPr/>
        <p:txBody>
          <a:bodyPr>
            <a:normAutofit/>
          </a:bodyPr>
          <a:lstStyle/>
          <a:p>
            <a:r>
              <a:rPr lang="en-US" sz="2200" i="1" dirty="0" smtClean="0"/>
              <a:t>Letter of Finding</a:t>
            </a:r>
            <a:r>
              <a:rPr lang="en-US" sz="2200" dirty="0" smtClean="0"/>
              <a:t>, Oakland CA Unified School District, No. 09-14-1465 (OCR, 6/24/16)</a:t>
            </a:r>
          </a:p>
          <a:p>
            <a:r>
              <a:rPr lang="en-US" sz="2100" dirty="0" smtClean="0"/>
              <a:t>Violation of FAPE because:</a:t>
            </a:r>
          </a:p>
          <a:p>
            <a:pPr lvl="1"/>
            <a:r>
              <a:rPr lang="en-US" sz="2000" dirty="0" smtClean="0"/>
              <a:t>District failed to ensure student’s IEP was implemented in non-public school</a:t>
            </a:r>
          </a:p>
          <a:p>
            <a:pPr lvl="1"/>
            <a:r>
              <a:rPr lang="en-US" sz="2000" dirty="0" smtClean="0"/>
              <a:t>School disregarded student’s behavioral plan &amp; used its own plan</a:t>
            </a:r>
          </a:p>
          <a:p>
            <a:pPr lvl="1"/>
            <a:r>
              <a:rPr lang="en-US" sz="2000" dirty="0" smtClean="0"/>
              <a:t>While student was in restraint &amp; during recovery, student did not receive instructional services, speech &amp; language services, &amp; occupational therapy required under IEP</a:t>
            </a:r>
          </a:p>
          <a:p>
            <a:pPr lvl="1"/>
            <a:r>
              <a:rPr lang="en-US" sz="2000" dirty="0" smtClean="0"/>
              <a:t>Prone restraint used so frequently &amp; for such long durations, it should have led to re-evaluation</a:t>
            </a:r>
          </a:p>
          <a:p>
            <a:pPr lvl="1"/>
            <a:r>
              <a:rPr lang="en-US" sz="2000" dirty="0" smtClean="0"/>
              <a:t>Time in restraint &amp; during recovery outside of his classroom extended 10 instructional days &amp; thus constituted a change in placement, requiring an evaluation</a:t>
            </a:r>
          </a:p>
          <a:p>
            <a:pPr lvl="1"/>
            <a:r>
              <a:rPr lang="en-US" sz="2000" dirty="0" smtClean="0"/>
              <a:t>District recognized need for evaluation but almost a year passed before it was completed</a:t>
            </a:r>
          </a:p>
          <a:p>
            <a:pPr marL="0" indent="0">
              <a:buNone/>
            </a:pPr>
            <a:endParaRPr lang="en-US" dirty="0"/>
          </a:p>
        </p:txBody>
      </p:sp>
    </p:spTree>
    <p:extLst>
      <p:ext uri="{BB962C8B-B14F-4D97-AF65-F5344CB8AC3E}">
        <p14:creationId xmlns:p14="http://schemas.microsoft.com/office/powerpoint/2010/main" val="1359193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14883"/>
          </a:xfrm>
        </p:spPr>
        <p:txBody>
          <a:bodyPr/>
          <a:lstStyle/>
          <a:p>
            <a:r>
              <a:rPr lang="en-US" dirty="0" smtClean="0"/>
              <a:t>Use of Prone Restraints, continued</a:t>
            </a:r>
            <a:endParaRPr lang="en-US" dirty="0"/>
          </a:p>
        </p:txBody>
      </p:sp>
      <p:sp>
        <p:nvSpPr>
          <p:cNvPr id="3" name="Content Placeholder 2"/>
          <p:cNvSpPr>
            <a:spLocks noGrp="1"/>
          </p:cNvSpPr>
          <p:nvPr>
            <p:ph idx="1"/>
          </p:nvPr>
        </p:nvSpPr>
        <p:spPr>
          <a:xfrm>
            <a:off x="1097280" y="1463040"/>
            <a:ext cx="10058400" cy="4406054"/>
          </a:xfrm>
        </p:spPr>
        <p:txBody>
          <a:bodyPr>
            <a:normAutofit lnSpcReduction="10000"/>
          </a:bodyPr>
          <a:lstStyle/>
          <a:p>
            <a:r>
              <a:rPr lang="en-US" sz="2200" dirty="0" smtClean="0"/>
              <a:t>Discrimination because:</a:t>
            </a:r>
          </a:p>
          <a:p>
            <a:pPr lvl="1"/>
            <a:r>
              <a:rPr lang="en-US" sz="2000" dirty="0" smtClean="0"/>
              <a:t>Student denied equal opportunity to benefit from educational program when he was being restrained &amp; then made to stay away from the classroom while he was “recovering;” student denied food &amp; water &amp; right to use restroom during periods of restraint; subjected him to public humiliation in front of his peers</a:t>
            </a:r>
          </a:p>
          <a:p>
            <a:pPr lvl="1"/>
            <a:r>
              <a:rPr lang="en-US" sz="2000" dirty="0" smtClean="0"/>
              <a:t>Student spent most of his time outside of his instructional setting, made no academic progress, &amp; his academic &amp; functional performance declined</a:t>
            </a:r>
          </a:p>
          <a:p>
            <a:pPr lvl="1"/>
            <a:r>
              <a:rPr lang="en-US" sz="2000" dirty="0" smtClean="0"/>
              <a:t>Only students the District allowed to be prone restrained for </a:t>
            </a:r>
            <a:r>
              <a:rPr lang="en-US" sz="2000" i="1" dirty="0" smtClean="0"/>
              <a:t>non-dangerous</a:t>
            </a:r>
            <a:r>
              <a:rPr lang="en-US" sz="2000" dirty="0" smtClean="0"/>
              <a:t> defiant &amp; disruptive behavior are students with disabilities</a:t>
            </a:r>
            <a:endParaRPr lang="en-US" sz="2200" dirty="0" smtClean="0"/>
          </a:p>
          <a:p>
            <a:pPr lvl="1"/>
            <a:r>
              <a:rPr lang="en-US" sz="2000" dirty="0" smtClean="0"/>
              <a:t>Hostile environment: harassing conduct was sufficiently serious to deny or limit student’s ability to participate in or benefit from educational program; district knew or reasonably should have known about harassment; &amp; district failed to take appropriate responsive action within its authority; inappropriate use of restraint may constitute disability-based harassment</a:t>
            </a:r>
          </a:p>
          <a:p>
            <a:pPr lvl="1"/>
            <a:r>
              <a:rPr lang="en-US" sz="2000" dirty="0" smtClean="0"/>
              <a:t>ED’s Resource Document unambiguously states reason prone restraints should never be used is because they can student to suffer serious injury or death</a:t>
            </a:r>
          </a:p>
        </p:txBody>
      </p:sp>
    </p:spTree>
    <p:extLst>
      <p:ext uri="{BB962C8B-B14F-4D97-AF65-F5344CB8AC3E}">
        <p14:creationId xmlns:p14="http://schemas.microsoft.com/office/powerpoint/2010/main" val="3991750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Guidance on Restraint &amp; Seclusion</a:t>
            </a:r>
            <a:endParaRPr lang="en-US" dirty="0"/>
          </a:p>
        </p:txBody>
      </p:sp>
      <p:sp>
        <p:nvSpPr>
          <p:cNvPr id="3" name="Content Placeholder 2"/>
          <p:cNvSpPr>
            <a:spLocks noGrp="1"/>
          </p:cNvSpPr>
          <p:nvPr>
            <p:ph idx="1"/>
          </p:nvPr>
        </p:nvSpPr>
        <p:spPr/>
        <p:txBody>
          <a:bodyPr>
            <a:normAutofit/>
          </a:bodyPr>
          <a:lstStyle/>
          <a:p>
            <a:r>
              <a:rPr lang="en-US" sz="2200" i="1" dirty="0" smtClean="0"/>
              <a:t>Dear Colleague Letter &amp; Q&amp;A/Fact Sheet </a:t>
            </a:r>
            <a:r>
              <a:rPr lang="en-US" sz="2200" dirty="0" smtClean="0"/>
              <a:t>(December 28, 2016)</a:t>
            </a:r>
          </a:p>
          <a:p>
            <a:r>
              <a:rPr lang="en-US" dirty="0" smtClean="0"/>
              <a:t>Purpose: To inform “school districts how the use of restraint &amp; seclusion may result in discrimination against students with disabilities, thereby violating Section 504 &amp; Title II of ADA”</a:t>
            </a:r>
          </a:p>
          <a:p>
            <a:endParaRPr lang="en-US" dirty="0"/>
          </a:p>
        </p:txBody>
      </p:sp>
      <p:pic>
        <p:nvPicPr>
          <p:cNvPr id="4104" name="Picture 8" descr="Image result for restraint and seclus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6673" y="3233477"/>
            <a:ext cx="4879613" cy="2743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866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Guide on Section 504</a:t>
            </a:r>
            <a:endParaRPr lang="en-US" dirty="0"/>
          </a:p>
        </p:txBody>
      </p:sp>
      <p:sp>
        <p:nvSpPr>
          <p:cNvPr id="3" name="Content Placeholder 2"/>
          <p:cNvSpPr>
            <a:spLocks noGrp="1"/>
          </p:cNvSpPr>
          <p:nvPr>
            <p:ph idx="1"/>
          </p:nvPr>
        </p:nvSpPr>
        <p:spPr/>
        <p:txBody>
          <a:bodyPr>
            <a:normAutofit/>
          </a:bodyPr>
          <a:lstStyle/>
          <a:p>
            <a:r>
              <a:rPr lang="en-US" sz="2200" i="1" dirty="0" smtClean="0"/>
              <a:t>Parent &amp; Educator Resource Guide to Section 504 in Public Elementary &amp; Secondary Schools</a:t>
            </a:r>
          </a:p>
          <a:p>
            <a:r>
              <a:rPr lang="en-US" dirty="0" smtClean="0"/>
              <a:t>52 page comprehensive overview of Section 504 obligations for students with disabilities</a:t>
            </a:r>
          </a:p>
          <a:p>
            <a:r>
              <a:rPr lang="en-US" dirty="0" smtClean="0"/>
              <a:t>10 hypothetical fact patterns to help explain school &amp; district obligations</a:t>
            </a:r>
          </a:p>
          <a:p>
            <a:r>
              <a:rPr lang="en-US" dirty="0" smtClean="0"/>
              <a:t>Intended to remind all educational institutions receiving federal financial assistance that they must vigilantly work to ensure compliance with Section 504 &amp; other federal laws that protect students with disabilities, &amp; to help parents understand the obligations imposed by Section 504, &amp; to increase the understanding of Section 504 requirements by parents &amp; school community</a:t>
            </a:r>
            <a:endParaRPr lang="en-US" dirty="0"/>
          </a:p>
        </p:txBody>
      </p:sp>
    </p:spTree>
    <p:extLst>
      <p:ext uri="{BB962C8B-B14F-4D97-AF65-F5344CB8AC3E}">
        <p14:creationId xmlns:p14="http://schemas.microsoft.com/office/powerpoint/2010/main" val="206830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a:t>
            </a:r>
            <a:endParaRPr lang="en-US" dirty="0"/>
          </a:p>
        </p:txBody>
      </p:sp>
      <p:pic>
        <p:nvPicPr>
          <p:cNvPr id="3074" name="Picture 2" descr="Image result for regulation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9701" y="2133600"/>
            <a:ext cx="7096125"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655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881051" y="173759"/>
            <a:ext cx="7865649" cy="6074708"/>
          </a:xfrm>
          <a:prstGeom prst="rect">
            <a:avLst/>
          </a:prstGeom>
        </p:spPr>
      </p:pic>
    </p:spTree>
    <p:extLst>
      <p:ext uri="{BB962C8B-B14F-4D97-AF65-F5344CB8AC3E}">
        <p14:creationId xmlns:p14="http://schemas.microsoft.com/office/powerpoint/2010/main" val="455145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 – see CPIR resources!</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Every Student Succeeds Act Regulations (81 Fed. Reg. 88886)</a:t>
            </a:r>
          </a:p>
          <a:p>
            <a:pPr lvl="1"/>
            <a:r>
              <a:rPr lang="en-US" sz="2200" dirty="0" smtClean="0"/>
              <a:t>Inclusion of students with disabilities in standards, accountability including assessment with needed accommodations</a:t>
            </a:r>
          </a:p>
          <a:p>
            <a:pPr marL="201168" lvl="1" indent="0">
              <a:buNone/>
            </a:pPr>
            <a:r>
              <a:rPr lang="en-US" sz="2400" dirty="0" smtClean="0"/>
              <a:t>Disproportionality (81 Fed. Reg. 92376) (Compliance date 7/1/2018)</a:t>
            </a:r>
          </a:p>
          <a:p>
            <a:pPr lvl="1"/>
            <a:r>
              <a:rPr lang="en-US" sz="2200" dirty="0" smtClean="0"/>
              <a:t>States must address significant disproportionality in incidence, duration, &amp; type of disciplinary actions, including suspensions &amp; expulsions; describe procedures that must be used when significant disproportionality is found</a:t>
            </a:r>
          </a:p>
          <a:p>
            <a:pPr lvl="1"/>
            <a:r>
              <a:rPr lang="en-US" sz="2200" dirty="0" smtClean="0"/>
              <a:t>Require LEAs to identify &amp; address factors contributing to significant disproportionality as part of comprehensive coordinated early intervening services</a:t>
            </a:r>
          </a:p>
          <a:p>
            <a:pPr lvl="1"/>
            <a:r>
              <a:rPr lang="en-US" sz="2200" dirty="0" smtClean="0"/>
              <a:t>States must consult with stakeholders &amp; State Advisory Panels to develop risk ratio thresholds, minimum cell sizes, minimum n-sizes, standards for measuring reasonable progress, &amp; rationales for each; report to US ED</a:t>
            </a:r>
          </a:p>
          <a:p>
            <a:pPr lvl="1"/>
            <a:r>
              <a:rPr lang="en-US" sz="2200" dirty="0" smtClean="0"/>
              <a:t>States may choose to identify an LEA as having significant disproportionality after it exceeds risk ratio threshold for up to 3 prior consecutive years; state has flexibility not to identify LEA if it is making “reasonable progress” in lowering risk ratios</a:t>
            </a:r>
          </a:p>
          <a:p>
            <a:pPr marL="384048" lvl="2" indent="0">
              <a:buNone/>
            </a:pPr>
            <a:endParaRPr lang="en-US" sz="2200" dirty="0"/>
          </a:p>
        </p:txBody>
      </p:sp>
    </p:spTree>
    <p:extLst>
      <p:ext uri="{BB962C8B-B14F-4D97-AF65-F5344CB8AC3E}">
        <p14:creationId xmlns:p14="http://schemas.microsoft.com/office/powerpoint/2010/main" val="246583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Rescinded Regulations</a:t>
            </a:r>
            <a:endParaRPr lang="en-US" dirty="0"/>
          </a:p>
        </p:txBody>
      </p:sp>
      <p:sp>
        <p:nvSpPr>
          <p:cNvPr id="3" name="Content Placeholder 2"/>
          <p:cNvSpPr>
            <a:spLocks noGrp="1"/>
          </p:cNvSpPr>
          <p:nvPr>
            <p:ph idx="1"/>
          </p:nvPr>
        </p:nvSpPr>
        <p:spPr/>
        <p:txBody>
          <a:bodyPr>
            <a:normAutofit/>
          </a:bodyPr>
          <a:lstStyle/>
          <a:p>
            <a:r>
              <a:rPr lang="en-US" sz="2400" dirty="0" smtClean="0"/>
              <a:t>Reported to public on October 20 a list of 72 documents (63 OSEP, 9 RSA) rescinded as being outdated, unnecessary or ineffective</a:t>
            </a:r>
          </a:p>
          <a:p>
            <a:r>
              <a:rPr lang="en-US" sz="2400" dirty="0" smtClean="0"/>
              <a:t>Recent regulations that were rescinded:</a:t>
            </a:r>
          </a:p>
          <a:p>
            <a:pPr lvl="1"/>
            <a:r>
              <a:rPr lang="en-US" sz="2200" dirty="0" smtClean="0"/>
              <a:t>OSEP Dear Colleague Letter to Chief State School Officers on Maintenance of Effort (issued 2014) – but final regulations passed on this issue after DCL</a:t>
            </a:r>
          </a:p>
          <a:p>
            <a:pPr lvl="1"/>
            <a:r>
              <a:rPr lang="en-US" sz="2200" dirty="0" smtClean="0"/>
              <a:t>Final </a:t>
            </a:r>
            <a:r>
              <a:rPr lang="en-US" sz="2200" dirty="0"/>
              <a:t>Regulations Related to Parental Consent for the Use of Public Benefits or Insurance — One-page </a:t>
            </a:r>
            <a:r>
              <a:rPr lang="en-US" sz="2200" dirty="0" smtClean="0"/>
              <a:t>Summary</a:t>
            </a:r>
            <a:r>
              <a:rPr lang="en-US" sz="2200" dirty="0"/>
              <a:t> </a:t>
            </a:r>
            <a:r>
              <a:rPr lang="en-US" sz="2200" dirty="0" smtClean="0"/>
              <a:t>(issued 2013) – but underlying regulations still in force</a:t>
            </a:r>
          </a:p>
          <a:p>
            <a:pPr lvl="1"/>
            <a:r>
              <a:rPr lang="en-US" sz="2200" dirty="0" smtClean="0"/>
              <a:t>OSEP Dear Colleague Letter on Preschool LRE (issued 2012)</a:t>
            </a:r>
            <a:r>
              <a:rPr lang="en-US" dirty="0"/>
              <a:t> </a:t>
            </a:r>
            <a:r>
              <a:rPr lang="en-US" dirty="0" smtClean="0"/>
              <a:t>– but there is a more recent version still in effect</a:t>
            </a:r>
            <a:endParaRPr lang="en-US" dirty="0"/>
          </a:p>
          <a:p>
            <a:pPr lvl="1"/>
            <a:endParaRPr lang="en-US" sz="2200" dirty="0" smtClean="0"/>
          </a:p>
        </p:txBody>
      </p:sp>
    </p:spTree>
    <p:extLst>
      <p:ext uri="{BB962C8B-B14F-4D97-AF65-F5344CB8AC3E}">
        <p14:creationId xmlns:p14="http://schemas.microsoft.com/office/powerpoint/2010/main" val="2109811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Framework</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Law passed by legislature, signed into law by Executive</a:t>
            </a:r>
          </a:p>
          <a:p>
            <a:r>
              <a:rPr lang="en-US" sz="2800" dirty="0" smtClean="0"/>
              <a:t>Administrative agency issues regulations, regulatory guidance, monitors for compliance (enforcement): US ED for IDEA &amp; 504, US </a:t>
            </a:r>
            <a:r>
              <a:rPr lang="en-US" sz="2800" dirty="0" err="1" smtClean="0"/>
              <a:t>DoJ</a:t>
            </a:r>
            <a:r>
              <a:rPr lang="en-US" sz="2800" dirty="0" smtClean="0"/>
              <a:t> for ADA</a:t>
            </a:r>
          </a:p>
          <a:p>
            <a:r>
              <a:rPr lang="en-US" sz="2800" dirty="0" smtClean="0"/>
              <a:t>Complaints about compliance can be filed with:</a:t>
            </a:r>
          </a:p>
          <a:p>
            <a:pPr lvl="1"/>
            <a:r>
              <a:rPr lang="en-US" sz="2600" dirty="0" smtClean="0"/>
              <a:t>State Department of Education (IDEA)</a:t>
            </a:r>
          </a:p>
          <a:p>
            <a:pPr lvl="1"/>
            <a:r>
              <a:rPr lang="en-US" sz="2600" dirty="0" smtClean="0"/>
              <a:t>Administrative agency (OCR for 504, </a:t>
            </a:r>
            <a:r>
              <a:rPr lang="en-US" sz="2600" dirty="0" err="1" smtClean="0"/>
              <a:t>DoJ</a:t>
            </a:r>
            <a:r>
              <a:rPr lang="en-US" sz="2600" dirty="0" smtClean="0"/>
              <a:t> for ADA) (note: request for non-binding interpretation of IDEA can be filed with Secretary of Education) or via request for due process (IDEA)</a:t>
            </a:r>
          </a:p>
          <a:p>
            <a:pPr lvl="1"/>
            <a:r>
              <a:rPr lang="en-US" sz="2600" dirty="0" smtClean="0"/>
              <a:t>Court (if have exhausted administrative remedies or exhaustion futile – IDEA, or not required – 504 &amp; ADA)</a:t>
            </a:r>
          </a:p>
          <a:p>
            <a:pPr lvl="1"/>
            <a:endParaRPr lang="en-US" sz="2600" dirty="0" smtClean="0"/>
          </a:p>
          <a:p>
            <a:endParaRPr lang="en-US" sz="2800" dirty="0"/>
          </a:p>
        </p:txBody>
      </p:sp>
    </p:spTree>
    <p:extLst>
      <p:ext uri="{BB962C8B-B14F-4D97-AF65-F5344CB8AC3E}">
        <p14:creationId xmlns:p14="http://schemas.microsoft.com/office/powerpoint/2010/main" val="743453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Decisions</a:t>
            </a:r>
            <a:endParaRPr lang="en-US" dirty="0"/>
          </a:p>
        </p:txBody>
      </p:sp>
      <p:pic>
        <p:nvPicPr>
          <p:cNvPr id="1026" name="Picture 2" descr="Image result for court decis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7338" y="2276608"/>
            <a:ext cx="4999209" cy="3323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196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Appropriate Public Education</a:t>
            </a:r>
            <a:endParaRPr lang="en-US" dirty="0"/>
          </a:p>
        </p:txBody>
      </p:sp>
      <p:sp>
        <p:nvSpPr>
          <p:cNvPr id="3" name="Content Placeholder 2"/>
          <p:cNvSpPr>
            <a:spLocks noGrp="1"/>
          </p:cNvSpPr>
          <p:nvPr>
            <p:ph idx="1"/>
          </p:nvPr>
        </p:nvSpPr>
        <p:spPr>
          <a:xfrm>
            <a:off x="1097280" y="1881051"/>
            <a:ext cx="10058400" cy="4441372"/>
          </a:xfrm>
        </p:spPr>
        <p:txBody>
          <a:bodyPr>
            <a:normAutofit fontScale="92500" lnSpcReduction="20000"/>
          </a:bodyPr>
          <a:lstStyle/>
          <a:p>
            <a:r>
              <a:rPr lang="en-US" sz="2600" u="sng" dirty="0" err="1" smtClean="0"/>
              <a:t>Endrew</a:t>
            </a:r>
            <a:r>
              <a:rPr lang="en-US" sz="2600" u="sng" dirty="0" smtClean="0"/>
              <a:t> F. v. Douglas County School District RE-1</a:t>
            </a:r>
            <a:r>
              <a:rPr lang="en-US" sz="2600" dirty="0" smtClean="0"/>
              <a:t>, 37 S. Ct. 988 (3/22/2017)</a:t>
            </a:r>
          </a:p>
          <a:p>
            <a:endParaRPr lang="en-US" sz="2200" dirty="0" smtClean="0"/>
          </a:p>
          <a:p>
            <a:pPr lvl="1"/>
            <a:r>
              <a:rPr lang="en-US" sz="2400" dirty="0" smtClean="0"/>
              <a:t>“</a:t>
            </a:r>
            <a:r>
              <a:rPr lang="en-US" sz="2400" dirty="0"/>
              <a:t>To meet its substantive obligation under the IDEA, a school must offer an IEP reasonably calculated to enable a child to make progress appropriate in light of the </a:t>
            </a:r>
            <a:r>
              <a:rPr lang="en-US" sz="2400" dirty="0" smtClean="0"/>
              <a:t>child’s circumstances.”</a:t>
            </a:r>
          </a:p>
          <a:p>
            <a:pPr lvl="1"/>
            <a:r>
              <a:rPr lang="en-US" sz="2400" dirty="0" smtClean="0"/>
              <a:t>For </a:t>
            </a:r>
            <a:r>
              <a:rPr lang="en-US" sz="2400" dirty="0"/>
              <a:t>a child who cannot progress smoothly through the regular </a:t>
            </a:r>
            <a:r>
              <a:rPr lang="en-US" sz="2400" dirty="0" smtClean="0"/>
              <a:t>curriculum, “… </a:t>
            </a:r>
            <a:r>
              <a:rPr lang="en-US" sz="2400" dirty="0"/>
              <a:t>his IEP need not aim for grade-level advancement.  But his educational program must be </a:t>
            </a:r>
            <a:r>
              <a:rPr lang="en-US" sz="2400" i="1" dirty="0"/>
              <a:t>appropriately ambitious </a:t>
            </a:r>
            <a:r>
              <a:rPr lang="en-US" sz="2400" dirty="0"/>
              <a:t>in light of his circumstances, just as advancement from grade to grade is appropriately ambitious for most children in the regular classroom.  The goals may differ, but every child should have </a:t>
            </a:r>
            <a:r>
              <a:rPr lang="en-US" sz="2400" i="1" dirty="0"/>
              <a:t>a chance to meet challenging </a:t>
            </a:r>
            <a:r>
              <a:rPr lang="en-US" sz="2400" i="1" dirty="0" smtClean="0"/>
              <a:t>objectives</a:t>
            </a:r>
            <a:r>
              <a:rPr lang="en-US" sz="2400" dirty="0" smtClean="0"/>
              <a:t>.”</a:t>
            </a:r>
          </a:p>
          <a:p>
            <a:pPr lvl="1"/>
            <a:r>
              <a:rPr lang="en-US" sz="2400" dirty="0"/>
              <a:t>This new standard will require a "prospective judgment by school officials" that "will be informed not only by the expertise of school officials, but also by the input of the child's parents and guardians</a:t>
            </a:r>
            <a:r>
              <a:rPr lang="en-US" sz="2400" dirty="0" smtClean="0"/>
              <a:t>.“</a:t>
            </a:r>
          </a:p>
          <a:p>
            <a:pPr lvl="1"/>
            <a:r>
              <a:rPr lang="en-US" sz="2400" dirty="0"/>
              <a:t> </a:t>
            </a:r>
            <a:r>
              <a:rPr lang="en-US" sz="2400" dirty="0" smtClean="0"/>
              <a:t>”A </a:t>
            </a:r>
            <a:r>
              <a:rPr lang="en-US" sz="2400" dirty="0"/>
              <a:t>reviewing court may fairly expect those authorities to be able to offer a </a:t>
            </a:r>
            <a:r>
              <a:rPr lang="en-US" sz="2400" i="1" dirty="0"/>
              <a:t>cogent and responsive explanation </a:t>
            </a:r>
            <a:r>
              <a:rPr lang="en-US" sz="2400" dirty="0"/>
              <a:t>for their </a:t>
            </a:r>
            <a:r>
              <a:rPr lang="en-US" sz="2400" dirty="0" smtClean="0"/>
              <a:t>decisions.”</a:t>
            </a:r>
            <a:endParaRPr lang="en-US" sz="2400" dirty="0"/>
          </a:p>
          <a:p>
            <a:pPr lvl="1"/>
            <a:endParaRPr lang="en-US" sz="2200" dirty="0"/>
          </a:p>
        </p:txBody>
      </p:sp>
    </p:spTree>
    <p:extLst>
      <p:ext uri="{BB962C8B-B14F-4D97-AF65-F5344CB8AC3E}">
        <p14:creationId xmlns:p14="http://schemas.microsoft.com/office/powerpoint/2010/main" val="3889934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FAPE</a:t>
            </a:r>
            <a:endParaRPr lang="en-US" dirty="0"/>
          </a:p>
        </p:txBody>
      </p:sp>
      <p:sp>
        <p:nvSpPr>
          <p:cNvPr id="3" name="Content Placeholder 2"/>
          <p:cNvSpPr>
            <a:spLocks noGrp="1"/>
          </p:cNvSpPr>
          <p:nvPr>
            <p:ph idx="1"/>
          </p:nvPr>
        </p:nvSpPr>
        <p:spPr>
          <a:xfrm>
            <a:off x="1097280" y="1845733"/>
            <a:ext cx="10058400" cy="4354769"/>
          </a:xfrm>
        </p:spPr>
        <p:txBody>
          <a:bodyPr>
            <a:normAutofit fontScale="70000" lnSpcReduction="20000"/>
          </a:bodyPr>
          <a:lstStyle/>
          <a:p>
            <a:r>
              <a:rPr lang="en-US" sz="3400" u="sng" dirty="0" err="1" smtClean="0"/>
              <a:t>Endrew</a:t>
            </a:r>
            <a:r>
              <a:rPr lang="en-US" sz="3400" dirty="0" smtClean="0"/>
              <a:t>, </a:t>
            </a:r>
            <a:r>
              <a:rPr lang="en-US" sz="3400" i="1" dirty="0" smtClean="0"/>
              <a:t>continued</a:t>
            </a:r>
          </a:p>
          <a:p>
            <a:pPr lvl="1"/>
            <a:endParaRPr lang="en-US" sz="2300" dirty="0" smtClean="0"/>
          </a:p>
          <a:p>
            <a:pPr lvl="1"/>
            <a:r>
              <a:rPr lang="en-US" sz="2900" dirty="0" smtClean="0"/>
              <a:t>A </a:t>
            </a:r>
            <a:r>
              <a:rPr lang="en-US" sz="2900" dirty="0"/>
              <a:t>standard which fails to focus on “student progress would do little to remedy the pervasive and tragic academic stagnation that prompted…” Congress to enact </a:t>
            </a:r>
            <a:r>
              <a:rPr lang="en-US" sz="2900" dirty="0" smtClean="0"/>
              <a:t>IDEA </a:t>
            </a:r>
          </a:p>
          <a:p>
            <a:pPr lvl="1"/>
            <a:r>
              <a:rPr lang="en-US" sz="2900" dirty="0" smtClean="0"/>
              <a:t>“For </a:t>
            </a:r>
            <a:r>
              <a:rPr lang="en-US" sz="2900" dirty="0"/>
              <a:t>children with disabilities, receiving instruction that aims so low would be tantamount to ‘sitting idly . . . awaiting the time when they were old enough to “drop out.” ’ </a:t>
            </a:r>
            <a:r>
              <a:rPr lang="en-US" sz="2900" dirty="0" smtClean="0"/>
              <a:t>”  (but </a:t>
            </a:r>
            <a:r>
              <a:rPr lang="en-US" sz="2900" dirty="0"/>
              <a:t>declined to endorse parents’ request for more stringent standard that would require public schools to give children with disabilities an opportunity to (among other things) “achieve academic success” and “attain </a:t>
            </a:r>
            <a:r>
              <a:rPr lang="en-US" sz="2900" dirty="0" smtClean="0"/>
              <a:t>self-sufficiency”)</a:t>
            </a:r>
          </a:p>
          <a:p>
            <a:pPr lvl="1"/>
            <a:r>
              <a:rPr lang="en-US" sz="2900" dirty="0" smtClean="0"/>
              <a:t>A </a:t>
            </a:r>
            <a:r>
              <a:rPr lang="en-US" sz="2900" dirty="0"/>
              <a:t>student who can generally pass his coursework in the general education curriculum and participate in a regular education class with the aid of an IEP which meets the procedural requirements of the IDEA is receiving </a:t>
            </a:r>
            <a:r>
              <a:rPr lang="en-US" sz="2900" dirty="0" smtClean="0"/>
              <a:t>FAPE</a:t>
            </a:r>
          </a:p>
          <a:p>
            <a:pPr lvl="1"/>
            <a:r>
              <a:rPr lang="en-US" sz="2900" dirty="0" smtClean="0"/>
              <a:t>"For </a:t>
            </a:r>
            <a:r>
              <a:rPr lang="en-US" sz="2900" dirty="0"/>
              <a:t>a child fully integrated in a regular classroom, an IEP typically should be 'reasonably calculated to enable the child to achieve passing marks and advance from grade to grade.'“  But note Chief Justice Roberts’ footnote: </a:t>
            </a:r>
          </a:p>
          <a:p>
            <a:pPr lvl="2"/>
            <a:r>
              <a:rPr lang="en-US" sz="2600" dirty="0"/>
              <a:t>"[t]his guidance should not be interpreted as an inflexible rule...do not hold today that every handicapped child who is advancing from grade to grade... is automatically receiving a [Free Appropriate Public Education</a:t>
            </a:r>
            <a:r>
              <a:rPr lang="en-US" sz="2600" dirty="0" smtClean="0"/>
              <a:t>]”</a:t>
            </a:r>
            <a:endParaRPr lang="en-US" sz="2600" dirty="0"/>
          </a:p>
          <a:p>
            <a:endParaRPr lang="en-US" sz="2400" dirty="0"/>
          </a:p>
          <a:p>
            <a:endParaRPr lang="en-US" sz="2100" dirty="0" smtClean="0"/>
          </a:p>
          <a:p>
            <a:endParaRPr lang="en-US" dirty="0"/>
          </a:p>
        </p:txBody>
      </p:sp>
    </p:spTree>
    <p:extLst>
      <p:ext uri="{BB962C8B-B14F-4D97-AF65-F5344CB8AC3E}">
        <p14:creationId xmlns:p14="http://schemas.microsoft.com/office/powerpoint/2010/main" val="2029660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533399" y="914400"/>
            <a:ext cx="11214463" cy="487680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en-US" sz="2400" dirty="0" smtClean="0">
              <a:latin typeface="+mj-lt"/>
            </a:endParaRPr>
          </a:p>
          <a:p>
            <a:r>
              <a:rPr lang="en-US" sz="2400" dirty="0" smtClean="0">
                <a:latin typeface="+mj-lt"/>
              </a:rPr>
              <a:t>IEP teams should consider these questions on a broader basis when developing an IEP:</a:t>
            </a:r>
          </a:p>
          <a:p>
            <a:endParaRPr lang="en-US" sz="2400" dirty="0" smtClean="0">
              <a:latin typeface="+mj-lt"/>
            </a:endParaRPr>
          </a:p>
          <a:p>
            <a:pPr lvl="1"/>
            <a:r>
              <a:rPr lang="en-US" sz="2200" dirty="0" smtClean="0">
                <a:latin typeface="+mj-lt"/>
              </a:rPr>
              <a:t>Have we ensured this IEP includes challenging objectives and appropriately ambitious goals?</a:t>
            </a:r>
          </a:p>
          <a:p>
            <a:pPr lvl="1"/>
            <a:r>
              <a:rPr lang="en-US" sz="2200" dirty="0" smtClean="0">
                <a:latin typeface="+mj-lt"/>
              </a:rPr>
              <a:t>Why do we believe that this IEP will allow this student to progress academically and functionally? (Cogent &amp; responsive explanation)</a:t>
            </a:r>
          </a:p>
          <a:p>
            <a:pPr lvl="1"/>
            <a:r>
              <a:rPr lang="en-US" sz="2200" dirty="0" smtClean="0">
                <a:latin typeface="+mj-lt"/>
              </a:rPr>
              <a:t>Have we adequately considered performance problems from the past year and parents’ concerns in writing the goals, objectives and assessing what services, including related services, are needed?</a:t>
            </a:r>
            <a:endParaRPr lang="en-US" sz="2200" dirty="0">
              <a:latin typeface="+mj-lt"/>
            </a:endParaRPr>
          </a:p>
        </p:txBody>
      </p:sp>
      <p:sp>
        <p:nvSpPr>
          <p:cNvPr id="3" name="Rectangle 5"/>
          <p:cNvSpPr txBox="1">
            <a:spLocks noChangeArrowheads="1"/>
          </p:cNvSpPr>
          <p:nvPr/>
        </p:nvSpPr>
        <p:spPr>
          <a:xfrm>
            <a:off x="685800" y="313509"/>
            <a:ext cx="7924800" cy="870856"/>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dirty="0" smtClean="0"/>
              <a:t>Practical application</a:t>
            </a:r>
            <a:endParaRPr lang="en-US" dirty="0"/>
          </a:p>
        </p:txBody>
      </p:sp>
      <p:pic>
        <p:nvPicPr>
          <p:cNvPr id="4" name="Picture 4" descr="Image result for IEP">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4305364"/>
            <a:ext cx="2187575" cy="1641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129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FAPE &amp; Discrimination</a:t>
            </a:r>
            <a:endParaRPr lang="en-US" dirty="0"/>
          </a:p>
        </p:txBody>
      </p:sp>
      <p:sp>
        <p:nvSpPr>
          <p:cNvPr id="3" name="Content Placeholder 2"/>
          <p:cNvSpPr>
            <a:spLocks noGrp="1"/>
          </p:cNvSpPr>
          <p:nvPr>
            <p:ph idx="1"/>
          </p:nvPr>
        </p:nvSpPr>
        <p:spPr>
          <a:xfrm>
            <a:off x="1097280" y="1845733"/>
            <a:ext cx="10058400" cy="4363477"/>
          </a:xfrm>
        </p:spPr>
        <p:txBody>
          <a:bodyPr/>
          <a:lstStyle/>
          <a:p>
            <a:r>
              <a:rPr lang="en-US" sz="2100" u="sng" dirty="0" smtClean="0"/>
              <a:t>A.G. v. Paradise Valley Unified School District No. 69</a:t>
            </a:r>
            <a:r>
              <a:rPr lang="en-US" sz="2100" dirty="0" smtClean="0"/>
              <a:t>, 815 F.3d. 1195 (9</a:t>
            </a:r>
            <a:r>
              <a:rPr lang="en-US" sz="2100" baseline="30000" dirty="0" smtClean="0"/>
              <a:t>th</a:t>
            </a:r>
            <a:r>
              <a:rPr lang="en-US" sz="2100" dirty="0" smtClean="0"/>
              <a:t> Circuit, 3/3/2016)</a:t>
            </a:r>
          </a:p>
          <a:p>
            <a:pPr lvl="1"/>
            <a:r>
              <a:rPr lang="en-US" sz="2000" dirty="0" smtClean="0"/>
              <a:t>Student transferred to more restrictive setting &amp; restrained for behavior</a:t>
            </a:r>
          </a:p>
          <a:p>
            <a:pPr lvl="1"/>
            <a:r>
              <a:rPr lang="en-US" sz="2000" dirty="0" smtClean="0"/>
              <a:t>Parents settled IDEA claims; court reviewed standards for FAPE &amp; for damages under ADA &amp; Section 504</a:t>
            </a:r>
          </a:p>
          <a:p>
            <a:pPr lvl="1"/>
            <a:r>
              <a:rPr lang="en-US" sz="2000" dirty="0" smtClean="0"/>
              <a:t>Court ruled:</a:t>
            </a:r>
          </a:p>
          <a:p>
            <a:pPr lvl="2"/>
            <a:r>
              <a:rPr lang="en-US" sz="2000" dirty="0" smtClean="0"/>
              <a:t>Denial of FAPE under IDEA does not necessarily establish denial of FAPE under Section 504</a:t>
            </a:r>
          </a:p>
          <a:p>
            <a:pPr lvl="2"/>
            <a:r>
              <a:rPr lang="en-US" sz="2000" dirty="0" smtClean="0"/>
              <a:t>Elements of ADA Title II claim don’t differ in any material sense from Section 504 claim</a:t>
            </a:r>
          </a:p>
          <a:p>
            <a:pPr lvl="2"/>
            <a:r>
              <a:rPr lang="en-US" sz="2000" dirty="0" smtClean="0"/>
              <a:t>Although parents consented to transfer to more restrictive setting, that did not bar claim, as parents cannot be expected to have specialized expertise about child’s needs</a:t>
            </a:r>
          </a:p>
          <a:p>
            <a:pPr lvl="2"/>
            <a:r>
              <a:rPr lang="en-US" sz="2000" dirty="0" smtClean="0"/>
              <a:t>Parents did not have the duty, nor the legal expertise, to determine what accommodations might allow A.G. to remain in general education; there was triable issue of fact as to whether services district allegedly failed to provide were reasonable, necessary, and available</a:t>
            </a:r>
            <a:endParaRPr lang="en-US" sz="2000" dirty="0"/>
          </a:p>
        </p:txBody>
      </p:sp>
    </p:spTree>
    <p:extLst>
      <p:ext uri="{BB962C8B-B14F-4D97-AF65-F5344CB8AC3E}">
        <p14:creationId xmlns:p14="http://schemas.microsoft.com/office/powerpoint/2010/main" val="139684760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14557</TotalTime>
  <Words>3382</Words>
  <Application>Microsoft Office PowerPoint</Application>
  <PresentationFormat>Widescreen</PresentationFormat>
  <Paragraphs>205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Retrospect</vt:lpstr>
      <vt:lpstr>Update on Legal Developments in IDEA, ADA, &amp; Section 504</vt:lpstr>
      <vt:lpstr>US Court System</vt:lpstr>
      <vt:lpstr>PowerPoint Presentation</vt:lpstr>
      <vt:lpstr>Legal Framework</vt:lpstr>
      <vt:lpstr>Court Decisions</vt:lpstr>
      <vt:lpstr>Free Appropriate Public Education</vt:lpstr>
      <vt:lpstr>FAPE</vt:lpstr>
      <vt:lpstr>PowerPoint Presentation</vt:lpstr>
      <vt:lpstr>FAPE &amp; Discrimination</vt:lpstr>
      <vt:lpstr>FAPE &amp; Transition</vt:lpstr>
      <vt:lpstr>FAPE &amp; Functional Behavior Assessment</vt:lpstr>
      <vt:lpstr>FAPE &amp; Bullying</vt:lpstr>
      <vt:lpstr>FAPE &amp; Bullying</vt:lpstr>
      <vt:lpstr>Eligibility</vt:lpstr>
      <vt:lpstr>Least Restrictive Environment</vt:lpstr>
      <vt:lpstr>Unilateral Placement</vt:lpstr>
      <vt:lpstr>“Zero Reject”</vt:lpstr>
      <vt:lpstr>Charter Schools</vt:lpstr>
      <vt:lpstr>Abuse</vt:lpstr>
      <vt:lpstr>Administrative Decisions</vt:lpstr>
      <vt:lpstr>Unilaterally Enrolled Students</vt:lpstr>
      <vt:lpstr>Virtual Public Schools</vt:lpstr>
      <vt:lpstr>Role of Behavior Supports IN FAPE &amp; LRE</vt:lpstr>
      <vt:lpstr>Students with ADHD</vt:lpstr>
      <vt:lpstr>Use of Prone Restraints</vt:lpstr>
      <vt:lpstr>Use of Prone Restraints, continued</vt:lpstr>
      <vt:lpstr>Guidance on Restraint &amp; Seclusion</vt:lpstr>
      <vt:lpstr>Resource Guide on Section 504</vt:lpstr>
      <vt:lpstr>Regulations</vt:lpstr>
      <vt:lpstr>Regulations – see CPIR resources!</vt:lpstr>
      <vt:lpstr>Rescinded Regulations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Legal Developments in IDEA, ADA, &amp; Section 504</dc:title>
  <dc:creator>diana</dc:creator>
  <cp:lastModifiedBy>diana</cp:lastModifiedBy>
  <cp:revision>22</cp:revision>
  <dcterms:created xsi:type="dcterms:W3CDTF">2017-10-20T11:24:55Z</dcterms:created>
  <dcterms:modified xsi:type="dcterms:W3CDTF">2017-10-30T14:02:32Z</dcterms:modified>
</cp:coreProperties>
</file>