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29" r:id="rId1"/>
  </p:sldMasterIdLst>
  <p:notesMasterIdLst>
    <p:notesMasterId r:id="rId44"/>
  </p:notesMasterIdLst>
  <p:handoutMasterIdLst>
    <p:handoutMasterId r:id="rId45"/>
  </p:handoutMasterIdLst>
  <p:sldIdLst>
    <p:sldId id="261" r:id="rId2"/>
    <p:sldId id="298" r:id="rId3"/>
    <p:sldId id="263" r:id="rId4"/>
    <p:sldId id="272" r:id="rId5"/>
    <p:sldId id="280" r:id="rId6"/>
    <p:sldId id="303" r:id="rId7"/>
    <p:sldId id="293" r:id="rId8"/>
    <p:sldId id="302" r:id="rId9"/>
    <p:sldId id="295" r:id="rId10"/>
    <p:sldId id="320" r:id="rId11"/>
    <p:sldId id="296" r:id="rId12"/>
    <p:sldId id="317" r:id="rId13"/>
    <p:sldId id="297" r:id="rId14"/>
    <p:sldId id="304" r:id="rId15"/>
    <p:sldId id="305" r:id="rId16"/>
    <p:sldId id="288" r:id="rId17"/>
    <p:sldId id="279" r:id="rId18"/>
    <p:sldId id="278" r:id="rId19"/>
    <p:sldId id="274" r:id="rId20"/>
    <p:sldId id="282" r:id="rId21"/>
    <p:sldId id="312" r:id="rId22"/>
    <p:sldId id="308" r:id="rId23"/>
    <p:sldId id="309" r:id="rId24"/>
    <p:sldId id="310" r:id="rId25"/>
    <p:sldId id="311" r:id="rId26"/>
    <p:sldId id="314" r:id="rId27"/>
    <p:sldId id="316" r:id="rId28"/>
    <p:sldId id="264" r:id="rId29"/>
    <p:sldId id="322" r:id="rId30"/>
    <p:sldId id="319" r:id="rId31"/>
    <p:sldId id="321" r:id="rId32"/>
    <p:sldId id="266" r:id="rId33"/>
    <p:sldId id="285" r:id="rId34"/>
    <p:sldId id="292" r:id="rId35"/>
    <p:sldId id="307" r:id="rId36"/>
    <p:sldId id="290" r:id="rId37"/>
    <p:sldId id="301" r:id="rId38"/>
    <p:sldId id="306" r:id="rId39"/>
    <p:sldId id="268" r:id="rId40"/>
    <p:sldId id="275" r:id="rId41"/>
    <p:sldId id="276" r:id="rId42"/>
    <p:sldId id="277" r:id="rId4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664" autoAdjust="0"/>
    <p:restoredTop sz="61812" autoAdjust="0"/>
  </p:normalViewPr>
  <p:slideViewPr>
    <p:cSldViewPr>
      <p:cViewPr varScale="1">
        <p:scale>
          <a:sx n="44" d="100"/>
          <a:sy n="44" d="100"/>
        </p:scale>
        <p:origin x="-70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1" d="100"/>
        <a:sy n="5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5854ECB-3888-4468-A49A-8BBAC729B78C}" type="datetimeFigureOut">
              <a:rPr lang="en-US" smtClean="0"/>
              <a:t>12/23/2016</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F637769-F87F-47C8-A127-311E7254B95F}" type="slidenum">
              <a:rPr lang="en-US" smtClean="0"/>
              <a:t>‹#›</a:t>
            </a:fld>
            <a:endParaRPr lang="en-US" dirty="0"/>
          </a:p>
        </p:txBody>
      </p:sp>
    </p:spTree>
    <p:extLst>
      <p:ext uri="{BB962C8B-B14F-4D97-AF65-F5344CB8AC3E}">
        <p14:creationId xmlns:p14="http://schemas.microsoft.com/office/powerpoint/2010/main" val="33647340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pPr>
              <a:defRPr/>
            </a:pPr>
            <a:fld id="{181AF6FF-00CC-49D7-867D-7F94D75C1E4F}" type="datetimeFigureOut">
              <a:rPr lang="en-US"/>
              <a:pPr>
                <a:defRPr/>
              </a:pPr>
              <a:t>12/23/2016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pPr>
              <a:defRPr/>
            </a:pPr>
            <a:fld id="{1AE3436F-8114-43E0-AA92-EFED3EEAD8F5}" type="slidenum">
              <a:rPr lang="en-US"/>
              <a:pPr>
                <a:defRPr/>
              </a:pPr>
              <a:t>‹#›</a:t>
            </a:fld>
            <a:endParaRPr lang="en-US" dirty="0"/>
          </a:p>
        </p:txBody>
      </p:sp>
    </p:spTree>
    <p:extLst>
      <p:ext uri="{BB962C8B-B14F-4D97-AF65-F5344CB8AC3E}">
        <p14:creationId xmlns:p14="http://schemas.microsoft.com/office/powerpoint/2010/main" val="423892313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CS</a:t>
            </a:r>
          </a:p>
          <a:p>
            <a:pPr eaLnBrk="1" hangingPunct="1">
              <a:spcBef>
                <a:spcPct val="0"/>
              </a:spcBef>
            </a:pPr>
            <a:r>
              <a:rPr lang="en-US" altLang="en-US" dirty="0" smtClean="0"/>
              <a:t>Welcome to OSEP’s presentation on preparing annual</a:t>
            </a:r>
            <a:r>
              <a:rPr lang="en-US" altLang="en-US" baseline="0" dirty="0" smtClean="0"/>
              <a:t> reports for the parent program. I am Carmen Sánchez, the Parent Program Lead. My colleagues, the other OSEP project officers, will also present parts of this webinar today. They include Greg Knollman, Julia Martin Eile, Kristen Rhoads, and David Emenheiser. For ease of accessibility, the webinar’s transcript is included in the notes sections of each slide. </a:t>
            </a: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GK</a:t>
            </a:r>
          </a:p>
          <a:p>
            <a:r>
              <a:rPr lang="en-US" altLang="en-US" dirty="0" smtClean="0"/>
              <a:t>Line #8 is the budget information.</a:t>
            </a:r>
            <a:r>
              <a:rPr lang="en-US" altLang="en-US" baseline="0" dirty="0" smtClean="0"/>
              <a:t> Line 8a will vary depending on whether this report is for a new award or a continuing award. For new awards, leave Line a blank. For continuing awards, line 8a should be the expenditures reported in the last continuation report.  Line b, for both new and continuing awards, reports the funds actually expended during the reporting period. Leave line c blank for annual performance reports.</a:t>
            </a:r>
          </a:p>
          <a:p>
            <a:endParaRPr lang="en-US" altLang="en-US" baseline="0" dirty="0" smtClean="0"/>
          </a:p>
          <a:p>
            <a:r>
              <a:rPr lang="en-US" altLang="en-US" baseline="0" dirty="0" smtClean="0"/>
              <a:t>Line #9 shows the grant Indirect Costs information. On this slide, we show how to complete this form when you are not using an indirect cost rate. Mark “no” on Line a and proceed to Line #10.</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GK</a:t>
            </a:r>
          </a:p>
          <a:p>
            <a:r>
              <a:rPr lang="en-US" altLang="en-US" dirty="0" smtClean="0"/>
              <a:t>Direct your attention to Slide 11.  This slide shows how to complete Line #9, when you have a negotiated</a:t>
            </a:r>
            <a:r>
              <a:rPr lang="en-US" altLang="en-US" baseline="0" dirty="0" smtClean="0"/>
              <a:t> Indirect Cost Rate (ICR). Please note that you complete Line #8 as instructed on previous slide.</a:t>
            </a:r>
          </a:p>
          <a:p>
            <a:r>
              <a:rPr lang="en-US" altLang="en-US" baseline="0" dirty="0" smtClean="0"/>
              <a:t>When you have a negotiated ICR, mark “yes” on line a. Mark an “x” beside line b and fill in the requested information from your negotiated agreement. The information on this sample slide is an example – do not copy the information shown on this slide. After completing this information from you agreement, proceed to Line #10.</a:t>
            </a: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GK</a:t>
            </a:r>
          </a:p>
          <a:p>
            <a:r>
              <a:rPr lang="en-US" altLang="en-US" dirty="0" smtClean="0"/>
              <a:t>This slide shows how to complete Line #9, when you use the de </a:t>
            </a:r>
            <a:r>
              <a:rPr lang="en-US" altLang="en-US" dirty="0" err="1" smtClean="0"/>
              <a:t>minimus</a:t>
            </a:r>
            <a:r>
              <a:rPr lang="en-US" altLang="en-US" dirty="0" smtClean="0"/>
              <a:t> indirect</a:t>
            </a:r>
            <a:r>
              <a:rPr lang="en-US" altLang="en-US" baseline="0" dirty="0" smtClean="0"/>
              <a:t> cost rate</a:t>
            </a:r>
            <a:r>
              <a:rPr lang="en-US" altLang="en-US" dirty="0" smtClean="0"/>
              <a:t>. Please note that you complete Line #8 as previously instructed.</a:t>
            </a:r>
          </a:p>
          <a:p>
            <a:r>
              <a:rPr lang="en-US" altLang="en-US" dirty="0" smtClean="0"/>
              <a:t>When you use de </a:t>
            </a:r>
            <a:r>
              <a:rPr lang="en-US" altLang="en-US" dirty="0" err="1" smtClean="0"/>
              <a:t>minimus</a:t>
            </a:r>
            <a:r>
              <a:rPr lang="en-US" altLang="en-US" dirty="0" smtClean="0"/>
              <a:t>  indirect</a:t>
            </a:r>
            <a:r>
              <a:rPr lang="en-US" altLang="en-US" baseline="0" dirty="0" smtClean="0"/>
              <a:t> cost rate</a:t>
            </a:r>
            <a:r>
              <a:rPr lang="en-US" altLang="en-US" dirty="0" smtClean="0"/>
              <a:t>, mark “yes” on line a</a:t>
            </a:r>
            <a:r>
              <a:rPr lang="en-US" altLang="en-US" baseline="0" dirty="0" smtClean="0"/>
              <a:t> and m</a:t>
            </a:r>
            <a:r>
              <a:rPr lang="en-US" altLang="en-US" dirty="0" smtClean="0"/>
              <a:t>ark an “x” beside line c. Proceed to Line</a:t>
            </a:r>
            <a:r>
              <a:rPr lang="en-US" altLang="en-US" baseline="0" dirty="0" smtClean="0"/>
              <a:t> #10.</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GK</a:t>
            </a:r>
          </a:p>
          <a:p>
            <a:r>
              <a:rPr lang="en-US" altLang="en-US" dirty="0" smtClean="0"/>
              <a:t>Direct</a:t>
            </a:r>
            <a:r>
              <a:rPr lang="en-US" altLang="en-US" baseline="0" dirty="0" smtClean="0"/>
              <a:t> your attention to slide 13.  </a:t>
            </a:r>
            <a:r>
              <a:rPr lang="en-US" altLang="en-US" dirty="0" smtClean="0"/>
              <a:t>Indicate “No” to</a:t>
            </a:r>
            <a:r>
              <a:rPr lang="en-US" altLang="en-US" baseline="0" dirty="0" smtClean="0"/>
              <a:t> the human subjects research question on Line #10.</a:t>
            </a:r>
          </a:p>
          <a:p>
            <a:r>
              <a:rPr lang="en-US" altLang="en-US" baseline="0" dirty="0" smtClean="0"/>
              <a:t>Mark “No” on Line #11a since this is not the project’s Final Report. On Line #11b indicate your Final Report due date. This date is 90 days after the end of your project period. For example, if your project is due to end September 30, 2019, you would write 12/31/2019. If you are not sure of your project end date, review your GAN or ask your PO.</a:t>
            </a: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GK</a:t>
            </a:r>
          </a:p>
          <a:p>
            <a:r>
              <a:rPr lang="en-US" altLang="en-US" dirty="0" smtClean="0"/>
              <a:t>The Executive Summary is the next section of the report.</a:t>
            </a:r>
            <a:r>
              <a:rPr lang="en-US" altLang="en-US" baseline="0" dirty="0" smtClean="0"/>
              <a:t> However, OSEP recommends that it be the last part you complete. This section is designed to give an overview of the successes and struggles during this project period. It may be organized however you choose, although typically grantees organize this summary according to the few overarching project objectives. This section must not include the level of detail covered in the other sections – which is why we recommend that you write up the information in the other sections before summarizing it in the Executive Summary. Also remember there is no benefit for writing lengthy responses. Be as concise and direct, while maintaining clarity, in your summary as possible. Refer the reader where in other sections that she or he can locate the supporting details, as needed. </a:t>
            </a: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GK</a:t>
            </a:r>
          </a:p>
          <a:p>
            <a:r>
              <a:rPr lang="en-US" altLang="en-US" dirty="0" smtClean="0"/>
              <a:t>This slide shows a sample Executive Summary. Please note each project objective,</a:t>
            </a:r>
            <a:r>
              <a:rPr lang="en-US" altLang="en-US" baseline="0" dirty="0" smtClean="0"/>
              <a:t> here listed as a goal, is </a:t>
            </a:r>
            <a:r>
              <a:rPr lang="en-US" altLang="en-US" dirty="0" smtClean="0"/>
              <a:t>followed by only</a:t>
            </a:r>
            <a:r>
              <a:rPr lang="en-US" altLang="en-US" baseline="0" dirty="0" smtClean="0"/>
              <a:t> a few sentences of summary. As you can see, there is limited data in this summary. Most data are included under the measures. </a:t>
            </a:r>
          </a:p>
          <a:p>
            <a:endParaRPr lang="en-US" altLang="en-US" baseline="0" dirty="0" smtClean="0"/>
          </a:p>
          <a:p>
            <a:r>
              <a:rPr lang="en-US" altLang="en-US" baseline="0" dirty="0" smtClean="0"/>
              <a:t>In the next few slides, Julia Martin Eile will describe report objectives, measures, and data.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JME</a:t>
            </a:r>
          </a:p>
          <a:p>
            <a:r>
              <a:rPr lang="en-US" altLang="en-US" dirty="0" smtClean="0"/>
              <a:t>Thank</a:t>
            </a:r>
            <a:r>
              <a:rPr lang="en-US" altLang="en-US" baseline="0" dirty="0" smtClean="0"/>
              <a:t> you Greg!  We are now on slide 16.  </a:t>
            </a:r>
            <a:r>
              <a:rPr lang="en-US" altLang="en-US" dirty="0" smtClean="0"/>
              <a:t>First we need to define a few terms. Project objectives or goals are the overarching purposes of the project, that is what you said the project would accomplish in the grant application or approved</a:t>
            </a:r>
            <a:r>
              <a:rPr lang="en-US" altLang="en-US" baseline="0" dirty="0" smtClean="0"/>
              <a:t> revisions. Project objectives should be written so that it is clear to what extent the project is attaining them. They must be relevant and applicable to the Parent Program.  Project objectives that are too broad tend to provide no focus for the project implementation. And finally, the Project Objectives must be measureable. As you will see in a few minutes, the Project Objectives are included in the Status Chart. Measures aligned with each Project Objective are listed underneath.</a:t>
            </a: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JME</a:t>
            </a:r>
          </a:p>
          <a:p>
            <a:pPr eaLnBrk="1" hangingPunct="1"/>
            <a:r>
              <a:rPr lang="en-US" altLang="en-US" dirty="0" smtClean="0"/>
              <a:t>The second term we must define is Program Measures. These measures are determined by the Parent Program to measure program’s performance</a:t>
            </a:r>
            <a:r>
              <a:rPr lang="en-US" altLang="en-US" baseline="0" dirty="0" smtClean="0"/>
              <a:t> i</a:t>
            </a:r>
            <a:r>
              <a:rPr lang="en-US" altLang="en-US" dirty="0" smtClean="0"/>
              <a:t>n compliance with the Government Performance and Results Act - Modernization Act of 2010. The Parent</a:t>
            </a:r>
            <a:r>
              <a:rPr lang="en-US" altLang="en-US" baseline="0" dirty="0" smtClean="0"/>
              <a:t> Program has three “GPRA” measures which relate to </a:t>
            </a:r>
            <a:r>
              <a:rPr lang="en-US" altLang="en-US" dirty="0" smtClean="0"/>
              <a:t>the quality, relevance, and usefulness of the activities supported</a:t>
            </a:r>
            <a:r>
              <a:rPr lang="en-US" altLang="en-US" baseline="0" dirty="0" smtClean="0"/>
              <a:t> through OSEP funds. Each of the GPRA measures must be listed on your APR at least once. You can cut and paste the GPRA measures and their corresponding targets from “QRU Measures for Annual Reports”. However, you do not report any data on the GPRA measure. Underneath each Program (GPRA) measure, you must list at least one Project Measure that aligns with that Program Measure. We provide a few examples in upcoming slides.</a:t>
            </a:r>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JME</a:t>
            </a:r>
          </a:p>
          <a:p>
            <a:r>
              <a:rPr lang="en-US" altLang="en-US" dirty="0" smtClean="0"/>
              <a:t>The final term to be defined is Project Measure. These</a:t>
            </a:r>
            <a:r>
              <a:rPr lang="en-US" altLang="en-US" baseline="0" dirty="0" smtClean="0"/>
              <a:t> measures and targets are from your project application. These are your outputs and outcomes. Outputs refer to the process or activities of the project. Examples include numbers of workshops and numbers of attendees. Outcomes refer to changes as a result of the outputs. An example is number of attendees with increased knowledge. Although both are important for projects to collect, outcomes are the important results that indicate impact. Sometimes, project measures need to be revised for clarity and to be measureable. Your data will demonstrate your project performance against these project measures.</a:t>
            </a:r>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JME</a:t>
            </a:r>
          </a:p>
          <a:p>
            <a:pPr eaLnBrk="1" hangingPunct="1"/>
            <a:r>
              <a:rPr lang="en-US" altLang="en-US" dirty="0" smtClean="0"/>
              <a:t>The</a:t>
            </a:r>
            <a:r>
              <a:rPr lang="en-US" altLang="en-US" baseline="0" dirty="0" smtClean="0"/>
              <a:t> basic strength or integrity of your data is known based on the responses to these few questions. </a:t>
            </a:r>
          </a:p>
          <a:p>
            <a:pPr eaLnBrk="1" hangingPunct="1"/>
            <a:endParaRPr lang="en-US" altLang="en-US" baseline="0" dirty="0" smtClean="0"/>
          </a:p>
          <a:p>
            <a:pPr eaLnBrk="1" hangingPunct="1"/>
            <a:r>
              <a:rPr lang="en-US" altLang="en-US" baseline="0" dirty="0" smtClean="0"/>
              <a:t>Do you have numbers?</a:t>
            </a:r>
          </a:p>
          <a:p>
            <a:pPr eaLnBrk="1" hangingPunct="1"/>
            <a:r>
              <a:rPr lang="en-US" altLang="en-US" baseline="0" dirty="0" smtClean="0"/>
              <a:t>Do you know how to collect data?</a:t>
            </a:r>
          </a:p>
          <a:p>
            <a:pPr eaLnBrk="1" hangingPunct="1"/>
            <a:r>
              <a:rPr lang="en-US" altLang="en-US" baseline="0" dirty="0" smtClean="0"/>
              <a:t>Are you collecting it?</a:t>
            </a:r>
          </a:p>
          <a:p>
            <a:pPr eaLnBrk="1" hangingPunct="1"/>
            <a:r>
              <a:rPr lang="en-US" altLang="en-US" baseline="0" dirty="0" smtClean="0"/>
              <a:t>How do you report it?</a:t>
            </a:r>
          </a:p>
          <a:p>
            <a:pPr eaLnBrk="1" hangingPunct="1"/>
            <a:r>
              <a:rPr lang="en-US" altLang="en-US" baseline="0" dirty="0" smtClean="0"/>
              <a:t>How do you use data you already have? (e.g. surveys, evaluation, and demographic data)</a:t>
            </a:r>
          </a:p>
          <a:p>
            <a:pPr eaLnBrk="1" hangingPunct="1"/>
            <a:endParaRPr lang="en-US" altLang="en-US" baseline="0" dirty="0" smtClean="0"/>
          </a:p>
          <a:p>
            <a:pPr eaLnBrk="1" hangingPunct="1"/>
            <a:r>
              <a:rPr lang="en-US" altLang="en-US" baseline="0" dirty="0" smtClean="0"/>
              <a:t>Since everything can be data, it is crucial to identify the specific sources and types of data that best describe your project’s progress. Numbers can be strong data, if you collect and report the data with fidelity. Fidelity is a term-of-art referring to consistently without bias. Are you collecting and reporting your data consistently without bias? What data do you already collect? You might merely need to tighten the methods.</a:t>
            </a: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a:t>
            </a:r>
          </a:p>
          <a:p>
            <a:r>
              <a:rPr lang="en-US" dirty="0" smtClean="0"/>
              <a:t>During this webinar, we will provide</a:t>
            </a:r>
            <a:r>
              <a:rPr lang="en-US" baseline="0" dirty="0" smtClean="0"/>
              <a:t> an overview of the annual reports; give guidance for completing each section of the report; highlight what is new this year including timelines; and cover reminders of tips and resources to help in writing an excellent report.</a:t>
            </a:r>
          </a:p>
          <a:p>
            <a:endParaRPr lang="en-US" baseline="0" dirty="0" smtClean="0"/>
          </a:p>
          <a:p>
            <a:r>
              <a:rPr lang="en-US" baseline="0" dirty="0" smtClean="0"/>
              <a:t>The information covered in this webinar applies to the annual report that will be due in May.  But in addition, we are requiring that all project submit a “shell” of their annual report in March.  The shell is essentially a draft of the annual report, with targets and static information completed, but without any actual data included.  You can use this webinar to develop the content of your “shell” as well as the content of the annual report you submit in May.  More information about the “shell” is included later in this presentation.</a:t>
            </a:r>
            <a:endParaRPr lang="en-US" dirty="0"/>
          </a:p>
        </p:txBody>
      </p:sp>
    </p:spTree>
    <p:extLst>
      <p:ext uri="{BB962C8B-B14F-4D97-AF65-F5344CB8AC3E}">
        <p14:creationId xmlns:p14="http://schemas.microsoft.com/office/powerpoint/2010/main" val="2361224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JME</a:t>
            </a:r>
          </a:p>
          <a:p>
            <a:r>
              <a:rPr lang="en-US" altLang="en-US" dirty="0" smtClean="0"/>
              <a:t>When reporting the numbers,</a:t>
            </a:r>
            <a:r>
              <a:rPr lang="en-US" altLang="en-US" baseline="0" dirty="0" smtClean="0"/>
              <a:t> the methods behind the numbers is equally important and must be described in the narratives. The report should concisely inform the reader what is included and what is not included in the numbers. Some prompts for stronger data reporting are included on the slide. </a:t>
            </a:r>
          </a:p>
          <a:p>
            <a:endParaRPr lang="en-US" altLang="en-US" baseline="0" dirty="0" smtClean="0"/>
          </a:p>
          <a:p>
            <a:r>
              <a:rPr lang="en-US" altLang="en-US" dirty="0" smtClean="0"/>
              <a:t>Be as specific as possible about what you are counting (e.g., individual parents vs. families; all attendees vs. parent attendees; contacts vs. individuals served).</a:t>
            </a:r>
          </a:p>
          <a:p>
            <a:r>
              <a:rPr lang="en-US" altLang="en-US" dirty="0" smtClean="0"/>
              <a:t>Specify the source of your data (e.g., surveys, sign-in sheets, contact logs).</a:t>
            </a:r>
          </a:p>
          <a:p>
            <a:r>
              <a:rPr lang="en-US" altLang="en-US" dirty="0" smtClean="0"/>
              <a:t>If you are counting individuals, specify if the number is duplicative (i.e., you count each time a person calls as a separate contact).</a:t>
            </a:r>
          </a:p>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JME</a:t>
            </a:r>
          </a:p>
          <a:p>
            <a:r>
              <a:rPr lang="en-US" dirty="0" smtClean="0"/>
              <a:t>This slide shows the blank form into which you</a:t>
            </a:r>
            <a:r>
              <a:rPr lang="en-US" baseline="0" dirty="0" smtClean="0"/>
              <a:t> will write your Project Objective, the Program Measure, your Project Measures, and explanation. </a:t>
            </a:r>
            <a:endParaRPr lang="en-US" dirty="0"/>
          </a:p>
        </p:txBody>
      </p:sp>
    </p:spTree>
    <p:extLst>
      <p:ext uri="{BB962C8B-B14F-4D97-AF65-F5344CB8AC3E}">
        <p14:creationId xmlns:p14="http://schemas.microsoft.com/office/powerpoint/2010/main" val="2112242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JME</a:t>
            </a:r>
          </a:p>
          <a:p>
            <a:r>
              <a:rPr lang="en-US" dirty="0" smtClean="0"/>
              <a:t>Please note that in the Status Chart, the right columns allow grantees to indicate targets and actual performance data for each Project Measure. These data are quantitative only.</a:t>
            </a:r>
            <a:r>
              <a:rPr lang="en-US" baseline="0" dirty="0" smtClean="0"/>
              <a:t> The targets were included in your project proposal or approved through subsequent revisions with your project officer. The actual performance data are where you report your project performance.</a:t>
            </a:r>
            <a:r>
              <a:rPr lang="en-US" dirty="0" smtClean="0"/>
              <a:t> Kristen Rhoads,</a:t>
            </a:r>
            <a:r>
              <a:rPr lang="en-US" baseline="0" dirty="0" smtClean="0"/>
              <a:t> in the u</a:t>
            </a:r>
            <a:r>
              <a:rPr lang="en-US" dirty="0" smtClean="0"/>
              <a:t>pcoming slides, will review a few common types of targets and performance data.</a:t>
            </a:r>
          </a:p>
          <a:p>
            <a:endParaRPr lang="en-US" dirty="0"/>
          </a:p>
        </p:txBody>
      </p:sp>
    </p:spTree>
    <p:extLst>
      <p:ext uri="{BB962C8B-B14F-4D97-AF65-F5344CB8AC3E}">
        <p14:creationId xmlns:p14="http://schemas.microsoft.com/office/powerpoint/2010/main" val="3803026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a:t>
            </a:r>
          </a:p>
          <a:p>
            <a:r>
              <a:rPr lang="en-US" dirty="0" smtClean="0"/>
              <a:t>Thanks Julia!  As shown on the Status Chart, there are three columns for the data. Each column refers to the common types of targets</a:t>
            </a:r>
            <a:r>
              <a:rPr lang="en-US" baseline="0" dirty="0" smtClean="0"/>
              <a:t> and performance data. One column for each type: Raw Number, Ratio, and Percentage. I will describe each type and how to report it through the next few slides.</a:t>
            </a:r>
            <a:endParaRPr lang="en-US" dirty="0"/>
          </a:p>
        </p:txBody>
      </p:sp>
    </p:spTree>
    <p:extLst>
      <p:ext uri="{BB962C8B-B14F-4D97-AF65-F5344CB8AC3E}">
        <p14:creationId xmlns:p14="http://schemas.microsoft.com/office/powerpoint/2010/main" val="2307151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a:t>
            </a:r>
          </a:p>
          <a:p>
            <a:r>
              <a:rPr lang="en-US" dirty="0" smtClean="0"/>
              <a:t>When your performance</a:t>
            </a:r>
            <a:r>
              <a:rPr lang="en-US" baseline="0" dirty="0" smtClean="0"/>
              <a:t> measure is stated in a</a:t>
            </a:r>
            <a:r>
              <a:rPr lang="en-US" dirty="0" smtClean="0"/>
              <a:t> single</a:t>
            </a:r>
            <a:r>
              <a:rPr lang="en-US" baseline="0" dirty="0" smtClean="0"/>
              <a:t> </a:t>
            </a:r>
            <a:r>
              <a:rPr lang="en-US" dirty="0" smtClean="0"/>
              <a:t>number, it is reported as a Raw</a:t>
            </a:r>
            <a:r>
              <a:rPr lang="en-US" baseline="0" dirty="0" smtClean="0"/>
              <a:t> Number. The number from the measure is the target, e.g., number of workshops planned. The Actual Performance Data is also a Raw Number, e.g., the number of workshop conducted. When reporting a Raw Number, leave the ratio and percentage columns blank.</a:t>
            </a:r>
            <a:endParaRPr lang="en-US" dirty="0" smtClean="0"/>
          </a:p>
          <a:p>
            <a:endParaRPr lang="en-US" dirty="0"/>
          </a:p>
        </p:txBody>
      </p:sp>
    </p:spTree>
    <p:extLst>
      <p:ext uri="{BB962C8B-B14F-4D97-AF65-F5344CB8AC3E}">
        <p14:creationId xmlns:p14="http://schemas.microsoft.com/office/powerpoint/2010/main" val="865080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a:t>
            </a:r>
          </a:p>
          <a:p>
            <a:r>
              <a:rPr lang="en-US" dirty="0" smtClean="0"/>
              <a:t>Measures stated in terms of percentages must be reported in BOTH ratio</a:t>
            </a:r>
            <a:r>
              <a:rPr lang="en-US" baseline="0" dirty="0" smtClean="0"/>
              <a:t> and percentage. Leave the Raw Number blank. The ratio demonstrates the actual numbers on which the percentage is based. The percentage allows us to compare  the actual to the target in the performance measure. Some examples will be provided in a few slides.</a:t>
            </a:r>
            <a:endParaRPr lang="en-US" dirty="0"/>
          </a:p>
        </p:txBody>
      </p:sp>
    </p:spTree>
    <p:extLst>
      <p:ext uri="{BB962C8B-B14F-4D97-AF65-F5344CB8AC3E}">
        <p14:creationId xmlns:p14="http://schemas.microsoft.com/office/powerpoint/2010/main" val="219575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a:t>
            </a:r>
          </a:p>
          <a:p>
            <a:r>
              <a:rPr lang="en-US" dirty="0" smtClean="0"/>
              <a:t>In the Ratio column (e.g., 99/100):</a:t>
            </a:r>
          </a:p>
          <a:p>
            <a:r>
              <a:rPr lang="en-US" dirty="0" smtClean="0"/>
              <a:t>the numerator represents the numerical target or actual performance data  (e.g., the number of materials deemed to be of high quality) </a:t>
            </a:r>
          </a:p>
          <a:p>
            <a:endParaRPr lang="en-US" dirty="0" smtClean="0"/>
          </a:p>
          <a:p>
            <a:r>
              <a:rPr lang="en-US" dirty="0" smtClean="0"/>
              <a:t>the denominator represents the universe (e.g., all products produced or reviewed)</a:t>
            </a:r>
          </a:p>
          <a:p>
            <a:endParaRPr lang="en-US" dirty="0" smtClean="0"/>
          </a:p>
          <a:p>
            <a:r>
              <a:rPr lang="en-US" dirty="0" smtClean="0"/>
              <a:t> Please enter the corresponding percentage (e.g., 99%) in the Percentage (%) column.</a:t>
            </a:r>
          </a:p>
          <a:p>
            <a:endParaRPr lang="en-US" dirty="0"/>
          </a:p>
        </p:txBody>
      </p:sp>
    </p:spTree>
    <p:extLst>
      <p:ext uri="{BB962C8B-B14F-4D97-AF65-F5344CB8AC3E}">
        <p14:creationId xmlns:p14="http://schemas.microsoft.com/office/powerpoint/2010/main" val="3827233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KR</a:t>
            </a:r>
          </a:p>
          <a:p>
            <a:r>
              <a:rPr lang="en-US" sz="1200" dirty="0" smtClean="0"/>
              <a:t>During the first</a:t>
            </a:r>
            <a:r>
              <a:rPr lang="en-US" sz="1200" baseline="0" dirty="0" smtClean="0"/>
              <a:t> reporting period, projects may have limited data from the five months between October and February. Projects might need to establish baseline data to determine an appropriate target. </a:t>
            </a:r>
            <a:r>
              <a:rPr lang="en-US" sz="1200" dirty="0" smtClean="0"/>
              <a:t>After baseline data have been collected during the first budget period, grantees are expected to set targets for the second and any subsequent budget periods and report actual performance data in their annual performance reports. When the project has no valid target and no real</a:t>
            </a:r>
            <a:r>
              <a:rPr lang="en-US" sz="1200" baseline="0" dirty="0" smtClean="0"/>
              <a:t> performance data, 999 should be entered as the Raw Number and 999/999 as the Ratio. In the next few slides, I will cover some examples of how you can report different scenarios.</a:t>
            </a:r>
            <a:endParaRPr lang="en-US" dirty="0"/>
          </a:p>
        </p:txBody>
      </p:sp>
    </p:spTree>
    <p:extLst>
      <p:ext uri="{BB962C8B-B14F-4D97-AF65-F5344CB8AC3E}">
        <p14:creationId xmlns:p14="http://schemas.microsoft.com/office/powerpoint/2010/main" val="3084696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chemeClr val="bg2">
                    <a:lumMod val="90000"/>
                  </a:schemeClr>
                </a:solidFill>
              </a:rPr>
              <a:t>KR</a:t>
            </a:r>
          </a:p>
          <a:p>
            <a:r>
              <a:rPr lang="en-US" altLang="en-US" dirty="0" smtClean="0">
                <a:solidFill>
                  <a:schemeClr val="bg2">
                    <a:lumMod val="90000"/>
                  </a:schemeClr>
                </a:solidFill>
              </a:rPr>
              <a:t>This slide shows the scenario of an output measure. Output measures do not align with Program Measures so there is no need to list outputs under a quality, relevance</a:t>
            </a:r>
            <a:r>
              <a:rPr lang="en-US" altLang="en-US" baseline="0" dirty="0" smtClean="0">
                <a:solidFill>
                  <a:schemeClr val="bg2">
                    <a:lumMod val="90000"/>
                  </a:schemeClr>
                </a:solidFill>
              </a:rPr>
              <a:t> or usefulness measure. These output measures are reported separately from those Program Measures. In the first example listed as Performance Measure 1a, the number of attendees (500) is the target output. It is a raw number. The actual performance was 521, which is also reported as a raw number. In the second example written as Performance Measure 1b states that “20% of all families attending trainings and workshops will be culturally and linguistically diverse.” The output target of this measure is 20% and the ratio target is 100/500. The denominator 500 is copied from the measure above. The actual performance is reported as 96/521 and 18%. The denominator of 521 is again copied from the actual data reported in Performance Measure 1a.</a:t>
            </a:r>
            <a:endParaRPr lang="en-US" altLang="en-US" dirty="0" smtClean="0">
              <a:solidFill>
                <a:schemeClr val="bg2">
                  <a:lumMod val="90000"/>
                </a:schemeClr>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chemeClr val="bg2">
                    <a:lumMod val="90000"/>
                  </a:schemeClr>
                </a:solidFill>
              </a:rPr>
              <a:t>KR</a:t>
            </a:r>
          </a:p>
          <a:p>
            <a:r>
              <a:rPr lang="en-US" altLang="en-US" dirty="0" smtClean="0">
                <a:solidFill>
                  <a:schemeClr val="bg2">
                    <a:lumMod val="90000"/>
                  </a:schemeClr>
                </a:solidFill>
              </a:rPr>
              <a:t>This slide shows the same</a:t>
            </a:r>
            <a:r>
              <a:rPr lang="en-US" altLang="en-US" baseline="0" dirty="0" smtClean="0">
                <a:solidFill>
                  <a:schemeClr val="bg2">
                    <a:lumMod val="90000"/>
                  </a:schemeClr>
                </a:solidFill>
              </a:rPr>
              <a:t> </a:t>
            </a:r>
            <a:r>
              <a:rPr lang="en-US" altLang="en-US" dirty="0" smtClean="0">
                <a:solidFill>
                  <a:schemeClr val="bg2">
                    <a:lumMod val="90000"/>
                  </a:schemeClr>
                </a:solidFill>
              </a:rPr>
              <a:t>scenario for a new center. </a:t>
            </a:r>
            <a:r>
              <a:rPr lang="en-US" altLang="en-US" baseline="0" dirty="0" smtClean="0">
                <a:solidFill>
                  <a:schemeClr val="bg2">
                    <a:lumMod val="90000"/>
                  </a:schemeClr>
                </a:solidFill>
              </a:rPr>
              <a:t>In the first example listed as Performance Measure 1a, the number of attendees (500) is prorated for five months, or approximately 200 as the target output. It is a raw number. The actual performance was 204, which is also reported as a raw number. In the second example written as Performance Measure 1b states that “20% of all families attending trainings and workshops will be culturally and linguistically diverse.” The output target of this measure is 20% and the ratio target for the five months is 40/200. The denominator 200 is copied from the measure above. The actual performance is reported as 37/204 and 18%. The denominator of 204 is again copied from the actual data reported in Performance Measure 1a.</a:t>
            </a:r>
            <a:endParaRPr lang="en-US" altLang="en-US" dirty="0" smtClean="0">
              <a:solidFill>
                <a:schemeClr val="bg2">
                  <a:lumMod val="90000"/>
                </a:schemeClr>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CS</a:t>
            </a:r>
          </a:p>
          <a:p>
            <a:r>
              <a:rPr lang="en-US" altLang="en-US" dirty="0" smtClean="0"/>
              <a:t>We expect</a:t>
            </a:r>
            <a:r>
              <a:rPr lang="en-US" altLang="en-US" baseline="0" dirty="0" smtClean="0"/>
              <a:t> to achieve three outcomes from this webinar. First, grantees that listen to this webinar will have greater awareness of the purpose of annual performance reports or APRs. The APR is a required compliance document. The Education Department General Administrative Regulations, known as EDGAR, and uniform guidance establish that an APR is required during each budget period in order to continue the grant. The second outcome of the presentation is that grantees will have a greater understanding of OSEP’s expectations for the annual progress report. The upcoming segment of the presentation will cover expectations for completeness and quality. We expect that by listening to this webinar and following the guidance, and submitting strong “shells” in March, parent center grantees will submit complete and accurate annual reports that will require few if any revisions to receive approval for continuation funding. And the final outcome we expect is that you as grantees will have greater confidence in your ability to complete and submit a strong annual performance report that accurately reflects the quality work your center has done in the past reporting period.</a:t>
            </a:r>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KR</a:t>
            </a:r>
          </a:p>
          <a:p>
            <a:r>
              <a:rPr lang="en-US" altLang="en-US" dirty="0" smtClean="0"/>
              <a:t>This slide shows how to report an outcome</a:t>
            </a:r>
            <a:r>
              <a:rPr lang="en-US" altLang="en-US" baseline="0" dirty="0" smtClean="0"/>
              <a:t> measure that is aligned with the “usefulness” GPRA measure. Performance Measure 1c lists the “usefulness” GPRA measure and the quantitative data columns show the program targets. These targets can be copied from the “QRU Measures for Annual Reports”. You do not report actual performance data on the GPRA measures. Underneath this Program Measure, the grantee has aligned one Project Measure, which is written as Performance Measure 1d. The target in the measure is a percentage so it is reported as both a ratio, 85/100, and a percentage, in this example 85. The actual performance is also reported as a ratio, in this example 334/363, and percentage, 92.</a:t>
            </a:r>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a:t>
            </a:r>
          </a:p>
          <a:p>
            <a:r>
              <a:rPr lang="en-US" dirty="0" smtClean="0"/>
              <a:t>Here is another example of an outcome Project Measure aligned with a Program Measure. In this example the Program Measure is the “quality” GPRA measure along with its target, which were copied from the “QRU Measures for Annual Reports”. Grantees do not report actual performance data on the GPRA Program Measures. The Project Measure aligned with the quality measure has a target of 85% of families would recommend other families to the Parent Center. This measure is reported as a ratio, in this example 85/100, and percentage, 85 percent. The actual performance on this measure is also reported as a ratio, for example 16/18, and percentage, 88 percent. This example highlights that the performance data of the 18 responses to the survey, 16 indicated they would recommend other families.</a:t>
            </a:r>
          </a:p>
        </p:txBody>
      </p:sp>
    </p:spTree>
    <p:extLst>
      <p:ext uri="{BB962C8B-B14F-4D97-AF65-F5344CB8AC3E}">
        <p14:creationId xmlns:p14="http://schemas.microsoft.com/office/powerpoint/2010/main" val="1251488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KR</a:t>
            </a:r>
          </a:p>
          <a:p>
            <a:r>
              <a:rPr lang="en-US" altLang="en-US" dirty="0" smtClean="0"/>
              <a:t>As Julia mentioned above,</a:t>
            </a:r>
            <a:r>
              <a:rPr lang="en-US" altLang="en-US" baseline="0" dirty="0" smtClean="0"/>
              <a:t> the Status Chart Narrative allows you to describe the data as reported. Answering what, how, and when further describes the data in the chart. Again, we expect brevity and concise narratives. The narrative must be organized so that the description is clearly identified by the measure number and its letter. The addendum document uploaded with the report can allow for additional narrative that does not fit into the form.</a:t>
            </a:r>
          </a:p>
          <a:p>
            <a:endParaRPr lang="en-US" altLang="en-US" baseline="0" dirty="0" smtClean="0"/>
          </a:p>
          <a:p>
            <a:r>
              <a:rPr lang="en-US" altLang="en-US" baseline="0" dirty="0" smtClean="0"/>
              <a:t>As you can read in the examples, the narratives provide the context and meaning of the quantitative data reported in the status chart. David Emenheiser will cover the other sections necessary to complete your annual report.</a:t>
            </a:r>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a:t>
            </a:r>
          </a:p>
          <a:p>
            <a:r>
              <a:rPr lang="en-US" altLang="en-US" dirty="0" smtClean="0"/>
              <a:t>Thank you Kristen. On slide</a:t>
            </a:r>
            <a:r>
              <a:rPr lang="en-US" altLang="en-US" baseline="0" dirty="0" smtClean="0"/>
              <a:t> 32. </a:t>
            </a:r>
            <a:r>
              <a:rPr lang="en-US" altLang="en-US" dirty="0" smtClean="0"/>
              <a:t>Section B of the 524 Form allows grantees to describe their budget information for the reporting period. Many parent center grantees are in regular communication with their </a:t>
            </a:r>
            <a:r>
              <a:rPr lang="en-US" altLang="en-US" dirty="0" smtClean="0"/>
              <a:t>project</a:t>
            </a:r>
            <a:r>
              <a:rPr lang="en-US" altLang="en-US" baseline="0" dirty="0" smtClean="0"/>
              <a:t> officer</a:t>
            </a:r>
            <a:r>
              <a:rPr lang="en-US" altLang="en-US" dirty="0" smtClean="0"/>
              <a:t> </a:t>
            </a:r>
            <a:r>
              <a:rPr lang="en-US" altLang="en-US" dirty="0" smtClean="0"/>
              <a:t>about updates on project performance and any relevant budget implications. In fact many parent centers submit requests for changes to budgets as needed throughout the project period. However, some parent centers fail to communicate regularly with OSEP on changes made to their budgets. In those instances the reporting of changes must be made on the APR in Section B. </a:t>
            </a:r>
          </a:p>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t>
            </a:r>
          </a:p>
          <a:p>
            <a:r>
              <a:rPr lang="en-US" dirty="0" smtClean="0"/>
              <a:t>Section B of the APR must include description of significant changes to the project budget that result from modifications of the project activities. If changes to the budget might interfere with the project achieving its proposed and approved activities and objectives, those changes must be described. How the project will modify activities in order to achieve project objectives should be provided in this section. The grantee should include the date of prior </a:t>
            </a:r>
            <a:r>
              <a:rPr lang="en-US" dirty="0" smtClean="0"/>
              <a:t>project officer </a:t>
            </a:r>
            <a:r>
              <a:rPr lang="en-US" dirty="0" smtClean="0"/>
              <a:t>approvals to budget changes. This section should include an explanation of funds expended as listed on the cover sheet line 8b. This explanation should include potential carryover of funds and how these carryover funds will be expended to meet the project objectives. Grantees often report these budget changes in a table.</a:t>
            </a:r>
          </a:p>
          <a:p>
            <a:endParaRPr lang="en-US" dirty="0"/>
          </a:p>
        </p:txBody>
      </p:sp>
    </p:spTree>
    <p:extLst>
      <p:ext uri="{BB962C8B-B14F-4D97-AF65-F5344CB8AC3E}">
        <p14:creationId xmlns:p14="http://schemas.microsoft.com/office/powerpoint/2010/main" val="142138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a:t>
            </a:r>
          </a:p>
          <a:p>
            <a:r>
              <a:rPr lang="en-US" altLang="en-US" dirty="0" smtClean="0"/>
              <a:t>Slide 34. Section C allows grantees to report on any information not included in other sections of the form. This section can include information on language access and outreach plans as well as other significant organizational information. As you know, non-profit parent organizations are the only grantees eligible to be awarded a PTI or CPRC. The definition of parent organization is identified in statute. Parent Center grantees must affirm their ongoing eligibility to be awarded a parent program grant by providing the organizational information in Section C of the APR. Specifically a majority of the Board must be parents of children with disabilities.</a:t>
            </a:r>
          </a:p>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t>
            </a:r>
          </a:p>
          <a:p>
            <a:r>
              <a:rPr lang="en-US" dirty="0" smtClean="0"/>
              <a:t>The table shown on this slide is an example format of the information OSEP requires to attest that your organization continues to be eligible for funding. A brief description of the number of Board members with vacancies should precede the table. The table must include name, role, parent of CWD, representation, Board role, and term of office. The Role includes the area(s) of expertise which this person brings to the Board. The parent status must indicate both the age and disability of the child. The Board should represent the entire geographical area served by the project. The Board Role lists any offices this person holds with the organization. The term of office lists when this Board member will leave their office, the Board or both. </a:t>
            </a:r>
          </a:p>
          <a:p>
            <a:endParaRPr lang="en-US" dirty="0"/>
          </a:p>
        </p:txBody>
      </p:sp>
    </p:spTree>
    <p:extLst>
      <p:ext uri="{BB962C8B-B14F-4D97-AF65-F5344CB8AC3E}">
        <p14:creationId xmlns:p14="http://schemas.microsoft.com/office/powerpoint/2010/main" val="3951439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t>
            </a:r>
          </a:p>
          <a:p>
            <a:r>
              <a:rPr lang="en-US" dirty="0" smtClean="0"/>
              <a:t>Slide 36: In order to improve the quality of the APRs, all grantees must submit a shell report to their PO in March. The POs will review the shells and provide feedback by</a:t>
            </a:r>
            <a:r>
              <a:rPr lang="en-US" baseline="0" dirty="0" smtClean="0"/>
              <a:t> the end of</a:t>
            </a:r>
            <a:r>
              <a:rPr lang="en-US" dirty="0" smtClean="0"/>
              <a:t> March. In certain circumstances, parent centers might be referred to TA for additional support in revising and improving their APR shell.</a:t>
            </a:r>
          </a:p>
          <a:p>
            <a:endParaRPr lang="en-US" dirty="0" smtClean="0"/>
          </a:p>
          <a:p>
            <a:r>
              <a:rPr lang="en-US" dirty="0" smtClean="0"/>
              <a:t>These shells will include no data or performance reporting. They must include an unsigned draft coversheet (except line 8 which is the budget information). Also, the shell must include Section A – the Status Chart – completed with Project Objectives, Program Measures, and Project Measures. All the measures must include targets. For the shell, the performance data columns may be left blank or filled in by “XX” to hold the place for the data. No narrative should be included in the shell.</a:t>
            </a:r>
          </a:p>
          <a:p>
            <a:endParaRPr lang="en-US" dirty="0" smtClean="0"/>
          </a:p>
          <a:p>
            <a:r>
              <a:rPr lang="en-US" dirty="0" smtClean="0"/>
              <a:t>Also,</a:t>
            </a:r>
            <a:r>
              <a:rPr lang="en-US" baseline="0" dirty="0" smtClean="0"/>
              <a:t> t</a:t>
            </a:r>
            <a:r>
              <a:rPr lang="en-US" dirty="0" smtClean="0"/>
              <a:t>he shell must include a draft Section C that only includes the Board information.</a:t>
            </a:r>
          </a:p>
          <a:p>
            <a:endParaRPr lang="en-US" dirty="0"/>
          </a:p>
        </p:txBody>
      </p:sp>
    </p:spTree>
    <p:extLst>
      <p:ext uri="{BB962C8B-B14F-4D97-AF65-F5344CB8AC3E}">
        <p14:creationId xmlns:p14="http://schemas.microsoft.com/office/powerpoint/2010/main" val="3343732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t>
            </a:r>
          </a:p>
          <a:p>
            <a:r>
              <a:rPr lang="en-US" dirty="0" smtClean="0"/>
              <a:t>Your PO needs to receive your shell in Word format by March 3. The program staff will review and provide comments by the end of March. The APR based from the approved shell must be submitted in G5 by the date in the Dear Larry letter, which is likely to be May 5, 2017.</a:t>
            </a:r>
          </a:p>
          <a:p>
            <a:endParaRPr lang="en-US" dirty="0"/>
          </a:p>
        </p:txBody>
      </p:sp>
    </p:spTree>
    <p:extLst>
      <p:ext uri="{BB962C8B-B14F-4D97-AF65-F5344CB8AC3E}">
        <p14:creationId xmlns:p14="http://schemas.microsoft.com/office/powerpoint/2010/main" val="1255290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a:t>
            </a:r>
          </a:p>
          <a:p>
            <a:r>
              <a:rPr lang="en-US" altLang="en-US" dirty="0" smtClean="0"/>
              <a:t>As mentioned before, it is recommended that you draft your report using MS Word. When you have it just the way you want it, copy the</a:t>
            </a:r>
            <a:r>
              <a:rPr lang="en-US" altLang="en-US" baseline="0" dirty="0" smtClean="0"/>
              <a:t> report</a:t>
            </a:r>
            <a:r>
              <a:rPr lang="en-US" altLang="en-US" dirty="0" smtClean="0"/>
              <a:t> into G5 to submit. The coversheet must be signed by your Board Chair. Upload a scanned signed coversheet into G5 for one submission into your permanent grant file. G5 sends an automated</a:t>
            </a:r>
            <a:r>
              <a:rPr lang="en-US" altLang="en-US" baseline="0" dirty="0" smtClean="0"/>
              <a:t> note to </a:t>
            </a:r>
            <a:r>
              <a:rPr lang="en-US" altLang="en-US" dirty="0" smtClean="0"/>
              <a:t>your PO that you have submitted your report. Do not be late, the system will lock you out at deadline. We recommend that you plan to submit your report at least one day before the deadline.</a:t>
            </a:r>
          </a:p>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dirty="0" smtClean="0"/>
              <a:t>CS:</a:t>
            </a:r>
            <a:r>
              <a:rPr lang="en-US" altLang="en-US" baseline="0" dirty="0" smtClean="0"/>
              <a:t>  </a:t>
            </a:r>
          </a:p>
          <a:p>
            <a:r>
              <a:rPr lang="en-US" altLang="en-US" baseline="0" dirty="0" smtClean="0"/>
              <a:t>We will discuss performance reporting for both annual reports, also known as continuation reports, and no-cost reports. We circled no cost because several grantees are confused about this. In recent years, the procedures for submitting reports during no cost extensions (NCEs) have tightened. A report is required from each project during every fiscal year of the project period.  Since all parent centers have a beginning date of October 1 and annual reports are due in May, projects will now be submitting a report in May of their final year.  The first annual report will cover a period of five months and the final report will cover a period of seven months.</a:t>
            </a:r>
          </a:p>
          <a:p>
            <a:endParaRPr lang="en-US" altLang="en-US" baseline="0" dirty="0" smtClean="0"/>
          </a:p>
          <a:p>
            <a:r>
              <a:rPr lang="en-US" altLang="en-US" baseline="0" dirty="0" smtClean="0"/>
              <a:t>Projects therefore must also submit an APR in May during their no-cost year. Please contact your project officer for details of reporting requirements if you are now in a no-cost extension.  </a:t>
            </a:r>
          </a:p>
          <a:p>
            <a:endParaRPr lang="en-US" altLang="en-US" baseline="0" dirty="0" smtClean="0"/>
          </a:p>
          <a:p>
            <a:r>
              <a:rPr lang="en-US" altLang="en-US" dirty="0" smtClean="0"/>
              <a:t>EDGAR establishes that multi-year funds can be awarded only when the project demonstrates substantial</a:t>
            </a:r>
            <a:r>
              <a:rPr lang="en-US" altLang="en-US" baseline="0" dirty="0" smtClean="0"/>
              <a:t> progress toward meeting its goals and objectives.</a:t>
            </a:r>
            <a:r>
              <a:rPr lang="en-US" altLang="en-US" dirty="0" smtClean="0"/>
              <a:t> The APR</a:t>
            </a:r>
            <a:r>
              <a:rPr lang="en-US" altLang="en-US" baseline="0" dirty="0" smtClean="0"/>
              <a:t> is the means for the program to determine whether a project has made substantial progress toward its goals and objectives. The U.S. Department of Education Handbook for the Discretionary Grant Process further clarifies that the goals and objectives of the project are those approved either in the application or subsequent OSEP-approved revisions.</a:t>
            </a:r>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0" dirty="0" smtClean="0"/>
              <a:t>DE</a:t>
            </a:r>
          </a:p>
          <a:p>
            <a:pPr eaLnBrk="1" hangingPunct="1"/>
            <a:r>
              <a:rPr lang="en-US" altLang="en-US" b="0" dirty="0" smtClean="0"/>
              <a:t>OSEP and the PTACs developed a document to assist parent centers in aligning their project measures to program measures. This document, called QRU Measures for Annual</a:t>
            </a:r>
            <a:r>
              <a:rPr lang="en-US" altLang="en-US" b="0" baseline="0" dirty="0" smtClean="0"/>
              <a:t> Reports,</a:t>
            </a:r>
            <a:r>
              <a:rPr lang="en-US" altLang="en-US" b="0" dirty="0" smtClean="0"/>
              <a:t> lists several common project measures and how they would align with program measures. The Dear Colleague letter will be sent in a month or so. Read that letter carefully. Most important resources are the folks at OSEP and TA. We are all interested in the parent centers submitting excellent reports that show the tremendous achievements your center has accomplished this year. Do not hesitate to ask your questions. </a:t>
            </a:r>
          </a:p>
          <a:p>
            <a:pPr eaLnBrk="1" hangingPunct="1"/>
            <a:endParaRPr lang="en-US" altLang="en-US" b="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0" dirty="0" smtClean="0"/>
              <a:t>DE</a:t>
            </a:r>
          </a:p>
          <a:p>
            <a:pPr eaLnBrk="1" hangingPunct="1"/>
            <a:r>
              <a:rPr lang="en-US" altLang="en-US" b="0" dirty="0" smtClean="0"/>
              <a:t>Asking your questions is often more important than thinking you have the answers.</a:t>
            </a:r>
          </a:p>
          <a:p>
            <a:pPr eaLnBrk="1" hangingPunct="1"/>
            <a:r>
              <a:rPr lang="en-US" altLang="en-US" b="0" dirty="0" smtClean="0"/>
              <a:t>Project measurement and performance reporting can be difficult. Struggling with your</a:t>
            </a:r>
            <a:r>
              <a:rPr lang="en-US" altLang="en-US" b="0" baseline="0" dirty="0" smtClean="0"/>
              <a:t> </a:t>
            </a:r>
            <a:r>
              <a:rPr lang="en-US" altLang="en-US" b="0" dirty="0" smtClean="0"/>
              <a:t>questions can lead to better answers.</a:t>
            </a:r>
          </a:p>
          <a:p>
            <a:pPr eaLnBrk="1" hangingPunct="1"/>
            <a:r>
              <a:rPr lang="en-US" altLang="en-US" b="0" dirty="0" smtClean="0"/>
              <a:t>And</a:t>
            </a:r>
            <a:r>
              <a:rPr lang="en-US" altLang="en-US" b="0" baseline="0" dirty="0" smtClean="0"/>
              <a:t> t</a:t>
            </a:r>
            <a:r>
              <a:rPr lang="en-US" altLang="en-US" b="0" dirty="0" smtClean="0"/>
              <a:t>hose better answers can lead to better projects, when the centers work to improve continuously.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DE</a:t>
            </a:r>
          </a:p>
          <a:p>
            <a:pPr eaLnBrk="1" hangingPunct="1"/>
            <a:r>
              <a:rPr lang="en-US" altLang="en-US" dirty="0" smtClean="0"/>
              <a:t>Thank you for your attention today and all that you do to make lives of our children and their families better.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CS</a:t>
            </a:r>
          </a:p>
          <a:p>
            <a:r>
              <a:rPr lang="en-US" altLang="en-US" dirty="0" smtClean="0"/>
              <a:t>Grantees</a:t>
            </a:r>
            <a:r>
              <a:rPr lang="en-US" altLang="en-US" baseline="0" dirty="0" smtClean="0"/>
              <a:t> receive instructions on how to complete the APR from several sources. The Dear Colleague Letter, also known as the Larry Letter, includes the details of the Parent Center Program, including Program Measures and due dates. Written instructions for submitting e-Reports are available, along with online links to the required forms and instructions for completing them. This presentation will highlight certain key aspects in order to clarify the general online guidance for the specific expectations of the OSEP Parent Program. This webinar must not be used instead of the other guidance and instructions but as a practical supplement to all other instructions. Do not hesitate to reach out to your project officer with questions.</a:t>
            </a: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CS</a:t>
            </a:r>
          </a:p>
          <a:p>
            <a:r>
              <a:rPr lang="en-US" altLang="en-US" dirty="0" smtClean="0"/>
              <a:t>In</a:t>
            </a:r>
            <a:r>
              <a:rPr lang="en-US" altLang="en-US" baseline="0" dirty="0" smtClean="0"/>
              <a:t> reviewing the APR, the project officer seeks to find convincing evidence that the project has made substantial progress toward its goals and objectives. The PO also seeks evidence of fiscal responsibility in the use of federal funds. Before committing additional funds to a project, the Department looks at risk, that is the likelihood that the federal funds will not produce expected outcomes. When that risk is too high or unclear based on the project performance and report, OSEP might reduce or deny continuation funding, might require additional information in a revised report, or might implement additional monitoring of the project.</a:t>
            </a:r>
            <a:endParaRPr lang="en-US" altLang="en-US" dirty="0" smtClean="0"/>
          </a:p>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CS</a:t>
            </a:r>
          </a:p>
          <a:p>
            <a:r>
              <a:rPr lang="en-US" altLang="en-US" dirty="0" smtClean="0"/>
              <a:t>The APR will be submitted through G5. OSEP</a:t>
            </a:r>
            <a:r>
              <a:rPr lang="en-US" altLang="en-US" baseline="0" dirty="0" smtClean="0"/>
              <a:t> recommends that grantees check their access to G5 several weeks prior to the due date to ensure adequate time to resolve any potential issues. </a:t>
            </a:r>
          </a:p>
          <a:p>
            <a:endParaRPr lang="en-US" altLang="en-US" baseline="0" dirty="0" smtClean="0"/>
          </a:p>
          <a:p>
            <a:r>
              <a:rPr lang="en-US" altLang="en-US" baseline="0" dirty="0" smtClean="0"/>
              <a:t>Although the report will be submitted in G5, OSEP recommends drafting the report in a word processing program, such as MS Word or similar. Download all 3 parts of the 524-B Grant Performance Report form.  Since you will be submitting a “shell” in March, you can use that “shell” to complete the data for the annual report.  </a:t>
            </a:r>
          </a:p>
          <a:p>
            <a:endParaRPr lang="en-US" altLang="en-US" baseline="0" dirty="0" smtClean="0"/>
          </a:p>
          <a:p>
            <a:r>
              <a:rPr lang="en-US" altLang="en-US" baseline="0" dirty="0" smtClean="0"/>
              <a:t>When your report is finalized, you can cut and paste the information into the G5 online form.</a:t>
            </a:r>
          </a:p>
          <a:p>
            <a:endParaRPr lang="en-US" altLang="en-US" baseline="0" dirty="0" smtClean="0"/>
          </a:p>
          <a:p>
            <a:r>
              <a:rPr lang="en-US" altLang="en-US" baseline="0" dirty="0" smtClean="0"/>
              <a:t>Some sections have character or word limits. We recommend that you use clear, concise writing in your reports. However, G5 allows an additional document to be uploaded. You may create one document of the information that did not fit in the form and upload that additional document.  </a:t>
            </a:r>
            <a:endParaRPr lang="en-US" altLang="en-US" dirty="0" smtClean="0"/>
          </a:p>
          <a:p>
            <a:endParaRPr lang="en-US" altLang="en-US" dirty="0" smtClean="0"/>
          </a:p>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a:t>
            </a:r>
          </a:p>
          <a:p>
            <a:r>
              <a:rPr lang="en-US" dirty="0" smtClean="0"/>
              <a:t>This slide shows the </a:t>
            </a:r>
            <a:r>
              <a:rPr lang="en-US" dirty="0" err="1" smtClean="0"/>
              <a:t>url</a:t>
            </a:r>
            <a:r>
              <a:rPr lang="en-US" baseline="0" dirty="0" smtClean="0"/>
              <a:t> address to and</a:t>
            </a:r>
            <a:r>
              <a:rPr lang="en-US" dirty="0" smtClean="0"/>
              <a:t> screenshot of the webpage from which you can access the required</a:t>
            </a:r>
            <a:r>
              <a:rPr lang="en-US" baseline="0" dirty="0" smtClean="0"/>
              <a:t> </a:t>
            </a:r>
            <a:r>
              <a:rPr lang="en-US" dirty="0" smtClean="0"/>
              <a:t>forms and instructions. Circled by</a:t>
            </a:r>
            <a:r>
              <a:rPr lang="en-US" baseline="0" dirty="0" smtClean="0"/>
              <a:t> the large</a:t>
            </a:r>
            <a:r>
              <a:rPr lang="en-US" dirty="0" smtClean="0"/>
              <a:t> yellow oval are the names of the documents</a:t>
            </a:r>
            <a:r>
              <a:rPr lang="en-US" baseline="0" dirty="0" smtClean="0"/>
              <a:t> to be downloaded. The green circle indicates where to click in order to download the modifiable MS Word version of the forms.</a:t>
            </a:r>
          </a:p>
          <a:p>
            <a:endParaRPr lang="en-US" baseline="0" dirty="0" smtClean="0"/>
          </a:p>
          <a:p>
            <a:r>
              <a:rPr lang="en-US" baseline="0" dirty="0" smtClean="0"/>
              <a:t>We will now describe the specific information needed on the forms. Greg Knollman will begin by describing the cover sheet.</a:t>
            </a:r>
            <a:endParaRPr lang="en-US" dirty="0"/>
          </a:p>
        </p:txBody>
      </p:sp>
    </p:spTree>
    <p:extLst>
      <p:ext uri="{BB962C8B-B14F-4D97-AF65-F5344CB8AC3E}">
        <p14:creationId xmlns:p14="http://schemas.microsoft.com/office/powerpoint/2010/main" val="245899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GK</a:t>
            </a:r>
          </a:p>
          <a:p>
            <a:r>
              <a:rPr lang="en-US" altLang="en-US" b="0" dirty="0" smtClean="0"/>
              <a:t>The next few slides are screenshots of an</a:t>
            </a:r>
            <a:r>
              <a:rPr lang="en-US" altLang="en-US" b="0" baseline="0" dirty="0" smtClean="0"/>
              <a:t> example coversheet with crucial items highlighted to draw your attention. This slide shows the top third of the coversheet. This same form will be used at the end of your project period for the final report. For this annual report, mark “Annual Performance Report” in the form’s header. On line#1, enter your PRN award number. All parent program PRNs begin with H328. On line#2, enter N/A. Complete lines #3 and 4. Line #5 need only be filled in when your address has changed. Complete line #6. Line #7 shows the reporting period covered by this report and will be completed in one of the two ways shown on this slide. If your grant was awarded in 2016, yours is a new award. Line #7 for New Awards should be completed with the following dates: from 10/01/16 to 2/28/17. All other awards are “Continuing” for which Line #7  should be completed with the dates from 3/1/16 to 2/28/17. Please note that the reporting periods ends 2/28/17 for all awards. The data used for this report will reflect the activities and outcomes from this indicated reporting period.</a:t>
            </a:r>
            <a:endParaRPr lang="en-US" altLang="en-US" b="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6124F0E2-AC6E-4AC1-AA85-CE870EB9BE1D}" type="datetime1">
              <a:rPr lang="en-US" smtClean="0"/>
              <a:t>12/23/2016</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49F73A6D-AACD-4DBF-BD9E-489C3A8668F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03BA27C-C368-4208-9D21-273CF07A27C2}" type="datetime1">
              <a:rPr lang="en-US" smtClean="0"/>
              <a:t>12/23/2016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F62B7CE-8CA0-4ADB-8D2C-20E85ED9408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44B1133-532D-4D82-BE85-B9C540053424}" type="datetime1">
              <a:rPr lang="en-US" smtClean="0"/>
              <a:t>12/23/2016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79721AB-A2CC-4E77-900E-B66696B19DE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8D782B71-6D2C-41F2-8482-851ACC930262}" type="datetime1">
              <a:rPr lang="en-US" smtClean="0"/>
              <a:t>12/23/2016</a:t>
            </a:fld>
            <a:endParaRPr lang="en-US" dirty="0"/>
          </a:p>
        </p:txBody>
      </p:sp>
      <p:sp>
        <p:nvSpPr>
          <p:cNvPr id="9" name="Slide Number Placeholder 8"/>
          <p:cNvSpPr>
            <a:spLocks noGrp="1"/>
          </p:cNvSpPr>
          <p:nvPr>
            <p:ph type="sldNum" sz="quarter" idx="15"/>
          </p:nvPr>
        </p:nvSpPr>
        <p:spPr/>
        <p:txBody>
          <a:bodyPr rtlCol="0"/>
          <a:lstStyle/>
          <a:p>
            <a:pPr>
              <a:defRPr/>
            </a:pPr>
            <a:fld id="{929EB3BA-CB56-4FDC-95E0-99D1B61BD636}"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03CEE51B-F790-4E6D-832C-A8574D7D5395}" type="datetime1">
              <a:rPr lang="en-US" smtClean="0"/>
              <a:t>12/23/2016</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CF562016-252F-4313-A4A1-F99944AC7FB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7EEB4027-AEA8-4939-9A24-A104163449D8}" type="datetime1">
              <a:rPr lang="en-US" smtClean="0"/>
              <a:t>12/23/2016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4ED02A7-A64E-4D95-BA62-A77F18CFDD58}"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888FFC2C-8B1E-4A47-A626-FB36EB6A647E}" type="datetime1">
              <a:rPr lang="en-US" smtClean="0"/>
              <a:t>12/23/2016</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EC04F14-871A-430E-9691-ED3DBC9C31A8}"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D1A205C5-1B05-437F-B2EF-4D6588193CE4}" type="datetime1">
              <a:rPr lang="en-US" smtClean="0"/>
              <a:t>12/23/2016</a:t>
            </a:fld>
            <a:endParaRPr lang="en-US" dirty="0"/>
          </a:p>
        </p:txBody>
      </p:sp>
      <p:sp>
        <p:nvSpPr>
          <p:cNvPr id="7" name="Slide Number Placeholder 6"/>
          <p:cNvSpPr>
            <a:spLocks noGrp="1"/>
          </p:cNvSpPr>
          <p:nvPr>
            <p:ph type="sldNum" sz="quarter" idx="11"/>
          </p:nvPr>
        </p:nvSpPr>
        <p:spPr/>
        <p:txBody>
          <a:bodyPr rtlCol="0"/>
          <a:lstStyle/>
          <a:p>
            <a:pPr>
              <a:defRPr/>
            </a:pPr>
            <a:fld id="{78220E49-8096-4EE5-B9F2-F9827E4A679A}"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87DB956-547A-4442-88D8-606FE9FF4DB1}" type="datetime1">
              <a:rPr lang="en-US" smtClean="0"/>
              <a:t>12/23/2016</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DD3C331-452C-467B-AB0B-4B22AFDA6A7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89C72617-4595-45FA-81B8-13BFA81FBE5C}" type="datetime1">
              <a:rPr lang="en-US" smtClean="0"/>
              <a:t>12/23/2016</a:t>
            </a:fld>
            <a:endParaRPr lang="en-US" dirty="0"/>
          </a:p>
        </p:txBody>
      </p:sp>
      <p:sp>
        <p:nvSpPr>
          <p:cNvPr id="22" name="Slide Number Placeholder 21"/>
          <p:cNvSpPr>
            <a:spLocks noGrp="1"/>
          </p:cNvSpPr>
          <p:nvPr>
            <p:ph type="sldNum" sz="quarter" idx="15"/>
          </p:nvPr>
        </p:nvSpPr>
        <p:spPr/>
        <p:txBody>
          <a:bodyPr rtlCol="0"/>
          <a:lstStyle/>
          <a:p>
            <a:pPr>
              <a:defRPr/>
            </a:pPr>
            <a:fld id="{851A1458-222E-4AE1-89B6-9F29C5D26FDB}"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E512EEAF-1ECE-4C4E-A8A2-901761D41AF0}" type="datetime1">
              <a:rPr lang="en-US" smtClean="0"/>
              <a:t>12/23/2016</a:t>
            </a:fld>
            <a:endParaRPr lang="en-US" dirty="0"/>
          </a:p>
        </p:txBody>
      </p:sp>
      <p:sp>
        <p:nvSpPr>
          <p:cNvPr id="18" name="Slide Number Placeholder 17"/>
          <p:cNvSpPr>
            <a:spLocks noGrp="1"/>
          </p:cNvSpPr>
          <p:nvPr>
            <p:ph type="sldNum" sz="quarter" idx="11"/>
          </p:nvPr>
        </p:nvSpPr>
        <p:spPr/>
        <p:txBody>
          <a:bodyPr rtlCol="0"/>
          <a:lstStyle/>
          <a:p>
            <a:pPr>
              <a:defRPr/>
            </a:pPr>
            <a:fld id="{CD9C8789-A531-4EBD-AA07-B93D45350E22}"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B0B2B870-17D4-4BAE-BD39-657808B149CD}" type="datetime1">
              <a:rPr lang="en-US" smtClean="0"/>
              <a:t>12/23/2016</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B3103BE4-9109-497C-9F33-FB2529132C7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2.ed.gov/fund/grant/apply/appforms/appform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ctrTitle"/>
          </p:nvPr>
        </p:nvSpPr>
        <p:spPr>
          <a:xfrm>
            <a:off x="2286000" y="1828800"/>
            <a:ext cx="6172200" cy="2514600"/>
          </a:xfrm>
        </p:spPr>
        <p:txBody>
          <a:bodyPr>
            <a:normAutofit/>
          </a:bodyPr>
          <a:lstStyle/>
          <a:p>
            <a:pPr eaLnBrk="1" hangingPunct="1"/>
            <a:r>
              <a:rPr lang="en-US" altLang="en-US" dirty="0" smtClean="0">
                <a:solidFill>
                  <a:schemeClr val="tx1"/>
                </a:solidFill>
              </a:rPr>
              <a:t>Presentation on Preparing Annual Reports for OSEP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reenshot showing themiddle of Coversheet when projects have no indirect costs" title="Screenshot Coversheet midd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9675" y="1143000"/>
            <a:ext cx="7290420" cy="5390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4" name="Title 1"/>
          <p:cNvSpPr>
            <a:spLocks noGrp="1"/>
          </p:cNvSpPr>
          <p:nvPr>
            <p:ph type="title" idx="4294967295"/>
          </p:nvPr>
        </p:nvSpPr>
        <p:spPr>
          <a:xfrm>
            <a:off x="0" y="19050"/>
            <a:ext cx="8229600" cy="895350"/>
          </a:xfrm>
        </p:spPr>
        <p:txBody>
          <a:bodyPr>
            <a:normAutofit/>
          </a:bodyPr>
          <a:lstStyle/>
          <a:p>
            <a:pPr eaLnBrk="1" hangingPunct="1"/>
            <a:r>
              <a:rPr lang="en-US" altLang="en-US" sz="3200" b="1" dirty="0" smtClean="0">
                <a:solidFill>
                  <a:schemeClr val="tx1"/>
                </a:solidFill>
              </a:rPr>
              <a:t>Cover Sheet – Middle (No Rate)</a:t>
            </a:r>
          </a:p>
        </p:txBody>
      </p:sp>
      <p:sp>
        <p:nvSpPr>
          <p:cNvPr id="2355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F50A88-5509-42C4-B36C-9662A505A81F}" type="slidenum">
              <a:rPr lang="en-US" altLang="en-US" smtClean="0">
                <a:solidFill>
                  <a:schemeClr val="bg1"/>
                </a:solidFill>
              </a:rPr>
              <a:pPr eaLnBrk="1" hangingPunct="1"/>
              <a:t>10</a:t>
            </a:fld>
            <a:endParaRPr lang="en-US" altLang="en-US" dirty="0" smtClean="0">
              <a:solidFill>
                <a:schemeClr val="bg1"/>
              </a:solidFill>
            </a:endParaRPr>
          </a:p>
        </p:txBody>
      </p:sp>
    </p:spTree>
    <p:extLst>
      <p:ext uri="{BB962C8B-B14F-4D97-AF65-F5344CB8AC3E}">
        <p14:creationId xmlns:p14="http://schemas.microsoft.com/office/powerpoint/2010/main" val="2251933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reenshot showing the middle section of the Coversheet when the project hasa negotiated rate" title="sreenshot Coversheet middle negotiated rat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95300" y="1005430"/>
            <a:ext cx="6896100" cy="579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4" name="Title 1"/>
          <p:cNvSpPr>
            <a:spLocks noGrp="1"/>
          </p:cNvSpPr>
          <p:nvPr>
            <p:ph type="title" idx="4294967295"/>
          </p:nvPr>
        </p:nvSpPr>
        <p:spPr>
          <a:xfrm>
            <a:off x="0" y="19050"/>
            <a:ext cx="9144000" cy="895350"/>
          </a:xfrm>
        </p:spPr>
        <p:txBody>
          <a:bodyPr>
            <a:normAutofit/>
          </a:bodyPr>
          <a:lstStyle/>
          <a:p>
            <a:pPr eaLnBrk="1" hangingPunct="1"/>
            <a:r>
              <a:rPr lang="en-US" altLang="en-US" sz="3200" b="1" dirty="0" smtClean="0">
                <a:solidFill>
                  <a:schemeClr val="tx1"/>
                </a:solidFill>
              </a:rPr>
              <a:t>Cover Sheet – Middle (negotiated rate)</a:t>
            </a:r>
          </a:p>
        </p:txBody>
      </p:sp>
      <p:sp>
        <p:nvSpPr>
          <p:cNvPr id="2355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F50A88-5509-42C4-B36C-9662A505A81F}" type="slidenum">
              <a:rPr lang="en-US" altLang="en-US" smtClean="0">
                <a:solidFill>
                  <a:schemeClr val="bg1"/>
                </a:solidFill>
              </a:rPr>
              <a:pPr eaLnBrk="1" hangingPunct="1"/>
              <a:t>11</a:t>
            </a:fld>
            <a:endParaRPr lang="en-US" altLang="en-US" dirty="0" smtClean="0">
              <a:solidFill>
                <a:schemeClr val="bg1"/>
              </a:solidFill>
            </a:endParaRPr>
          </a:p>
        </p:txBody>
      </p:sp>
    </p:spTree>
    <p:extLst>
      <p:ext uri="{BB962C8B-B14F-4D97-AF65-F5344CB8AC3E}">
        <p14:creationId xmlns:p14="http://schemas.microsoft.com/office/powerpoint/2010/main" val="1291269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reenshot showing the middle section of Coversheet when the project uses de minimus indirect costs" title="sreenshot Coversheet middle  de minim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4800" y="1041181"/>
            <a:ext cx="6781800" cy="537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4" name="Title 1"/>
          <p:cNvSpPr>
            <a:spLocks noGrp="1"/>
          </p:cNvSpPr>
          <p:nvPr>
            <p:ph type="title" idx="4294967295"/>
          </p:nvPr>
        </p:nvSpPr>
        <p:spPr>
          <a:xfrm>
            <a:off x="0" y="19050"/>
            <a:ext cx="8229600" cy="895350"/>
          </a:xfrm>
        </p:spPr>
        <p:txBody>
          <a:bodyPr>
            <a:normAutofit/>
          </a:bodyPr>
          <a:lstStyle/>
          <a:p>
            <a:pPr eaLnBrk="1" hangingPunct="1"/>
            <a:r>
              <a:rPr lang="en-US" altLang="en-US" sz="3200" b="1" dirty="0" smtClean="0">
                <a:solidFill>
                  <a:schemeClr val="tx1"/>
                </a:solidFill>
              </a:rPr>
              <a:t>Cover Sheet – Middle (de </a:t>
            </a:r>
            <a:r>
              <a:rPr lang="en-US" altLang="en-US" sz="3200" b="1" dirty="0" err="1" smtClean="0">
                <a:solidFill>
                  <a:schemeClr val="tx1"/>
                </a:solidFill>
              </a:rPr>
              <a:t>minimus</a:t>
            </a:r>
            <a:r>
              <a:rPr lang="en-US" altLang="en-US" sz="3200" b="1" dirty="0" smtClean="0">
                <a:solidFill>
                  <a:schemeClr val="tx1"/>
                </a:solidFill>
              </a:rPr>
              <a:t>)</a:t>
            </a:r>
          </a:p>
        </p:txBody>
      </p:sp>
      <p:sp>
        <p:nvSpPr>
          <p:cNvPr id="2355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F50A88-5509-42C4-B36C-9662A505A81F}" type="slidenum">
              <a:rPr lang="en-US" altLang="en-US" smtClean="0">
                <a:solidFill>
                  <a:schemeClr val="bg1"/>
                </a:solidFill>
              </a:rPr>
              <a:pPr eaLnBrk="1" hangingPunct="1"/>
              <a:t>12</a:t>
            </a:fld>
            <a:endParaRPr lang="en-US" altLang="en-US" dirty="0" smtClean="0">
              <a:solidFill>
                <a:schemeClr val="bg1"/>
              </a:solidFill>
            </a:endParaRPr>
          </a:p>
        </p:txBody>
      </p:sp>
    </p:spTree>
    <p:extLst>
      <p:ext uri="{BB962C8B-B14F-4D97-AF65-F5344CB8AC3E}">
        <p14:creationId xmlns:p14="http://schemas.microsoft.com/office/powerpoint/2010/main" val="3685713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reenshot of the section of the Coversheet showing the signature lines" title="Signature sec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41155" y="1219200"/>
            <a:ext cx="780386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Title 1"/>
          <p:cNvSpPr>
            <a:spLocks noGrp="1"/>
          </p:cNvSpPr>
          <p:nvPr>
            <p:ph type="title" idx="4294967295"/>
          </p:nvPr>
        </p:nvSpPr>
        <p:spPr>
          <a:xfrm>
            <a:off x="0" y="274638"/>
            <a:ext cx="9144000" cy="792162"/>
          </a:xfrm>
        </p:spPr>
        <p:txBody>
          <a:bodyPr>
            <a:normAutofit/>
          </a:bodyPr>
          <a:lstStyle/>
          <a:p>
            <a:pPr eaLnBrk="1" hangingPunct="1"/>
            <a:r>
              <a:rPr lang="en-US" altLang="en-US" sz="3800" b="1" dirty="0" smtClean="0">
                <a:solidFill>
                  <a:schemeClr val="tx1"/>
                </a:solidFill>
              </a:rPr>
              <a:t>Cover Sheet - Signature</a:t>
            </a: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32838E2-6BED-490E-9447-7BD5CA26B4FA}" type="slidenum">
              <a:rPr lang="en-US" altLang="en-US" smtClean="0">
                <a:solidFill>
                  <a:schemeClr val="bg1"/>
                </a:solidFill>
              </a:rPr>
              <a:pPr eaLnBrk="1" hangingPunct="1"/>
              <a:t>13</a:t>
            </a:fld>
            <a:endParaRPr lang="en-US" altLang="en-US" dirty="0" smtClean="0">
              <a:solidFill>
                <a:schemeClr val="bg1"/>
              </a:solidFill>
            </a:endParaRPr>
          </a:p>
        </p:txBody>
      </p:sp>
    </p:spTree>
    <p:extLst>
      <p:ext uri="{BB962C8B-B14F-4D97-AF65-F5344CB8AC3E}">
        <p14:creationId xmlns:p14="http://schemas.microsoft.com/office/powerpoint/2010/main" val="1675937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creenshot of sample executive summary shown in companion document" title="Sctreenshot Executive summ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492" y="1066801"/>
            <a:ext cx="7970143"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Title 3"/>
          <p:cNvSpPr>
            <a:spLocks noGrp="1"/>
          </p:cNvSpPr>
          <p:nvPr>
            <p:ph type="title" idx="4294967295"/>
          </p:nvPr>
        </p:nvSpPr>
        <p:spPr>
          <a:xfrm>
            <a:off x="76200" y="245724"/>
            <a:ext cx="8839200" cy="744876"/>
          </a:xfrm>
        </p:spPr>
        <p:txBody>
          <a:bodyPr>
            <a:normAutofit/>
          </a:bodyPr>
          <a:lstStyle/>
          <a:p>
            <a:pPr eaLnBrk="1" hangingPunct="1"/>
            <a:r>
              <a:rPr lang="en-US" altLang="en-US" sz="3800" b="1" dirty="0" smtClean="0">
                <a:solidFill>
                  <a:schemeClr val="tx1"/>
                </a:solidFill>
              </a:rPr>
              <a:t>Sample Executive Summary</a:t>
            </a:r>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49CF80-02A5-4668-939B-3EF7C2927945}" type="slidenum">
              <a:rPr lang="en-US" altLang="en-US" smtClean="0">
                <a:solidFill>
                  <a:schemeClr val="bg1"/>
                </a:solidFill>
              </a:rPr>
              <a:pPr eaLnBrk="1" hangingPunct="1"/>
              <a:t>14</a:t>
            </a:fld>
            <a:endParaRPr lang="en-US" altLang="en-US" dirty="0" smtClean="0">
              <a:solidFill>
                <a:schemeClr val="bg1"/>
              </a:solidFill>
            </a:endParaRPr>
          </a:p>
        </p:txBody>
      </p:sp>
    </p:spTree>
    <p:extLst>
      <p:ext uri="{BB962C8B-B14F-4D97-AF65-F5344CB8AC3E}">
        <p14:creationId xmlns:p14="http://schemas.microsoft.com/office/powerpoint/2010/main" val="2987909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screenshot of how projects can align goals in executive summary" title="Screenshot of goals in executive summ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6166" y="1371600"/>
            <a:ext cx="821190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6" name="Title 1"/>
          <p:cNvSpPr>
            <a:spLocks noGrp="1"/>
          </p:cNvSpPr>
          <p:nvPr>
            <p:ph type="title" idx="4294967295"/>
          </p:nvPr>
        </p:nvSpPr>
        <p:spPr>
          <a:xfrm>
            <a:off x="0" y="152400"/>
            <a:ext cx="9144000" cy="990600"/>
          </a:xfrm>
        </p:spPr>
        <p:txBody>
          <a:bodyPr>
            <a:normAutofit fontScale="90000"/>
          </a:bodyPr>
          <a:lstStyle/>
          <a:p>
            <a:pPr eaLnBrk="1" hangingPunct="1"/>
            <a:r>
              <a:rPr lang="en-US" altLang="en-US" sz="3800" b="1" dirty="0" smtClean="0">
                <a:solidFill>
                  <a:schemeClr val="tx1"/>
                </a:solidFill>
              </a:rPr>
              <a:t>Sample Executive Summary - Objectives</a:t>
            </a: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F8E66F0-50A6-4F3F-8923-DCEE6FCADAEF}" type="slidenum">
              <a:rPr lang="en-US" altLang="en-US" smtClean="0">
                <a:solidFill>
                  <a:schemeClr val="bg1"/>
                </a:solidFill>
              </a:rPr>
              <a:pPr eaLnBrk="1" hangingPunct="1"/>
              <a:t>15</a:t>
            </a:fld>
            <a:endParaRPr lang="en-US" altLang="en-US" dirty="0" smtClean="0">
              <a:solidFill>
                <a:schemeClr val="bg1"/>
              </a:solidFill>
            </a:endParaRPr>
          </a:p>
        </p:txBody>
      </p:sp>
    </p:spTree>
    <p:extLst>
      <p:ext uri="{BB962C8B-B14F-4D97-AF65-F5344CB8AC3E}">
        <p14:creationId xmlns:p14="http://schemas.microsoft.com/office/powerpoint/2010/main" val="2154579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sz="quarter" idx="1"/>
          </p:nvPr>
        </p:nvSpPr>
        <p:spPr>
          <a:xfrm>
            <a:off x="381000" y="1371600"/>
            <a:ext cx="8229600" cy="3840163"/>
          </a:xfrm>
        </p:spPr>
        <p:txBody>
          <a:bodyPr>
            <a:normAutofit/>
          </a:bodyPr>
          <a:lstStyle/>
          <a:p>
            <a:pPr eaLnBrk="1" hangingPunct="1"/>
            <a:r>
              <a:rPr lang="en-US" altLang="en-US" sz="2800" dirty="0" smtClean="0"/>
              <a:t>The Project Objectives are what you are trying to accomplish and come from your grant application or subsequent revisions. </a:t>
            </a:r>
          </a:p>
          <a:p>
            <a:pPr marL="457200" lvl="1" indent="0" eaLnBrk="1" hangingPunct="1">
              <a:buNone/>
            </a:pPr>
            <a:r>
              <a:rPr lang="en-US" altLang="en-US" sz="2400" dirty="0" smtClean="0"/>
              <a:t>(May be called goals in your application)</a:t>
            </a:r>
          </a:p>
          <a:p>
            <a:pPr marL="457200" lvl="1" indent="0" eaLnBrk="1" hangingPunct="1">
              <a:buNone/>
            </a:pPr>
            <a:endParaRPr lang="en-US" altLang="en-US" sz="2400" dirty="0" smtClean="0"/>
          </a:p>
          <a:p>
            <a:pPr eaLnBrk="1" hangingPunct="1"/>
            <a:r>
              <a:rPr lang="en-US" altLang="en-US" sz="2800" dirty="0" smtClean="0"/>
              <a:t>Project Objectives should be relevant, applicable, focused, and measureable.</a:t>
            </a:r>
          </a:p>
        </p:txBody>
      </p:sp>
      <p:sp>
        <p:nvSpPr>
          <p:cNvPr id="12290" name="Title 1"/>
          <p:cNvSpPr>
            <a:spLocks noGrp="1"/>
          </p:cNvSpPr>
          <p:nvPr>
            <p:ph type="title"/>
          </p:nvPr>
        </p:nvSpPr>
        <p:spPr>
          <a:xfrm>
            <a:off x="381000" y="0"/>
            <a:ext cx="8229600" cy="1066800"/>
          </a:xfrm>
        </p:spPr>
        <p:txBody>
          <a:bodyPr>
            <a:normAutofit/>
          </a:bodyPr>
          <a:lstStyle/>
          <a:p>
            <a:pPr eaLnBrk="1" hangingPunct="1"/>
            <a:r>
              <a:rPr lang="en-US" altLang="en-US" sz="3800" b="1" dirty="0" smtClean="0">
                <a:solidFill>
                  <a:schemeClr val="tx1"/>
                </a:solidFill>
              </a:rPr>
              <a:t>Project Objectives</a:t>
            </a:r>
          </a:p>
        </p:txBody>
      </p:sp>
      <p:sp>
        <p:nvSpPr>
          <p:cNvPr id="12292"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CB26021-D266-46E6-9F58-863A17ED6F15}" type="slidenum">
              <a:rPr lang="en-US" altLang="en-US" smtClean="0">
                <a:solidFill>
                  <a:schemeClr val="bg1"/>
                </a:solidFill>
              </a:rPr>
              <a:pPr eaLnBrk="1" hangingPunct="1"/>
              <a:t>16</a:t>
            </a:fld>
            <a:endParaRPr lang="en-US" altLang="en-US" dirty="0" smtClean="0">
              <a:solidFill>
                <a:schemeClr val="bg1"/>
              </a:solidFill>
            </a:endParaRPr>
          </a:p>
        </p:txBody>
      </p:sp>
    </p:spTree>
    <p:extLst>
      <p:ext uri="{BB962C8B-B14F-4D97-AF65-F5344CB8AC3E}">
        <p14:creationId xmlns:p14="http://schemas.microsoft.com/office/powerpoint/2010/main" val="1673693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quarter" idx="1"/>
          </p:nvPr>
        </p:nvSpPr>
        <p:spPr>
          <a:xfrm>
            <a:off x="381000" y="1524000"/>
            <a:ext cx="8305800" cy="4602163"/>
          </a:xfrm>
        </p:spPr>
        <p:txBody>
          <a:bodyPr>
            <a:noAutofit/>
          </a:bodyPr>
          <a:lstStyle/>
          <a:p>
            <a:pPr eaLnBrk="1" hangingPunct="1"/>
            <a:r>
              <a:rPr lang="en-US" altLang="en-US" sz="2800" dirty="0" smtClean="0"/>
              <a:t>Program Measures</a:t>
            </a:r>
          </a:p>
          <a:p>
            <a:pPr lvl="1" eaLnBrk="1" hangingPunct="1"/>
            <a:r>
              <a:rPr lang="en-US" altLang="en-US" sz="2400" dirty="0" smtClean="0"/>
              <a:t>Measures are determined by the Parent Program in order to meet GPRA measures:</a:t>
            </a:r>
          </a:p>
          <a:p>
            <a:pPr lvl="2" eaLnBrk="1" hangingPunct="1"/>
            <a:r>
              <a:rPr lang="en-US" altLang="en-US" sz="2400" dirty="0" smtClean="0"/>
              <a:t>Quality</a:t>
            </a:r>
          </a:p>
          <a:p>
            <a:pPr lvl="2" eaLnBrk="1" hangingPunct="1"/>
            <a:r>
              <a:rPr lang="en-US" altLang="en-US" sz="2400" dirty="0" smtClean="0"/>
              <a:t>Relevance</a:t>
            </a:r>
          </a:p>
          <a:p>
            <a:pPr lvl="2" eaLnBrk="1" hangingPunct="1"/>
            <a:r>
              <a:rPr lang="en-US" altLang="en-US" sz="2400" dirty="0" smtClean="0"/>
              <a:t>Usefulness</a:t>
            </a:r>
          </a:p>
          <a:p>
            <a:pPr lvl="1" eaLnBrk="1" hangingPunct="1"/>
            <a:r>
              <a:rPr lang="en-US" altLang="en-US" sz="2400" dirty="0" smtClean="0"/>
              <a:t>All must be mentioned at least once. </a:t>
            </a:r>
          </a:p>
          <a:p>
            <a:pPr lvl="1" eaLnBrk="1" hangingPunct="1"/>
            <a:r>
              <a:rPr lang="en-US" altLang="en-US" sz="2400" dirty="0" smtClean="0"/>
              <a:t>At least one Project Measure must be aligned with each Program Measure.</a:t>
            </a:r>
          </a:p>
        </p:txBody>
      </p:sp>
      <p:sp>
        <p:nvSpPr>
          <p:cNvPr id="14338" name="Title 1"/>
          <p:cNvSpPr>
            <a:spLocks noGrp="1"/>
          </p:cNvSpPr>
          <p:nvPr>
            <p:ph type="title"/>
          </p:nvPr>
        </p:nvSpPr>
        <p:spPr>
          <a:xfrm>
            <a:off x="457200" y="228600"/>
            <a:ext cx="8229600" cy="914400"/>
          </a:xfrm>
        </p:spPr>
        <p:txBody>
          <a:bodyPr>
            <a:normAutofit fontScale="90000"/>
          </a:bodyPr>
          <a:lstStyle/>
          <a:p>
            <a:pPr eaLnBrk="1" hangingPunct="1"/>
            <a:r>
              <a:rPr lang="en-US" altLang="en-US" sz="3800" b="1" dirty="0" smtClean="0">
                <a:solidFill>
                  <a:schemeClr val="tx1"/>
                </a:solidFill>
              </a:rPr>
              <a:t>Types of Performance Measures </a:t>
            </a:r>
          </a:p>
        </p:txBody>
      </p:sp>
      <p:sp>
        <p:nvSpPr>
          <p:cNvPr id="14340"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21F2154-7224-40B4-860B-2DD880F30191}" type="slidenum">
              <a:rPr lang="en-US" altLang="en-US" smtClean="0">
                <a:solidFill>
                  <a:schemeClr val="bg1"/>
                </a:solidFill>
              </a:rPr>
              <a:pPr eaLnBrk="1" hangingPunct="1"/>
              <a:t>17</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sz="quarter" idx="1"/>
          </p:nvPr>
        </p:nvSpPr>
        <p:spPr>
          <a:xfrm>
            <a:off x="381000" y="1524000"/>
            <a:ext cx="8229600" cy="3992563"/>
          </a:xfrm>
        </p:spPr>
        <p:txBody>
          <a:bodyPr/>
          <a:lstStyle/>
          <a:p>
            <a:pPr eaLnBrk="1" hangingPunct="1"/>
            <a:r>
              <a:rPr lang="en-US" altLang="en-US" sz="2800" dirty="0" smtClean="0"/>
              <a:t>Project Measures</a:t>
            </a:r>
          </a:p>
          <a:p>
            <a:pPr lvl="1" eaLnBrk="1" hangingPunct="1"/>
            <a:r>
              <a:rPr lang="en-US" altLang="en-US" sz="2400" dirty="0" smtClean="0"/>
              <a:t>What you said you would do in your application or subsequent approved revisions </a:t>
            </a:r>
          </a:p>
          <a:p>
            <a:pPr lvl="1" eaLnBrk="1" hangingPunct="1"/>
            <a:r>
              <a:rPr lang="en-US" altLang="en-US" sz="2400" dirty="0" smtClean="0"/>
              <a:t>Some are measures of process or outputs (e.g., number of workshops, number of attendees).</a:t>
            </a:r>
          </a:p>
          <a:p>
            <a:pPr lvl="1" eaLnBrk="1" hangingPunct="1"/>
            <a:r>
              <a:rPr lang="en-US" altLang="en-US" sz="2400" dirty="0" smtClean="0"/>
              <a:t>Some are measures of outcomes (e.g. number of attendees with increased knowledge).</a:t>
            </a:r>
          </a:p>
          <a:p>
            <a:pPr lvl="1" eaLnBrk="1" hangingPunct="1"/>
            <a:r>
              <a:rPr lang="en-US" altLang="en-US" sz="2400" dirty="0" smtClean="0"/>
              <a:t>Must be clear and measureable</a:t>
            </a:r>
          </a:p>
        </p:txBody>
      </p:sp>
      <p:sp>
        <p:nvSpPr>
          <p:cNvPr id="13314" name="Title 1"/>
          <p:cNvSpPr>
            <a:spLocks noGrp="1"/>
          </p:cNvSpPr>
          <p:nvPr>
            <p:ph type="title"/>
          </p:nvPr>
        </p:nvSpPr>
        <p:spPr>
          <a:xfrm>
            <a:off x="457200" y="228600"/>
            <a:ext cx="8229600" cy="838200"/>
          </a:xfrm>
        </p:spPr>
        <p:txBody>
          <a:bodyPr>
            <a:normAutofit fontScale="90000"/>
          </a:bodyPr>
          <a:lstStyle/>
          <a:p>
            <a:pPr eaLnBrk="1" hangingPunct="1"/>
            <a:r>
              <a:rPr lang="en-US" altLang="en-US" sz="3800" b="1" dirty="0" smtClean="0">
                <a:solidFill>
                  <a:schemeClr val="tx1"/>
                </a:solidFill>
              </a:rPr>
              <a:t>Project Performance Measures</a:t>
            </a:r>
          </a:p>
        </p:txBody>
      </p:sp>
      <p:sp>
        <p:nvSpPr>
          <p:cNvPr id="13316"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1987957-637F-4D8E-8C07-1703CEEF29BF}" type="slidenum">
              <a:rPr lang="en-US" altLang="en-US" smtClean="0">
                <a:solidFill>
                  <a:schemeClr val="bg1"/>
                </a:solidFill>
              </a:rPr>
              <a:pPr eaLnBrk="1" hangingPunct="1"/>
              <a:t>18</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sz="quarter" idx="1"/>
          </p:nvPr>
        </p:nvSpPr>
        <p:spPr>
          <a:xfrm>
            <a:off x="457200" y="1600200"/>
            <a:ext cx="8229600" cy="4221163"/>
          </a:xfrm>
        </p:spPr>
        <p:txBody>
          <a:bodyPr>
            <a:normAutofit/>
          </a:bodyPr>
          <a:lstStyle/>
          <a:p>
            <a:pPr eaLnBrk="1" hangingPunct="1">
              <a:lnSpc>
                <a:spcPct val="90000"/>
              </a:lnSpc>
              <a:spcAft>
                <a:spcPts val="1200"/>
              </a:spcAft>
            </a:pPr>
            <a:r>
              <a:rPr lang="en-US" altLang="en-US" sz="2800" dirty="0" smtClean="0"/>
              <a:t>Do you have numbers?</a:t>
            </a:r>
          </a:p>
          <a:p>
            <a:pPr eaLnBrk="1" hangingPunct="1">
              <a:lnSpc>
                <a:spcPct val="90000"/>
              </a:lnSpc>
              <a:spcAft>
                <a:spcPts val="1200"/>
              </a:spcAft>
            </a:pPr>
            <a:r>
              <a:rPr lang="en-US" altLang="en-US" sz="2800" dirty="0" smtClean="0"/>
              <a:t>Do you know how to collect data?</a:t>
            </a:r>
          </a:p>
          <a:p>
            <a:pPr eaLnBrk="1" hangingPunct="1">
              <a:lnSpc>
                <a:spcPct val="90000"/>
              </a:lnSpc>
              <a:spcAft>
                <a:spcPts val="1200"/>
              </a:spcAft>
            </a:pPr>
            <a:r>
              <a:rPr lang="en-US" altLang="en-US" sz="2800" dirty="0" smtClean="0"/>
              <a:t>Are you collecting it?</a:t>
            </a:r>
          </a:p>
          <a:p>
            <a:pPr eaLnBrk="1" hangingPunct="1">
              <a:lnSpc>
                <a:spcPct val="90000"/>
              </a:lnSpc>
              <a:spcAft>
                <a:spcPts val="1200"/>
              </a:spcAft>
            </a:pPr>
            <a:r>
              <a:rPr lang="en-US" altLang="en-US" sz="2800" dirty="0" smtClean="0"/>
              <a:t>How do you report it?</a:t>
            </a:r>
          </a:p>
          <a:p>
            <a:pPr eaLnBrk="1" hangingPunct="1">
              <a:lnSpc>
                <a:spcPct val="90000"/>
              </a:lnSpc>
              <a:spcAft>
                <a:spcPts val="1200"/>
              </a:spcAft>
            </a:pPr>
            <a:r>
              <a:rPr lang="en-US" altLang="en-US" sz="2800" dirty="0" smtClean="0"/>
              <a:t>How do you use data you already have? (e.g. surveys, evaluation, and demographic data)</a:t>
            </a:r>
          </a:p>
        </p:txBody>
      </p:sp>
      <p:sp>
        <p:nvSpPr>
          <p:cNvPr id="15362" name="Rectangle 2"/>
          <p:cNvSpPr>
            <a:spLocks noGrp="1" noChangeArrowheads="1"/>
          </p:cNvSpPr>
          <p:nvPr>
            <p:ph type="title"/>
          </p:nvPr>
        </p:nvSpPr>
        <p:spPr>
          <a:xfrm>
            <a:off x="457200" y="0"/>
            <a:ext cx="8229600" cy="990600"/>
          </a:xfrm>
        </p:spPr>
        <p:txBody>
          <a:bodyPr>
            <a:normAutofit/>
          </a:bodyPr>
          <a:lstStyle/>
          <a:p>
            <a:pPr eaLnBrk="1" hangingPunct="1"/>
            <a:r>
              <a:rPr lang="en-US" altLang="en-US" sz="3800" b="1" dirty="0" smtClean="0">
                <a:solidFill>
                  <a:schemeClr val="tx1"/>
                </a:solidFill>
              </a:rPr>
              <a:t>The Basics on Data</a:t>
            </a:r>
          </a:p>
        </p:txBody>
      </p:sp>
      <p:sp>
        <p:nvSpPr>
          <p:cNvPr id="15364"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56E52C-CE7F-4021-AE85-5F5036C73ED5}" type="slidenum">
              <a:rPr lang="en-US" altLang="en-US" smtClean="0">
                <a:solidFill>
                  <a:schemeClr val="bg1"/>
                </a:solidFill>
              </a:rPr>
              <a:pPr eaLnBrk="1" hangingPunct="1"/>
              <a:t>19</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143000"/>
            <a:ext cx="7467600" cy="4873752"/>
          </a:xfrm>
        </p:spPr>
        <p:txBody>
          <a:bodyPr/>
          <a:lstStyle/>
          <a:p>
            <a:r>
              <a:rPr lang="en-US" sz="2600" dirty="0" smtClean="0"/>
              <a:t>Overview of Annual Reports</a:t>
            </a:r>
          </a:p>
          <a:p>
            <a:r>
              <a:rPr lang="en-US" sz="2600" dirty="0" smtClean="0"/>
              <a:t>Guidance for completing Annual </a:t>
            </a:r>
            <a:r>
              <a:rPr lang="en-US" sz="2600" dirty="0"/>
              <a:t>R</a:t>
            </a:r>
            <a:r>
              <a:rPr lang="en-US" sz="2600" dirty="0" smtClean="0"/>
              <a:t>eports</a:t>
            </a:r>
          </a:p>
          <a:p>
            <a:pPr lvl="1"/>
            <a:r>
              <a:rPr lang="en-US" sz="2200" dirty="0"/>
              <a:t>Coversheet</a:t>
            </a:r>
          </a:p>
          <a:p>
            <a:pPr lvl="1"/>
            <a:r>
              <a:rPr lang="en-US" sz="2200" dirty="0"/>
              <a:t>Executive Summary</a:t>
            </a:r>
          </a:p>
          <a:p>
            <a:pPr lvl="1"/>
            <a:r>
              <a:rPr lang="en-US" sz="2200" dirty="0" smtClean="0"/>
              <a:t>Section A</a:t>
            </a:r>
            <a:endParaRPr lang="en-US" sz="2200" dirty="0"/>
          </a:p>
          <a:p>
            <a:pPr lvl="1"/>
            <a:r>
              <a:rPr lang="en-US" sz="2200" dirty="0" smtClean="0"/>
              <a:t>Section </a:t>
            </a:r>
            <a:r>
              <a:rPr lang="en-US" sz="2200" dirty="0"/>
              <a:t>B</a:t>
            </a:r>
          </a:p>
          <a:p>
            <a:pPr lvl="1"/>
            <a:r>
              <a:rPr lang="en-US" sz="2200" dirty="0" smtClean="0"/>
              <a:t>Section C</a:t>
            </a:r>
          </a:p>
          <a:p>
            <a:r>
              <a:rPr lang="en-US" sz="2600" dirty="0"/>
              <a:t>New this year/timelines</a:t>
            </a:r>
          </a:p>
          <a:p>
            <a:r>
              <a:rPr lang="en-US" sz="2600" dirty="0" smtClean="0"/>
              <a:t>Reminders</a:t>
            </a:r>
          </a:p>
        </p:txBody>
      </p:sp>
      <p:sp>
        <p:nvSpPr>
          <p:cNvPr id="2" name="Title 1"/>
          <p:cNvSpPr>
            <a:spLocks noGrp="1"/>
          </p:cNvSpPr>
          <p:nvPr>
            <p:ph type="title"/>
          </p:nvPr>
        </p:nvSpPr>
        <p:spPr>
          <a:xfrm>
            <a:off x="457200" y="274638"/>
            <a:ext cx="7467600" cy="639762"/>
          </a:xfrm>
        </p:spPr>
        <p:txBody>
          <a:bodyPr>
            <a:noAutofit/>
          </a:bodyPr>
          <a:lstStyle/>
          <a:p>
            <a:r>
              <a:rPr lang="en-US" sz="3800" b="1" dirty="0" smtClean="0">
                <a:solidFill>
                  <a:schemeClr val="tx1"/>
                </a:solidFill>
              </a:rPr>
              <a:t>Agenda</a:t>
            </a:r>
            <a:endParaRPr lang="en-US" sz="3800" b="1" dirty="0">
              <a:solidFill>
                <a:schemeClr val="tx1"/>
              </a:solidFill>
            </a:endParaRPr>
          </a:p>
        </p:txBody>
      </p:sp>
      <p:sp>
        <p:nvSpPr>
          <p:cNvPr id="4" name="Slide Number Placeholder 3"/>
          <p:cNvSpPr>
            <a:spLocks noGrp="1"/>
          </p:cNvSpPr>
          <p:nvPr>
            <p:ph type="sldNum" sz="quarter" idx="15"/>
          </p:nvPr>
        </p:nvSpPr>
        <p:spPr/>
        <p:txBody>
          <a:bodyPr/>
          <a:lstStyle/>
          <a:p>
            <a:pPr>
              <a:defRPr/>
            </a:pPr>
            <a:fld id="{929EB3BA-CB56-4FDC-95E0-99D1B61BD636}" type="slidenum">
              <a:rPr lang="en-US" smtClean="0"/>
              <a:pPr>
                <a:defRPr/>
              </a:pPr>
              <a:t>2</a:t>
            </a:fld>
            <a:endParaRPr lang="en-US" dirty="0"/>
          </a:p>
        </p:txBody>
      </p:sp>
    </p:spTree>
    <p:extLst>
      <p:ext uri="{BB962C8B-B14F-4D97-AF65-F5344CB8AC3E}">
        <p14:creationId xmlns:p14="http://schemas.microsoft.com/office/powerpoint/2010/main" val="1923912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sz="quarter" idx="1"/>
          </p:nvPr>
        </p:nvSpPr>
        <p:spPr>
          <a:xfrm>
            <a:off x="381000" y="1219200"/>
            <a:ext cx="8229600" cy="4297363"/>
          </a:xfrm>
        </p:spPr>
        <p:txBody>
          <a:bodyPr>
            <a:normAutofit/>
          </a:bodyPr>
          <a:lstStyle/>
          <a:p>
            <a:pPr eaLnBrk="1" hangingPunct="1"/>
            <a:r>
              <a:rPr lang="en-US" altLang="en-US" sz="2800" dirty="0" smtClean="0"/>
              <a:t>Be as specific as possible about what you are counting (e.g., individual parents vs. families; all attendees vs. parent attendees; contacts vs. individuals served).</a:t>
            </a:r>
          </a:p>
          <a:p>
            <a:pPr eaLnBrk="1" hangingPunct="1"/>
            <a:r>
              <a:rPr lang="en-US" altLang="en-US" sz="2800" dirty="0" smtClean="0"/>
              <a:t>Specify the source of your data (e.g., surveys, sign-in sheets, contact logs).</a:t>
            </a:r>
          </a:p>
          <a:p>
            <a:pPr eaLnBrk="1" hangingPunct="1"/>
            <a:r>
              <a:rPr lang="en-US" altLang="en-US" sz="2800" dirty="0" smtClean="0"/>
              <a:t>If you are counting individuals, specify if the number is duplicative (i.e., you count each time a person calls as a separate contact).</a:t>
            </a:r>
          </a:p>
        </p:txBody>
      </p:sp>
      <p:sp>
        <p:nvSpPr>
          <p:cNvPr id="16386" name="Title 1"/>
          <p:cNvSpPr>
            <a:spLocks noGrp="1"/>
          </p:cNvSpPr>
          <p:nvPr>
            <p:ph type="title"/>
          </p:nvPr>
        </p:nvSpPr>
        <p:spPr>
          <a:xfrm>
            <a:off x="457200" y="0"/>
            <a:ext cx="8229600" cy="990600"/>
          </a:xfrm>
        </p:spPr>
        <p:txBody>
          <a:bodyPr>
            <a:normAutofit/>
          </a:bodyPr>
          <a:lstStyle/>
          <a:p>
            <a:pPr eaLnBrk="1" hangingPunct="1"/>
            <a:r>
              <a:rPr lang="en-US" altLang="en-US" sz="3800" b="1" dirty="0" smtClean="0">
                <a:solidFill>
                  <a:schemeClr val="tx1"/>
                </a:solidFill>
              </a:rPr>
              <a:t>Reporting Data</a:t>
            </a:r>
          </a:p>
        </p:txBody>
      </p:sp>
      <p:sp>
        <p:nvSpPr>
          <p:cNvPr id="16388"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9AA18D-944D-449B-AAFC-F3F73676E21E}" type="slidenum">
              <a:rPr lang="en-US" altLang="en-US" smtClean="0">
                <a:solidFill>
                  <a:srgbClr val="FFFFFF"/>
                </a:solidFill>
              </a:rPr>
              <a:pPr eaLnBrk="1" hangingPunct="1"/>
              <a:t>20</a:t>
            </a:fld>
            <a:endParaRPr lang="en-US" altLang="en-US" dirty="0" smtClean="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chreenshot showing blank status chart" title="Stauts chart"/>
          <p:cNvPicPr>
            <a:picLocks noGrp="1" noChangeAspect="1" noChangeArrowheads="1"/>
          </p:cNvPicPr>
          <p:nvPr>
            <p:ph sz="quarter" idx="1"/>
          </p:nvPr>
        </p:nvPicPr>
        <p:blipFill rotWithShape="1">
          <a:blip r:embed="rId3" cstate="print">
            <a:extLst>
              <a:ext uri="{28A0092B-C50C-407E-A947-70E740481C1C}">
                <a14:useLocalDpi xmlns:a14="http://schemas.microsoft.com/office/drawing/2010/main" val="0"/>
              </a:ext>
            </a:extLst>
          </a:blip>
          <a:srcRect/>
          <a:stretch/>
        </p:blipFill>
        <p:spPr bwMode="auto">
          <a:xfrm>
            <a:off x="227684" y="1338122"/>
            <a:ext cx="7087515" cy="510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7467600" cy="639762"/>
          </a:xfrm>
        </p:spPr>
        <p:txBody>
          <a:bodyPr>
            <a:noAutofit/>
          </a:bodyPr>
          <a:lstStyle/>
          <a:p>
            <a:r>
              <a:rPr lang="en-US" sz="3800" b="1" dirty="0" smtClean="0">
                <a:solidFill>
                  <a:schemeClr val="tx1"/>
                </a:solidFill>
              </a:rPr>
              <a:t>Status Chart Form</a:t>
            </a:r>
            <a:endParaRPr lang="en-US" sz="3800" b="1" dirty="0">
              <a:solidFill>
                <a:schemeClr val="tx1"/>
              </a:solidFill>
            </a:endParaRPr>
          </a:p>
        </p:txBody>
      </p:sp>
      <p:sp>
        <p:nvSpPr>
          <p:cNvPr id="4" name="Slide Number Placeholder 3"/>
          <p:cNvSpPr>
            <a:spLocks noGrp="1"/>
          </p:cNvSpPr>
          <p:nvPr>
            <p:ph type="sldNum" sz="quarter" idx="15"/>
          </p:nvPr>
        </p:nvSpPr>
        <p:spPr/>
        <p:txBody>
          <a:bodyPr/>
          <a:lstStyle/>
          <a:p>
            <a:pPr>
              <a:defRPr/>
            </a:pPr>
            <a:fld id="{929EB3BA-CB56-4FDC-95E0-99D1B61BD636}" type="slidenum">
              <a:rPr lang="en-US" smtClean="0"/>
              <a:pPr>
                <a:defRPr/>
              </a:pPr>
              <a:t>21</a:t>
            </a:fld>
            <a:endParaRPr lang="en-US" dirty="0"/>
          </a:p>
        </p:txBody>
      </p:sp>
    </p:spTree>
    <p:extLst>
      <p:ext uri="{BB962C8B-B14F-4D97-AF65-F5344CB8AC3E}">
        <p14:creationId xmlns:p14="http://schemas.microsoft.com/office/powerpoint/2010/main" val="4282241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7467600" cy="5330952"/>
          </a:xfrm>
        </p:spPr>
        <p:txBody>
          <a:bodyPr>
            <a:normAutofit/>
          </a:bodyPr>
          <a:lstStyle/>
          <a:p>
            <a:r>
              <a:rPr lang="en-US" sz="3200" b="1" dirty="0"/>
              <a:t>Target and Actual Performance Data</a:t>
            </a:r>
            <a:endParaRPr lang="en-US" sz="3200" dirty="0"/>
          </a:p>
          <a:p>
            <a:pPr lvl="1"/>
            <a:r>
              <a:rPr lang="en-US" sz="2600" dirty="0"/>
              <a:t>Provide the target you established for meeting each performance measure </a:t>
            </a:r>
          </a:p>
          <a:p>
            <a:pPr lvl="1"/>
            <a:r>
              <a:rPr lang="en-US" sz="2600" dirty="0"/>
              <a:t>P</a:t>
            </a:r>
            <a:r>
              <a:rPr lang="en-US" sz="2600" dirty="0" smtClean="0"/>
              <a:t>rovide </a:t>
            </a:r>
            <a:r>
              <a:rPr lang="en-US" sz="2600" dirty="0"/>
              <a:t>actual performance data demonstrating progress towards meeting or exceeding this </a:t>
            </a:r>
            <a:r>
              <a:rPr lang="en-US" sz="2600" dirty="0" smtClean="0"/>
              <a:t>target</a:t>
            </a:r>
          </a:p>
          <a:p>
            <a:pPr marL="457200" lvl="1" indent="0">
              <a:buNone/>
            </a:pPr>
            <a:endParaRPr lang="en-US" sz="2600" dirty="0" smtClean="0"/>
          </a:p>
          <a:p>
            <a:pPr marL="457200" lvl="1" indent="0">
              <a:buNone/>
            </a:pPr>
            <a:r>
              <a:rPr lang="en-US" sz="2600" dirty="0" smtClean="0"/>
              <a:t>Only </a:t>
            </a:r>
            <a:r>
              <a:rPr lang="en-US" sz="2600" dirty="0"/>
              <a:t>quantitative (numeric) data should be entered in the Target and Actual Performance Data boxes.  </a:t>
            </a:r>
          </a:p>
        </p:txBody>
      </p:sp>
      <p:sp>
        <p:nvSpPr>
          <p:cNvPr id="2" name="Title 1"/>
          <p:cNvSpPr>
            <a:spLocks noGrp="1"/>
          </p:cNvSpPr>
          <p:nvPr>
            <p:ph type="title"/>
          </p:nvPr>
        </p:nvSpPr>
        <p:spPr>
          <a:xfrm>
            <a:off x="457200" y="274638"/>
            <a:ext cx="7467600" cy="487362"/>
          </a:xfrm>
        </p:spPr>
        <p:txBody>
          <a:bodyPr>
            <a:noAutofit/>
          </a:bodyPr>
          <a:lstStyle/>
          <a:p>
            <a:r>
              <a:rPr lang="en-US" sz="3800" b="1" dirty="0" smtClean="0">
                <a:solidFill>
                  <a:schemeClr val="tx1"/>
                </a:solidFill>
              </a:rPr>
              <a:t>Status Chart - Targets</a:t>
            </a:r>
            <a:endParaRPr lang="en-US" sz="3800" b="1" dirty="0">
              <a:solidFill>
                <a:schemeClr val="tx1"/>
              </a:solidFill>
            </a:endParaRPr>
          </a:p>
        </p:txBody>
      </p:sp>
      <p:sp>
        <p:nvSpPr>
          <p:cNvPr id="4" name="Slide Number Placeholder 3"/>
          <p:cNvSpPr>
            <a:spLocks noGrp="1"/>
          </p:cNvSpPr>
          <p:nvPr>
            <p:ph type="sldNum" sz="quarter" idx="15"/>
          </p:nvPr>
        </p:nvSpPr>
        <p:spPr/>
        <p:txBody>
          <a:bodyPr/>
          <a:lstStyle/>
          <a:p>
            <a:pPr>
              <a:defRPr/>
            </a:pPr>
            <a:fld id="{929EB3BA-CB56-4FDC-95E0-99D1B61BD636}" type="slidenum">
              <a:rPr lang="en-US" smtClean="0"/>
              <a:pPr>
                <a:defRPr/>
              </a:pPr>
              <a:t>22</a:t>
            </a:fld>
            <a:endParaRPr lang="en-US" dirty="0"/>
          </a:p>
        </p:txBody>
      </p:sp>
    </p:spTree>
    <p:extLst>
      <p:ext uri="{BB962C8B-B14F-4D97-AF65-F5344CB8AC3E}">
        <p14:creationId xmlns:p14="http://schemas.microsoft.com/office/powerpoint/2010/main" val="1057919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7800"/>
            <a:ext cx="7467600" cy="5026152"/>
          </a:xfrm>
        </p:spPr>
        <p:txBody>
          <a:bodyPr>
            <a:normAutofit/>
          </a:bodyPr>
          <a:lstStyle/>
          <a:p>
            <a:r>
              <a:rPr lang="en-US" sz="2800" dirty="0"/>
              <a:t>The Target and Actual Performance Data boxes are each divided into three columns:</a:t>
            </a:r>
            <a:r>
              <a:rPr lang="en-US" sz="2800" b="1" dirty="0"/>
              <a:t> </a:t>
            </a:r>
            <a:endParaRPr lang="en-US" sz="2800" b="1" dirty="0" smtClean="0"/>
          </a:p>
          <a:p>
            <a:pPr lvl="1"/>
            <a:r>
              <a:rPr lang="en-US" sz="2600" b="1" dirty="0" smtClean="0"/>
              <a:t>Raw Number</a:t>
            </a:r>
          </a:p>
          <a:p>
            <a:pPr lvl="1"/>
            <a:r>
              <a:rPr lang="en-US" sz="2600" b="1" dirty="0" smtClean="0"/>
              <a:t>Ratio</a:t>
            </a:r>
          </a:p>
          <a:p>
            <a:pPr lvl="1"/>
            <a:r>
              <a:rPr lang="en-US" sz="2600" b="1" dirty="0" smtClean="0"/>
              <a:t>Percentage (%)</a:t>
            </a:r>
            <a:endParaRPr lang="en-US" sz="2600" dirty="0"/>
          </a:p>
          <a:p>
            <a:pPr marL="0" indent="0">
              <a:buNone/>
            </a:pPr>
            <a:endParaRPr lang="en-US" sz="7600" dirty="0"/>
          </a:p>
        </p:txBody>
      </p:sp>
      <p:sp>
        <p:nvSpPr>
          <p:cNvPr id="2" name="Title 1"/>
          <p:cNvSpPr>
            <a:spLocks noGrp="1"/>
          </p:cNvSpPr>
          <p:nvPr>
            <p:ph type="title"/>
          </p:nvPr>
        </p:nvSpPr>
        <p:spPr>
          <a:xfrm>
            <a:off x="457200" y="274638"/>
            <a:ext cx="7467600" cy="715962"/>
          </a:xfrm>
        </p:spPr>
        <p:txBody>
          <a:bodyPr>
            <a:normAutofit/>
          </a:bodyPr>
          <a:lstStyle/>
          <a:p>
            <a:r>
              <a:rPr lang="en-US" sz="3800" b="1" dirty="0" smtClean="0">
                <a:solidFill>
                  <a:schemeClr val="tx1"/>
                </a:solidFill>
              </a:rPr>
              <a:t>Status Chart - Data</a:t>
            </a:r>
            <a:endParaRPr lang="en-US" sz="3800" b="1" dirty="0">
              <a:solidFill>
                <a:schemeClr val="tx1"/>
              </a:solidFill>
            </a:endParaRPr>
          </a:p>
        </p:txBody>
      </p:sp>
      <p:sp>
        <p:nvSpPr>
          <p:cNvPr id="4" name="Slide Number Placeholder 3"/>
          <p:cNvSpPr>
            <a:spLocks noGrp="1"/>
          </p:cNvSpPr>
          <p:nvPr>
            <p:ph type="sldNum" sz="quarter" idx="15"/>
          </p:nvPr>
        </p:nvSpPr>
        <p:spPr/>
        <p:txBody>
          <a:bodyPr/>
          <a:lstStyle/>
          <a:p>
            <a:pPr>
              <a:defRPr/>
            </a:pPr>
            <a:fld id="{929EB3BA-CB56-4FDC-95E0-99D1B61BD636}" type="slidenum">
              <a:rPr lang="en-US" smtClean="0"/>
              <a:pPr>
                <a:defRPr/>
              </a:pPr>
              <a:t>23</a:t>
            </a:fld>
            <a:endParaRPr lang="en-US" dirty="0"/>
          </a:p>
        </p:txBody>
      </p:sp>
    </p:spTree>
    <p:extLst>
      <p:ext uri="{BB962C8B-B14F-4D97-AF65-F5344CB8AC3E}">
        <p14:creationId xmlns:p14="http://schemas.microsoft.com/office/powerpoint/2010/main" val="699913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2800" dirty="0" smtClean="0"/>
              <a:t>Use when </a:t>
            </a:r>
            <a:r>
              <a:rPr lang="en-US" sz="2800" dirty="0"/>
              <a:t>performance measures </a:t>
            </a:r>
            <a:r>
              <a:rPr lang="en-US" sz="2800" dirty="0" smtClean="0"/>
              <a:t>are </a:t>
            </a:r>
            <a:r>
              <a:rPr lang="en-US" sz="2800" dirty="0"/>
              <a:t>stated in terms of a single number (e.g., the number of workshops that will be conducted or the number of students that will be </a:t>
            </a:r>
            <a:r>
              <a:rPr lang="en-US" sz="2800" dirty="0" smtClean="0"/>
              <a:t>served).</a:t>
            </a:r>
          </a:p>
          <a:p>
            <a:pPr marL="0" indent="0">
              <a:buNone/>
            </a:pPr>
            <a:endParaRPr lang="en-US" sz="2800" dirty="0" smtClean="0"/>
          </a:p>
          <a:p>
            <a:r>
              <a:rPr lang="en-US" sz="2800" dirty="0" smtClean="0"/>
              <a:t>Please </a:t>
            </a:r>
            <a:r>
              <a:rPr lang="en-US" sz="2800" dirty="0"/>
              <a:t>leave the </a:t>
            </a:r>
            <a:r>
              <a:rPr lang="en-US" sz="2800" b="1" dirty="0"/>
              <a:t>Ratio and Percentage (%) columns</a:t>
            </a:r>
            <a:r>
              <a:rPr lang="en-US" sz="2800" dirty="0"/>
              <a:t> blank.</a:t>
            </a:r>
          </a:p>
          <a:p>
            <a:endParaRPr lang="en-US" dirty="0"/>
          </a:p>
          <a:p>
            <a:endParaRPr lang="en-US" dirty="0"/>
          </a:p>
          <a:p>
            <a:endParaRPr lang="en-US" dirty="0"/>
          </a:p>
        </p:txBody>
      </p:sp>
      <p:sp>
        <p:nvSpPr>
          <p:cNvPr id="2" name="Title 1"/>
          <p:cNvSpPr>
            <a:spLocks noGrp="1"/>
          </p:cNvSpPr>
          <p:nvPr>
            <p:ph type="title"/>
          </p:nvPr>
        </p:nvSpPr>
        <p:spPr>
          <a:xfrm>
            <a:off x="533400" y="304800"/>
            <a:ext cx="7467600" cy="685800"/>
          </a:xfrm>
        </p:spPr>
        <p:txBody>
          <a:bodyPr>
            <a:normAutofit/>
          </a:bodyPr>
          <a:lstStyle/>
          <a:p>
            <a:r>
              <a:rPr lang="en-US" sz="3800" b="1" dirty="0" smtClean="0">
                <a:solidFill>
                  <a:schemeClr val="tx1"/>
                </a:solidFill>
              </a:rPr>
              <a:t>Status Chart – Raw Number</a:t>
            </a:r>
            <a:endParaRPr lang="en-US" sz="3800" b="1" dirty="0">
              <a:solidFill>
                <a:schemeClr val="tx1"/>
              </a:solidFill>
            </a:endParaRPr>
          </a:p>
        </p:txBody>
      </p:sp>
      <p:sp>
        <p:nvSpPr>
          <p:cNvPr id="4" name="Slide Number Placeholder 3"/>
          <p:cNvSpPr>
            <a:spLocks noGrp="1"/>
          </p:cNvSpPr>
          <p:nvPr>
            <p:ph type="sldNum" sz="quarter" idx="15"/>
          </p:nvPr>
        </p:nvSpPr>
        <p:spPr/>
        <p:txBody>
          <a:bodyPr/>
          <a:lstStyle/>
          <a:p>
            <a:pPr>
              <a:defRPr/>
            </a:pPr>
            <a:fld id="{929EB3BA-CB56-4FDC-95E0-99D1B61BD636}" type="slidenum">
              <a:rPr lang="en-US" smtClean="0"/>
              <a:pPr>
                <a:defRPr/>
              </a:pPr>
              <a:t>24</a:t>
            </a:fld>
            <a:endParaRPr lang="en-US" dirty="0"/>
          </a:p>
        </p:txBody>
      </p:sp>
    </p:spTree>
    <p:extLst>
      <p:ext uri="{BB962C8B-B14F-4D97-AF65-F5344CB8AC3E}">
        <p14:creationId xmlns:p14="http://schemas.microsoft.com/office/powerpoint/2010/main" val="335599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7800"/>
            <a:ext cx="8229600" cy="4525963"/>
          </a:xfrm>
        </p:spPr>
        <p:txBody>
          <a:bodyPr>
            <a:noAutofit/>
          </a:bodyPr>
          <a:lstStyle/>
          <a:p>
            <a:pPr marL="0" indent="0">
              <a:buNone/>
            </a:pPr>
            <a:endParaRPr lang="en-US" sz="2600" dirty="0"/>
          </a:p>
          <a:p>
            <a:r>
              <a:rPr lang="en-US" sz="2600" dirty="0" smtClean="0"/>
              <a:t>Use when performance </a:t>
            </a:r>
            <a:r>
              <a:rPr lang="en-US" sz="2600" dirty="0"/>
              <a:t>measures </a:t>
            </a:r>
            <a:r>
              <a:rPr lang="en-US" sz="2600" dirty="0" smtClean="0"/>
              <a:t>are </a:t>
            </a:r>
            <a:r>
              <a:rPr lang="en-US" sz="2600" dirty="0"/>
              <a:t>stated in terms of a percentage (e.g., percentage of </a:t>
            </a:r>
            <a:r>
              <a:rPr lang="en-US" sz="2600" dirty="0" smtClean="0"/>
              <a:t>materials deemed to be of high quality).</a:t>
            </a:r>
          </a:p>
          <a:p>
            <a:endParaRPr lang="en-US" sz="2600" dirty="0" smtClean="0"/>
          </a:p>
          <a:p>
            <a:r>
              <a:rPr lang="en-US" sz="2600" dirty="0"/>
              <a:t>C</a:t>
            </a:r>
            <a:r>
              <a:rPr lang="en-US" sz="2600" dirty="0" smtClean="0"/>
              <a:t>omplete </a:t>
            </a:r>
            <a:r>
              <a:rPr lang="en-US" sz="2600" dirty="0"/>
              <a:t>both the </a:t>
            </a:r>
            <a:r>
              <a:rPr lang="en-US" sz="2600" b="1" dirty="0"/>
              <a:t>Ratio column</a:t>
            </a:r>
            <a:r>
              <a:rPr lang="en-US" sz="2600" dirty="0"/>
              <a:t> and the </a:t>
            </a:r>
            <a:r>
              <a:rPr lang="en-US" sz="2600" b="1" dirty="0"/>
              <a:t>Percentage (%) column</a:t>
            </a:r>
            <a:r>
              <a:rPr lang="en-US" sz="2600" dirty="0"/>
              <a:t>.  </a:t>
            </a:r>
            <a:endParaRPr lang="en-US" sz="2600" dirty="0" smtClean="0"/>
          </a:p>
          <a:p>
            <a:pPr marL="0" indent="0">
              <a:buNone/>
            </a:pPr>
            <a:endParaRPr lang="en-US" sz="2600" dirty="0"/>
          </a:p>
          <a:p>
            <a:r>
              <a:rPr lang="en-US" sz="2600" dirty="0" smtClean="0"/>
              <a:t>Please </a:t>
            </a:r>
            <a:r>
              <a:rPr lang="en-US" sz="2600" dirty="0"/>
              <a:t>leave the </a:t>
            </a:r>
            <a:r>
              <a:rPr lang="en-US" sz="2600" b="1" dirty="0"/>
              <a:t>Raw Number column</a:t>
            </a:r>
            <a:r>
              <a:rPr lang="en-US" sz="2600" dirty="0"/>
              <a:t> blank.  </a:t>
            </a:r>
          </a:p>
        </p:txBody>
      </p:sp>
      <p:sp>
        <p:nvSpPr>
          <p:cNvPr id="2" name="Title 1"/>
          <p:cNvSpPr>
            <a:spLocks noGrp="1"/>
          </p:cNvSpPr>
          <p:nvPr>
            <p:ph type="title"/>
          </p:nvPr>
        </p:nvSpPr>
        <p:spPr/>
        <p:txBody>
          <a:bodyPr>
            <a:noAutofit/>
          </a:bodyPr>
          <a:lstStyle/>
          <a:p>
            <a:pPr algn="ctr"/>
            <a:r>
              <a:rPr lang="en-US" sz="3800" b="1" dirty="0" smtClean="0">
                <a:solidFill>
                  <a:schemeClr val="tx1"/>
                </a:solidFill>
              </a:rPr>
              <a:t>Status Chart – Ratios and Percentages</a:t>
            </a:r>
            <a:endParaRPr lang="en-US" sz="3800" b="1" dirty="0">
              <a:solidFill>
                <a:schemeClr val="tx1"/>
              </a:solidFill>
            </a:endParaRPr>
          </a:p>
        </p:txBody>
      </p:sp>
      <p:sp>
        <p:nvSpPr>
          <p:cNvPr id="4" name="Slide Number Placeholder 3"/>
          <p:cNvSpPr>
            <a:spLocks noGrp="1"/>
          </p:cNvSpPr>
          <p:nvPr>
            <p:ph type="sldNum" sz="quarter" idx="15"/>
          </p:nvPr>
        </p:nvSpPr>
        <p:spPr/>
        <p:txBody>
          <a:bodyPr/>
          <a:lstStyle/>
          <a:p>
            <a:pPr>
              <a:defRPr/>
            </a:pPr>
            <a:fld id="{929EB3BA-CB56-4FDC-95E0-99D1B61BD636}" type="slidenum">
              <a:rPr lang="en-US" smtClean="0"/>
              <a:pPr>
                <a:defRPr/>
              </a:pPr>
              <a:t>25</a:t>
            </a:fld>
            <a:endParaRPr lang="en-US" dirty="0"/>
          </a:p>
        </p:txBody>
      </p:sp>
    </p:spTree>
    <p:extLst>
      <p:ext uri="{BB962C8B-B14F-4D97-AF65-F5344CB8AC3E}">
        <p14:creationId xmlns:p14="http://schemas.microsoft.com/office/powerpoint/2010/main" val="77017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066800"/>
            <a:ext cx="8229600" cy="4678363"/>
          </a:xfrm>
        </p:spPr>
        <p:txBody>
          <a:bodyPr>
            <a:noAutofit/>
          </a:bodyPr>
          <a:lstStyle/>
          <a:p>
            <a:pPr marL="0" indent="0">
              <a:buNone/>
            </a:pPr>
            <a:endParaRPr lang="en-US" sz="2600" dirty="0"/>
          </a:p>
          <a:p>
            <a:r>
              <a:rPr lang="en-US" sz="2600" dirty="0" smtClean="0"/>
              <a:t>In the </a:t>
            </a:r>
            <a:r>
              <a:rPr lang="en-US" sz="2600" b="1" dirty="0" smtClean="0"/>
              <a:t>Ratio column</a:t>
            </a:r>
            <a:r>
              <a:rPr lang="en-US" sz="2600" dirty="0" smtClean="0"/>
              <a:t> (e.g., </a:t>
            </a:r>
            <a:r>
              <a:rPr lang="en-US" sz="2600" b="1" dirty="0" smtClean="0"/>
              <a:t>99/100</a:t>
            </a:r>
            <a:r>
              <a:rPr lang="en-US" sz="2600" dirty="0" smtClean="0"/>
              <a:t>):</a:t>
            </a:r>
          </a:p>
          <a:p>
            <a:pPr lvl="1"/>
            <a:r>
              <a:rPr lang="en-US" sz="2600" dirty="0" smtClean="0"/>
              <a:t>the numerator represents the numerical target or actual performance data  (e.g., the number of materials deemed to be of high quality) </a:t>
            </a:r>
          </a:p>
          <a:p>
            <a:pPr lvl="1"/>
            <a:endParaRPr lang="en-US" sz="2600" dirty="0" smtClean="0"/>
          </a:p>
          <a:p>
            <a:pPr lvl="1"/>
            <a:r>
              <a:rPr lang="en-US" sz="2600" dirty="0" smtClean="0"/>
              <a:t>the denominator represents the universe (e.g., all products produced or reviewed)</a:t>
            </a:r>
          </a:p>
          <a:p>
            <a:pPr lvl="1"/>
            <a:endParaRPr lang="en-US" sz="2600" dirty="0" smtClean="0"/>
          </a:p>
          <a:p>
            <a:pPr marL="342900" lvl="1" indent="-342900">
              <a:buFont typeface="Arial" pitchFamily="34" charset="0"/>
              <a:buChar char="•"/>
            </a:pPr>
            <a:r>
              <a:rPr lang="en-US" sz="2600" dirty="0" smtClean="0"/>
              <a:t> </a:t>
            </a:r>
            <a:r>
              <a:rPr lang="en-US" sz="2600" dirty="0"/>
              <a:t>Please enter the corresponding percentage (e.g., </a:t>
            </a:r>
            <a:r>
              <a:rPr lang="en-US" sz="2600" dirty="0" smtClean="0"/>
              <a:t>99%) </a:t>
            </a:r>
            <a:r>
              <a:rPr lang="en-US" sz="2600" dirty="0"/>
              <a:t>in the Percentage (%) column.</a:t>
            </a:r>
          </a:p>
          <a:p>
            <a:pPr marL="0" indent="0">
              <a:buNone/>
            </a:pPr>
            <a:endParaRPr lang="en-US" sz="2600" dirty="0" smtClean="0"/>
          </a:p>
        </p:txBody>
      </p:sp>
      <p:sp>
        <p:nvSpPr>
          <p:cNvPr id="2" name="Title 1"/>
          <p:cNvSpPr>
            <a:spLocks noGrp="1"/>
          </p:cNvSpPr>
          <p:nvPr>
            <p:ph type="title"/>
          </p:nvPr>
        </p:nvSpPr>
        <p:spPr>
          <a:xfrm>
            <a:off x="457200" y="152400"/>
            <a:ext cx="8153400" cy="1066800"/>
          </a:xfrm>
        </p:spPr>
        <p:txBody>
          <a:bodyPr>
            <a:normAutofit/>
          </a:bodyPr>
          <a:lstStyle/>
          <a:p>
            <a:pPr algn="ctr"/>
            <a:r>
              <a:rPr lang="en-US" sz="3800" b="1" dirty="0" smtClean="0">
                <a:solidFill>
                  <a:schemeClr val="tx1"/>
                </a:solidFill>
              </a:rPr>
              <a:t>Status Chart – Ratios</a:t>
            </a:r>
            <a:endParaRPr lang="en-US" sz="3800" b="1" dirty="0">
              <a:solidFill>
                <a:schemeClr val="tx1"/>
              </a:solidFill>
            </a:endParaRPr>
          </a:p>
        </p:txBody>
      </p:sp>
      <p:sp>
        <p:nvSpPr>
          <p:cNvPr id="4" name="Slide Number Placeholder 3"/>
          <p:cNvSpPr>
            <a:spLocks noGrp="1"/>
          </p:cNvSpPr>
          <p:nvPr>
            <p:ph type="sldNum" sz="quarter" idx="15"/>
          </p:nvPr>
        </p:nvSpPr>
        <p:spPr/>
        <p:txBody>
          <a:bodyPr/>
          <a:lstStyle/>
          <a:p>
            <a:pPr>
              <a:defRPr/>
            </a:pPr>
            <a:fld id="{929EB3BA-CB56-4FDC-95E0-99D1B61BD636}" type="slidenum">
              <a:rPr lang="en-US" smtClean="0"/>
              <a:pPr>
                <a:defRPr/>
              </a:pPr>
              <a:t>26</a:t>
            </a:fld>
            <a:endParaRPr lang="en-US" dirty="0"/>
          </a:p>
        </p:txBody>
      </p:sp>
    </p:spTree>
    <p:extLst>
      <p:ext uri="{BB962C8B-B14F-4D97-AF65-F5344CB8AC3E}">
        <p14:creationId xmlns:p14="http://schemas.microsoft.com/office/powerpoint/2010/main" val="1437471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7800"/>
            <a:ext cx="8229600" cy="4678363"/>
          </a:xfrm>
        </p:spPr>
        <p:txBody>
          <a:bodyPr>
            <a:noAutofit/>
          </a:bodyPr>
          <a:lstStyle/>
          <a:p>
            <a:pPr marL="0" indent="0">
              <a:buNone/>
            </a:pPr>
            <a:endParaRPr lang="en-US" sz="2600" dirty="0"/>
          </a:p>
          <a:p>
            <a:r>
              <a:rPr lang="en-US" sz="2800" dirty="0" smtClean="0"/>
              <a:t>If </a:t>
            </a:r>
            <a:r>
              <a:rPr lang="en-US" sz="2800" dirty="0"/>
              <a:t>baseline data for a performance measure were not included in your approved application and targets were not set for the first budget </a:t>
            </a:r>
            <a:r>
              <a:rPr lang="en-US" sz="2800" dirty="0" smtClean="0"/>
              <a:t>period, then enter </a:t>
            </a:r>
            <a:r>
              <a:rPr lang="en-US" sz="2800" dirty="0"/>
              <a:t>either the number </a:t>
            </a:r>
            <a:r>
              <a:rPr lang="en-US" sz="2800" b="1" dirty="0"/>
              <a:t>999 </a:t>
            </a:r>
            <a:r>
              <a:rPr lang="en-US" sz="2800" dirty="0"/>
              <a:t>under the </a:t>
            </a:r>
            <a:r>
              <a:rPr lang="en-US" sz="2800" b="1" dirty="0"/>
              <a:t>Raw Number column</a:t>
            </a:r>
            <a:r>
              <a:rPr lang="en-US" sz="2800" dirty="0"/>
              <a:t> or the ratio </a:t>
            </a:r>
            <a:r>
              <a:rPr lang="en-US" sz="2800" b="1" dirty="0"/>
              <a:t>999/999 </a:t>
            </a:r>
            <a:r>
              <a:rPr lang="en-US" sz="2800" dirty="0"/>
              <a:t>under the </a:t>
            </a:r>
            <a:r>
              <a:rPr lang="en-US" sz="2800" b="1" dirty="0"/>
              <a:t>Ratio column</a:t>
            </a:r>
            <a:r>
              <a:rPr lang="en-US" sz="2800" dirty="0"/>
              <a:t> of the </a:t>
            </a:r>
            <a:r>
              <a:rPr lang="en-US" sz="2800" b="1" dirty="0"/>
              <a:t>Target box</a:t>
            </a:r>
            <a:r>
              <a:rPr lang="en-US" sz="2800" dirty="0"/>
              <a:t>, depending on how your data will be reported in the future.  </a:t>
            </a:r>
            <a:endParaRPr lang="en-US" sz="2600" dirty="0" smtClean="0"/>
          </a:p>
        </p:txBody>
      </p:sp>
      <p:sp>
        <p:nvSpPr>
          <p:cNvPr id="2" name="Title 1"/>
          <p:cNvSpPr>
            <a:spLocks noGrp="1"/>
          </p:cNvSpPr>
          <p:nvPr>
            <p:ph type="title"/>
          </p:nvPr>
        </p:nvSpPr>
        <p:spPr>
          <a:xfrm>
            <a:off x="457200" y="152400"/>
            <a:ext cx="8153400" cy="1600200"/>
          </a:xfrm>
        </p:spPr>
        <p:txBody>
          <a:bodyPr>
            <a:noAutofit/>
          </a:bodyPr>
          <a:lstStyle/>
          <a:p>
            <a:r>
              <a:rPr lang="en-US" sz="3600" b="1" dirty="0" smtClean="0">
                <a:solidFill>
                  <a:schemeClr val="tx1"/>
                </a:solidFill>
              </a:rPr>
              <a:t>Status Chart – Reminders for grants in their first budget period</a:t>
            </a:r>
            <a:endParaRPr lang="en-US" sz="3600" b="1" dirty="0">
              <a:solidFill>
                <a:schemeClr val="tx1"/>
              </a:solidFill>
            </a:endParaRPr>
          </a:p>
        </p:txBody>
      </p:sp>
      <p:sp>
        <p:nvSpPr>
          <p:cNvPr id="4" name="Slide Number Placeholder 3"/>
          <p:cNvSpPr>
            <a:spLocks noGrp="1"/>
          </p:cNvSpPr>
          <p:nvPr>
            <p:ph type="sldNum" sz="quarter" idx="15"/>
          </p:nvPr>
        </p:nvSpPr>
        <p:spPr/>
        <p:txBody>
          <a:bodyPr/>
          <a:lstStyle/>
          <a:p>
            <a:pPr>
              <a:defRPr/>
            </a:pPr>
            <a:fld id="{929EB3BA-CB56-4FDC-95E0-99D1B61BD636}" type="slidenum">
              <a:rPr lang="en-US" smtClean="0"/>
              <a:pPr>
                <a:defRPr/>
              </a:pPr>
              <a:t>27</a:t>
            </a:fld>
            <a:endParaRPr lang="en-US" dirty="0"/>
          </a:p>
        </p:txBody>
      </p:sp>
    </p:spTree>
    <p:extLst>
      <p:ext uri="{BB962C8B-B14F-4D97-AF65-F5344CB8AC3E}">
        <p14:creationId xmlns:p14="http://schemas.microsoft.com/office/powerpoint/2010/main" val="816997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screenshot of the status chart showing output project measures" title="Screenshoot of Outputproject measures"/>
          <p:cNvPicPr/>
          <p:nvPr/>
        </p:nvPicPr>
        <p:blipFill rotWithShape="1">
          <a:blip r:embed="rId3"/>
          <a:srcRect l="5930" t="44756" r="9616" b="12485"/>
          <a:stretch/>
        </p:blipFill>
        <p:spPr bwMode="auto">
          <a:xfrm>
            <a:off x="390418" y="1524000"/>
            <a:ext cx="8153400" cy="3676650"/>
          </a:xfrm>
          <a:prstGeom prst="rect">
            <a:avLst/>
          </a:prstGeom>
          <a:ln>
            <a:noFill/>
          </a:ln>
          <a:extLst>
            <a:ext uri="{53640926-AAD7-44D8-BBD7-CCE9431645EC}">
              <a14:shadowObscured xmlns:a14="http://schemas.microsoft.com/office/drawing/2010/main"/>
            </a:ext>
          </a:extLst>
        </p:spPr>
      </p:pic>
      <p:sp>
        <p:nvSpPr>
          <p:cNvPr id="27650" name="Rectangle 2"/>
          <p:cNvSpPr>
            <a:spLocks noGrp="1"/>
          </p:cNvSpPr>
          <p:nvPr>
            <p:ph type="title" idx="4294967295"/>
          </p:nvPr>
        </p:nvSpPr>
        <p:spPr>
          <a:xfrm>
            <a:off x="0" y="228600"/>
            <a:ext cx="8229600" cy="1143000"/>
          </a:xfrm>
        </p:spPr>
        <p:txBody>
          <a:bodyPr>
            <a:normAutofit fontScale="90000"/>
          </a:bodyPr>
          <a:lstStyle/>
          <a:p>
            <a:pPr eaLnBrk="1" hangingPunct="1"/>
            <a:r>
              <a:rPr lang="en-US" altLang="en-US" sz="4000" b="1" dirty="0" smtClean="0">
                <a:solidFill>
                  <a:schemeClr val="tx1"/>
                </a:solidFill>
              </a:rPr>
              <a:t>Status Chart  - Output Project Measures</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2522BD-FCE6-4E2E-9321-DB4849128F01}" type="slidenum">
              <a:rPr lang="en-US" altLang="en-US" smtClean="0">
                <a:solidFill>
                  <a:schemeClr val="bg1"/>
                </a:solidFill>
              </a:rPr>
              <a:pPr eaLnBrk="1" hangingPunct="1"/>
              <a:t>28</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tatus Chart for New Centers "/>
          <p:cNvPicPr/>
          <p:nvPr/>
        </p:nvPicPr>
        <p:blipFill rotWithShape="1">
          <a:blip r:embed="rId3"/>
          <a:srcRect l="5288" t="29076" r="6731" b="29875"/>
          <a:stretch/>
        </p:blipFill>
        <p:spPr bwMode="auto">
          <a:xfrm>
            <a:off x="152400" y="1676400"/>
            <a:ext cx="8610599" cy="2971800"/>
          </a:xfrm>
          <a:prstGeom prst="rect">
            <a:avLst/>
          </a:prstGeom>
          <a:ln>
            <a:noFill/>
          </a:ln>
          <a:extLst>
            <a:ext uri="{53640926-AAD7-44D8-BBD7-CCE9431645EC}">
              <a14:shadowObscured xmlns:a14="http://schemas.microsoft.com/office/drawing/2010/main"/>
            </a:ext>
          </a:extLst>
        </p:spPr>
      </p:pic>
      <p:sp>
        <p:nvSpPr>
          <p:cNvPr id="27650" name="Rectangle 2"/>
          <p:cNvSpPr>
            <a:spLocks noGrp="1"/>
          </p:cNvSpPr>
          <p:nvPr>
            <p:ph type="title" idx="4294967295"/>
          </p:nvPr>
        </p:nvSpPr>
        <p:spPr>
          <a:xfrm>
            <a:off x="0" y="228600"/>
            <a:ext cx="8229600" cy="1143000"/>
          </a:xfrm>
        </p:spPr>
        <p:txBody>
          <a:bodyPr>
            <a:normAutofit fontScale="90000"/>
          </a:bodyPr>
          <a:lstStyle/>
          <a:p>
            <a:pPr eaLnBrk="1" hangingPunct="1"/>
            <a:r>
              <a:rPr lang="en-US" altLang="en-US" sz="4000" b="1" dirty="0" smtClean="0">
                <a:solidFill>
                  <a:schemeClr val="tx1"/>
                </a:solidFill>
              </a:rPr>
              <a:t>Status Chart  - Output Project Measures – New Grants</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2522BD-FCE6-4E2E-9321-DB4849128F01}" type="slidenum">
              <a:rPr lang="en-US" altLang="en-US" smtClean="0">
                <a:solidFill>
                  <a:schemeClr val="bg1"/>
                </a:solidFill>
              </a:rPr>
              <a:pPr eaLnBrk="1" hangingPunct="1"/>
              <a:t>29</a:t>
            </a:fld>
            <a:endParaRPr lang="en-US" altLang="en-US" dirty="0" smtClean="0">
              <a:solidFill>
                <a:schemeClr val="bg1"/>
              </a:solidFill>
            </a:endParaRPr>
          </a:p>
        </p:txBody>
      </p:sp>
    </p:spTree>
    <p:extLst>
      <p:ext uri="{BB962C8B-B14F-4D97-AF65-F5344CB8AC3E}">
        <p14:creationId xmlns:p14="http://schemas.microsoft.com/office/powerpoint/2010/main" val="3597959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sz="quarter" idx="1"/>
          </p:nvPr>
        </p:nvSpPr>
        <p:spPr>
          <a:xfrm>
            <a:off x="228600" y="1295400"/>
            <a:ext cx="8229600" cy="5029200"/>
          </a:xfrm>
        </p:spPr>
        <p:txBody>
          <a:bodyPr>
            <a:normAutofit/>
          </a:bodyPr>
          <a:lstStyle/>
          <a:p>
            <a:pPr marL="566928" indent="-457200" eaLnBrk="1" fontAlgn="auto" hangingPunct="1">
              <a:spcAft>
                <a:spcPts val="0"/>
              </a:spcAft>
              <a:buClr>
                <a:schemeClr val="accent3"/>
              </a:buClr>
              <a:buFont typeface="Courier New" panose="02070309020205020404" pitchFamily="49" charset="0"/>
              <a:buChar char="o"/>
              <a:defRPr/>
            </a:pPr>
            <a:r>
              <a:rPr lang="en-US" sz="2600" dirty="0"/>
              <a:t>Grantees</a:t>
            </a:r>
            <a:r>
              <a:rPr lang="en-US" sz="2600" dirty="0" smtClean="0"/>
              <a:t> will have greater awareness of the purpose of annual performance reports.</a:t>
            </a:r>
          </a:p>
          <a:p>
            <a:pPr marL="109728" indent="0" eaLnBrk="1" fontAlgn="auto" hangingPunct="1">
              <a:spcAft>
                <a:spcPts val="0"/>
              </a:spcAft>
              <a:buClr>
                <a:schemeClr val="accent3"/>
              </a:buClr>
              <a:buNone/>
              <a:defRPr/>
            </a:pPr>
            <a:r>
              <a:rPr lang="en-US" sz="2400" dirty="0" smtClean="0"/>
              <a:t>	“Annual performance reports are required in order 	to continue a grant into a new budget period in 	compliance with ED policies.”</a:t>
            </a:r>
          </a:p>
          <a:p>
            <a:pPr marL="109728" indent="0" eaLnBrk="1" fontAlgn="auto" hangingPunct="1">
              <a:spcBef>
                <a:spcPts val="0"/>
              </a:spcBef>
              <a:spcAft>
                <a:spcPts val="0"/>
              </a:spcAft>
              <a:buClr>
                <a:schemeClr val="accent3"/>
              </a:buClr>
              <a:buNone/>
              <a:defRPr/>
            </a:pPr>
            <a:endParaRPr lang="en-US" dirty="0" smtClean="0"/>
          </a:p>
          <a:p>
            <a:pPr marL="566928" indent="-457200" eaLnBrk="1" fontAlgn="auto" hangingPunct="1">
              <a:spcAft>
                <a:spcPts val="0"/>
              </a:spcAft>
              <a:buClr>
                <a:schemeClr val="accent3"/>
              </a:buClr>
              <a:buFont typeface="Courier New" panose="02070309020205020404" pitchFamily="49" charset="0"/>
              <a:buChar char="o"/>
              <a:defRPr/>
            </a:pPr>
            <a:r>
              <a:rPr lang="en-US" sz="2600" dirty="0" smtClean="0"/>
              <a:t>Grantees will have a greater understanding of what is expected of them in the annual reports.</a:t>
            </a:r>
          </a:p>
          <a:p>
            <a:pPr marL="566928" indent="-457200" eaLnBrk="1" fontAlgn="auto" hangingPunct="1">
              <a:spcBef>
                <a:spcPts val="0"/>
              </a:spcBef>
              <a:spcAft>
                <a:spcPts val="0"/>
              </a:spcAft>
              <a:buClr>
                <a:schemeClr val="accent3"/>
              </a:buClr>
              <a:buFont typeface="Courier New" panose="02070309020205020404" pitchFamily="49" charset="0"/>
              <a:buChar char="o"/>
              <a:defRPr/>
            </a:pPr>
            <a:endParaRPr lang="en-US" sz="2600" dirty="0" smtClean="0"/>
          </a:p>
          <a:p>
            <a:pPr marL="566928" indent="-457200" eaLnBrk="1" fontAlgn="auto" hangingPunct="1">
              <a:spcAft>
                <a:spcPts val="0"/>
              </a:spcAft>
              <a:buClr>
                <a:schemeClr val="accent3"/>
              </a:buClr>
              <a:buFont typeface="Courier New" panose="02070309020205020404" pitchFamily="49" charset="0"/>
              <a:buChar char="o"/>
              <a:defRPr/>
            </a:pPr>
            <a:r>
              <a:rPr lang="en-US" sz="2600" dirty="0" smtClean="0"/>
              <a:t>Grantees will feel more confident in completing and submitting their annual reports.</a:t>
            </a:r>
          </a:p>
        </p:txBody>
      </p:sp>
      <p:sp>
        <p:nvSpPr>
          <p:cNvPr id="7170" name="Rectangle 2"/>
          <p:cNvSpPr>
            <a:spLocks noGrp="1"/>
          </p:cNvSpPr>
          <p:nvPr>
            <p:ph type="title"/>
          </p:nvPr>
        </p:nvSpPr>
        <p:spPr>
          <a:xfrm>
            <a:off x="457200" y="0"/>
            <a:ext cx="8229600" cy="990600"/>
          </a:xfrm>
        </p:spPr>
        <p:txBody>
          <a:bodyPr>
            <a:normAutofit/>
          </a:bodyPr>
          <a:lstStyle/>
          <a:p>
            <a:pPr eaLnBrk="1" hangingPunct="1"/>
            <a:r>
              <a:rPr lang="en-US" altLang="en-US" sz="3800" b="1" dirty="0" smtClean="0">
                <a:solidFill>
                  <a:schemeClr val="tx1"/>
                </a:solidFill>
              </a:rPr>
              <a:t>Outcomes of Presentation</a:t>
            </a:r>
          </a:p>
        </p:txBody>
      </p:sp>
      <p:sp>
        <p:nvSpPr>
          <p:cNvPr id="7172"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BFA2BCD-70CE-4220-973A-6D180ADA1A09}" type="slidenum">
              <a:rPr lang="en-US" altLang="en-US" smtClean="0">
                <a:solidFill>
                  <a:schemeClr val="bg1"/>
                </a:solidFill>
              </a:rPr>
              <a:pPr eaLnBrk="1" hangingPunct="1"/>
              <a:t>3</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a status chart showing outcome project measures" title="Stsuat Chart -Outcome Project Measures"/>
          <p:cNvPicPr/>
          <p:nvPr/>
        </p:nvPicPr>
        <p:blipFill rotWithShape="1">
          <a:blip r:embed="rId3"/>
          <a:srcRect l="5128" t="29647" r="7051" b="25313"/>
          <a:stretch/>
        </p:blipFill>
        <p:spPr bwMode="auto">
          <a:xfrm>
            <a:off x="247650" y="1600200"/>
            <a:ext cx="8458200" cy="4038599"/>
          </a:xfrm>
          <a:prstGeom prst="rect">
            <a:avLst/>
          </a:prstGeom>
          <a:ln>
            <a:noFill/>
          </a:ln>
          <a:extLst>
            <a:ext uri="{53640926-AAD7-44D8-BBD7-CCE9431645EC}">
              <a14:shadowObscured xmlns:a14="http://schemas.microsoft.com/office/drawing/2010/main"/>
            </a:ext>
          </a:extLst>
        </p:spPr>
      </p:pic>
      <p:sp>
        <p:nvSpPr>
          <p:cNvPr id="27650" name="Rectangle 2"/>
          <p:cNvSpPr>
            <a:spLocks noGrp="1"/>
          </p:cNvSpPr>
          <p:nvPr>
            <p:ph type="title" idx="4294967295"/>
          </p:nvPr>
        </p:nvSpPr>
        <p:spPr>
          <a:xfrm>
            <a:off x="247650" y="152400"/>
            <a:ext cx="8229600" cy="1143000"/>
          </a:xfrm>
        </p:spPr>
        <p:txBody>
          <a:bodyPr>
            <a:normAutofit fontScale="90000"/>
          </a:bodyPr>
          <a:lstStyle/>
          <a:p>
            <a:pPr eaLnBrk="1" hangingPunct="1"/>
            <a:r>
              <a:rPr lang="en-US" altLang="en-US" sz="4000" b="1" dirty="0" smtClean="0">
                <a:solidFill>
                  <a:schemeClr val="tx1"/>
                </a:solidFill>
              </a:rPr>
              <a:t>Status Chart  - Outcome</a:t>
            </a:r>
            <a:br>
              <a:rPr lang="en-US" altLang="en-US" sz="4000" b="1" dirty="0" smtClean="0">
                <a:solidFill>
                  <a:schemeClr val="tx1"/>
                </a:solidFill>
              </a:rPr>
            </a:br>
            <a:r>
              <a:rPr lang="en-US" altLang="en-US" sz="4000" b="1" dirty="0" smtClean="0">
                <a:solidFill>
                  <a:schemeClr val="tx1"/>
                </a:solidFill>
              </a:rPr>
              <a:t>Project Measures</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2522BD-FCE6-4E2E-9321-DB4849128F01}" type="slidenum">
              <a:rPr lang="en-US" altLang="en-US" smtClean="0">
                <a:solidFill>
                  <a:schemeClr val="bg1"/>
                </a:solidFill>
              </a:rPr>
              <a:pPr eaLnBrk="1" hangingPunct="1"/>
              <a:t>30</a:t>
            </a:fld>
            <a:endParaRPr lang="en-US" altLang="en-US" dirty="0" smtClean="0">
              <a:solidFill>
                <a:schemeClr val="bg1"/>
              </a:solidFill>
            </a:endParaRPr>
          </a:p>
        </p:txBody>
      </p:sp>
    </p:spTree>
    <p:extLst>
      <p:ext uri="{BB962C8B-B14F-4D97-AF65-F5344CB8AC3E}">
        <p14:creationId xmlns:p14="http://schemas.microsoft.com/office/powerpoint/2010/main" val="2244722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reenshot of the status chart whowing prog5ram and project measures aligned to one another" title="Status Chart - Program aligned with Project Measure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7467600" cy="386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altLang="en-US" sz="3200" b="1" dirty="0">
                <a:solidFill>
                  <a:schemeClr val="tx1"/>
                </a:solidFill>
              </a:rPr>
              <a:t>Status Chart  - Program Aligned</a:t>
            </a:r>
            <a:br>
              <a:rPr lang="en-US" altLang="en-US" sz="3200" b="1" dirty="0">
                <a:solidFill>
                  <a:schemeClr val="tx1"/>
                </a:solidFill>
              </a:rPr>
            </a:br>
            <a:r>
              <a:rPr lang="en-US" altLang="en-US" sz="3200" b="1" dirty="0">
                <a:solidFill>
                  <a:schemeClr val="tx1"/>
                </a:solidFill>
              </a:rPr>
              <a:t>Project </a:t>
            </a:r>
            <a:r>
              <a:rPr lang="en-US" altLang="en-US" sz="3200" b="1" dirty="0" smtClean="0">
                <a:solidFill>
                  <a:schemeClr val="tx1"/>
                </a:solidFill>
              </a:rPr>
              <a:t>Measures</a:t>
            </a:r>
            <a:endParaRPr lang="en-US" dirty="0"/>
          </a:p>
        </p:txBody>
      </p:sp>
      <p:sp>
        <p:nvSpPr>
          <p:cNvPr id="4" name="Slide Number Placeholder 3"/>
          <p:cNvSpPr>
            <a:spLocks noGrp="1"/>
          </p:cNvSpPr>
          <p:nvPr>
            <p:ph type="sldNum" sz="quarter" idx="15"/>
          </p:nvPr>
        </p:nvSpPr>
        <p:spPr/>
        <p:txBody>
          <a:bodyPr/>
          <a:lstStyle/>
          <a:p>
            <a:pPr>
              <a:defRPr/>
            </a:pPr>
            <a:fld id="{929EB3BA-CB56-4FDC-95E0-99D1B61BD636}" type="slidenum">
              <a:rPr lang="en-US" smtClean="0"/>
              <a:pPr>
                <a:defRPr/>
              </a:pPr>
              <a:t>31</a:t>
            </a:fld>
            <a:endParaRPr lang="en-US" dirty="0"/>
          </a:p>
        </p:txBody>
      </p:sp>
    </p:spTree>
    <p:extLst>
      <p:ext uri="{BB962C8B-B14F-4D97-AF65-F5344CB8AC3E}">
        <p14:creationId xmlns:p14="http://schemas.microsoft.com/office/powerpoint/2010/main" val="1292596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a status chart showing the narrative examples" title="Status chart- Narraitve"/>
          <p:cNvPicPr/>
          <p:nvPr/>
        </p:nvPicPr>
        <p:blipFill rotWithShape="1">
          <a:blip r:embed="rId3"/>
          <a:srcRect l="5609" t="18814" r="6089" b="23888"/>
          <a:stretch/>
        </p:blipFill>
        <p:spPr bwMode="auto">
          <a:xfrm>
            <a:off x="457200" y="1447800"/>
            <a:ext cx="8001000" cy="4190999"/>
          </a:xfrm>
          <a:prstGeom prst="rect">
            <a:avLst/>
          </a:prstGeom>
          <a:ln>
            <a:noFill/>
          </a:ln>
          <a:extLst>
            <a:ext uri="{53640926-AAD7-44D8-BBD7-CCE9431645EC}">
              <a14:shadowObscured xmlns:a14="http://schemas.microsoft.com/office/drawing/2010/main"/>
            </a:ext>
          </a:extLst>
        </p:spPr>
      </p:pic>
      <p:sp>
        <p:nvSpPr>
          <p:cNvPr id="31746" name="Rectangle 2"/>
          <p:cNvSpPr>
            <a:spLocks noGrp="1"/>
          </p:cNvSpPr>
          <p:nvPr>
            <p:ph type="title" idx="4294967295"/>
          </p:nvPr>
        </p:nvSpPr>
        <p:spPr>
          <a:xfrm>
            <a:off x="400050" y="152400"/>
            <a:ext cx="8229600" cy="1143000"/>
          </a:xfrm>
        </p:spPr>
        <p:txBody>
          <a:bodyPr>
            <a:normAutofit/>
          </a:bodyPr>
          <a:lstStyle/>
          <a:p>
            <a:pPr eaLnBrk="1" hangingPunct="1"/>
            <a:r>
              <a:rPr lang="en-US" altLang="en-US" sz="3800" b="1" dirty="0" smtClean="0">
                <a:solidFill>
                  <a:schemeClr val="tx1"/>
                </a:solidFill>
              </a:rPr>
              <a:t>Status Chart Narrative</a:t>
            </a:r>
          </a:p>
        </p:txBody>
      </p:sp>
      <p:sp>
        <p:nvSpPr>
          <p:cNvPr id="317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1EC573-DEA6-4222-A727-E96F75ABCA06}" type="slidenum">
              <a:rPr lang="en-US" altLang="en-US" smtClean="0">
                <a:solidFill>
                  <a:schemeClr val="bg1"/>
                </a:solidFill>
              </a:rPr>
              <a:pPr eaLnBrk="1" hangingPunct="1"/>
              <a:t>32</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quarter" idx="1"/>
          </p:nvPr>
        </p:nvSpPr>
        <p:spPr>
          <a:xfrm>
            <a:off x="304800" y="1676400"/>
            <a:ext cx="8229600" cy="4068763"/>
          </a:xfrm>
        </p:spPr>
        <p:txBody>
          <a:bodyPr>
            <a:normAutofit/>
          </a:bodyPr>
          <a:lstStyle/>
          <a:p>
            <a:r>
              <a:rPr lang="en-US" altLang="en-US" sz="2800" dirty="0" smtClean="0"/>
              <a:t>Include information in Section B if there has been a </a:t>
            </a:r>
            <a:r>
              <a:rPr lang="en-US" altLang="en-US" sz="2800" b="1" u="sng" dirty="0" smtClean="0"/>
              <a:t>change</a:t>
            </a:r>
            <a:r>
              <a:rPr lang="en-US" altLang="en-US" sz="2800" dirty="0" smtClean="0"/>
              <a:t> in your budget, and as appropriate, when the changes were approved by project officer.</a:t>
            </a:r>
          </a:p>
        </p:txBody>
      </p:sp>
      <p:sp>
        <p:nvSpPr>
          <p:cNvPr id="17410" name="Title 1"/>
          <p:cNvSpPr>
            <a:spLocks noGrp="1"/>
          </p:cNvSpPr>
          <p:nvPr>
            <p:ph type="title"/>
          </p:nvPr>
        </p:nvSpPr>
        <p:spPr>
          <a:xfrm>
            <a:off x="152400" y="381000"/>
            <a:ext cx="8610600" cy="838200"/>
          </a:xfrm>
        </p:spPr>
        <p:txBody>
          <a:bodyPr>
            <a:noAutofit/>
          </a:bodyPr>
          <a:lstStyle/>
          <a:p>
            <a:r>
              <a:rPr lang="en-US" altLang="en-US" sz="3800" b="1" dirty="0" smtClean="0">
                <a:solidFill>
                  <a:schemeClr val="tx1"/>
                </a:solidFill>
              </a:rPr>
              <a:t>Section B – Budget Information</a:t>
            </a:r>
          </a:p>
        </p:txBody>
      </p:sp>
      <p:sp>
        <p:nvSpPr>
          <p:cNvPr id="17412"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1CB356D-F5BF-47C7-8FBC-42D2EA9708D3}" type="slidenum">
              <a:rPr lang="en-US" altLang="en-US" smtClean="0">
                <a:solidFill>
                  <a:schemeClr val="bg1"/>
                </a:solidFill>
              </a:rPr>
              <a:pPr eaLnBrk="1" hangingPunct="1"/>
              <a:t>33</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creenshot showing the budget narrative" title="Section B Budget Informa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 y="1752601"/>
            <a:ext cx="8613914"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152400"/>
            <a:ext cx="8534400" cy="762000"/>
          </a:xfrm>
        </p:spPr>
        <p:txBody>
          <a:bodyPr>
            <a:normAutofit/>
          </a:bodyPr>
          <a:lstStyle/>
          <a:p>
            <a:r>
              <a:rPr lang="en-US" sz="3800" b="1" dirty="0" smtClean="0">
                <a:solidFill>
                  <a:schemeClr val="tx1"/>
                </a:solidFill>
              </a:rPr>
              <a:t>Section B – Budget Information </a:t>
            </a:r>
            <a:endParaRPr lang="en-US" sz="3800" b="1" dirty="0">
              <a:solidFill>
                <a:schemeClr val="tx1"/>
              </a:solidFill>
            </a:endParaRPr>
          </a:p>
        </p:txBody>
      </p:sp>
      <p:sp>
        <p:nvSpPr>
          <p:cNvPr id="3" name="Slide Number Placeholder 2"/>
          <p:cNvSpPr>
            <a:spLocks noGrp="1"/>
          </p:cNvSpPr>
          <p:nvPr>
            <p:ph type="sldNum" sz="quarter" idx="11"/>
          </p:nvPr>
        </p:nvSpPr>
        <p:spPr/>
        <p:txBody>
          <a:bodyPr/>
          <a:lstStyle/>
          <a:p>
            <a:pPr>
              <a:defRPr/>
            </a:pPr>
            <a:fld id="{78220E49-8096-4EE5-B9F2-F9827E4A679A}" type="slidenum">
              <a:rPr lang="en-US" smtClean="0">
                <a:solidFill>
                  <a:schemeClr val="bg1"/>
                </a:solidFill>
              </a:rPr>
              <a:pPr>
                <a:defRPr/>
              </a:pPr>
              <a:t>34</a:t>
            </a:fld>
            <a:endParaRPr lang="en-US" dirty="0">
              <a:solidFill>
                <a:schemeClr val="bg1"/>
              </a:solidFill>
            </a:endParaRPr>
          </a:p>
        </p:txBody>
      </p:sp>
    </p:spTree>
    <p:extLst>
      <p:ext uri="{BB962C8B-B14F-4D97-AF65-F5344CB8AC3E}">
        <p14:creationId xmlns:p14="http://schemas.microsoft.com/office/powerpoint/2010/main" val="1743132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quarter" idx="1"/>
          </p:nvPr>
        </p:nvSpPr>
        <p:spPr>
          <a:xfrm>
            <a:off x="304800" y="1600200"/>
            <a:ext cx="8229600" cy="4068763"/>
          </a:xfrm>
        </p:spPr>
        <p:txBody>
          <a:bodyPr>
            <a:normAutofit/>
          </a:bodyPr>
          <a:lstStyle/>
          <a:p>
            <a:r>
              <a:rPr lang="en-US" altLang="en-US" sz="2800" b="1" u="sng" dirty="0" smtClean="0"/>
              <a:t>All </a:t>
            </a:r>
            <a:r>
              <a:rPr lang="en-US" altLang="en-US" sz="2800" dirty="0" smtClean="0"/>
              <a:t>reports must contain information about organization eligibility.</a:t>
            </a:r>
          </a:p>
          <a:p>
            <a:pPr marL="457200" lvl="1" indent="0">
              <a:buNone/>
            </a:pPr>
            <a:r>
              <a:rPr lang="en-US" altLang="en-US" sz="2400" dirty="0" smtClean="0"/>
              <a:t>(Information on Board membership)</a:t>
            </a:r>
          </a:p>
        </p:txBody>
      </p:sp>
      <p:sp>
        <p:nvSpPr>
          <p:cNvPr id="17410" name="Title 1"/>
          <p:cNvSpPr>
            <a:spLocks noGrp="1"/>
          </p:cNvSpPr>
          <p:nvPr>
            <p:ph type="title"/>
          </p:nvPr>
        </p:nvSpPr>
        <p:spPr>
          <a:xfrm>
            <a:off x="457200" y="228600"/>
            <a:ext cx="8229600" cy="838200"/>
          </a:xfrm>
        </p:spPr>
        <p:txBody>
          <a:bodyPr>
            <a:normAutofit/>
          </a:bodyPr>
          <a:lstStyle/>
          <a:p>
            <a:r>
              <a:rPr lang="en-US" altLang="en-US" sz="3800" b="1" dirty="0" smtClean="0">
                <a:solidFill>
                  <a:schemeClr val="tx1"/>
                </a:solidFill>
              </a:rPr>
              <a:t>Section C – Other Information</a:t>
            </a:r>
          </a:p>
        </p:txBody>
      </p:sp>
      <p:sp>
        <p:nvSpPr>
          <p:cNvPr id="17412"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1CB356D-F5BF-47C7-8FBC-42D2EA9708D3}" type="slidenum">
              <a:rPr lang="en-US" altLang="en-US" smtClean="0">
                <a:solidFill>
                  <a:schemeClr val="bg1"/>
                </a:solidFill>
              </a:rPr>
              <a:pPr eaLnBrk="1" hangingPunct="1"/>
              <a:t>35</a:t>
            </a:fld>
            <a:endParaRPr lang="en-US" altLang="en-US" dirty="0" smtClean="0">
              <a:solidFill>
                <a:schemeClr val="bg1"/>
              </a:solidFill>
            </a:endParaRPr>
          </a:p>
        </p:txBody>
      </p:sp>
    </p:spTree>
    <p:extLst>
      <p:ext uri="{BB962C8B-B14F-4D97-AF65-F5344CB8AC3E}">
        <p14:creationId xmlns:p14="http://schemas.microsoft.com/office/powerpoint/2010/main" val="3171670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the Section C of the form with examples" title="Sction C - Other"/>
          <p:cNvPicPr/>
          <p:nvPr/>
        </p:nvPicPr>
        <p:blipFill rotWithShape="1">
          <a:blip r:embed="rId3"/>
          <a:srcRect l="4167" t="17674" r="4808" b="6784"/>
          <a:stretch/>
        </p:blipFill>
        <p:spPr bwMode="auto">
          <a:xfrm>
            <a:off x="304800" y="1295400"/>
            <a:ext cx="7696200" cy="4724400"/>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a:xfrm>
            <a:off x="152400" y="152400"/>
            <a:ext cx="9144000" cy="762000"/>
          </a:xfrm>
        </p:spPr>
        <p:txBody>
          <a:bodyPr>
            <a:normAutofit/>
          </a:bodyPr>
          <a:lstStyle/>
          <a:p>
            <a:r>
              <a:rPr lang="en-US" sz="3800" b="1" dirty="0" smtClean="0">
                <a:solidFill>
                  <a:schemeClr val="tx1"/>
                </a:solidFill>
              </a:rPr>
              <a:t>Section C – Example</a:t>
            </a:r>
            <a:endParaRPr lang="en-US" sz="3800" b="1" dirty="0">
              <a:solidFill>
                <a:schemeClr val="tx1"/>
              </a:solidFill>
            </a:endParaRPr>
          </a:p>
        </p:txBody>
      </p:sp>
      <p:sp>
        <p:nvSpPr>
          <p:cNvPr id="2" name="Slide Number Placeholder 1"/>
          <p:cNvSpPr>
            <a:spLocks noGrp="1"/>
          </p:cNvSpPr>
          <p:nvPr>
            <p:ph type="sldNum" sz="quarter" idx="11"/>
          </p:nvPr>
        </p:nvSpPr>
        <p:spPr>
          <a:xfrm>
            <a:off x="8229600" y="5837237"/>
            <a:ext cx="381000" cy="365125"/>
          </a:xfrm>
        </p:spPr>
        <p:txBody>
          <a:bodyPr/>
          <a:lstStyle/>
          <a:p>
            <a:pPr>
              <a:defRPr/>
            </a:pPr>
            <a:fld id="{4DD3C331-452C-467B-AB0B-4B22AFDA6A70}" type="slidenum">
              <a:rPr lang="en-US" smtClean="0">
                <a:solidFill>
                  <a:schemeClr val="bg1"/>
                </a:solidFill>
              </a:rPr>
              <a:pPr>
                <a:defRPr/>
              </a:pPr>
              <a:t>36</a:t>
            </a:fld>
            <a:endParaRPr lang="en-US" dirty="0">
              <a:solidFill>
                <a:schemeClr val="bg1"/>
              </a:solidFill>
            </a:endParaRPr>
          </a:p>
        </p:txBody>
      </p:sp>
    </p:spTree>
    <p:extLst>
      <p:ext uri="{BB962C8B-B14F-4D97-AF65-F5344CB8AC3E}">
        <p14:creationId xmlns:p14="http://schemas.microsoft.com/office/powerpoint/2010/main" val="3012464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143000"/>
            <a:ext cx="8229600" cy="5029200"/>
          </a:xfrm>
        </p:spPr>
        <p:txBody>
          <a:bodyPr/>
          <a:lstStyle/>
          <a:p>
            <a:r>
              <a:rPr lang="en-US" sz="2800" dirty="0" smtClean="0"/>
              <a:t>Project Officers are requiring grantees to email “shell reports” to project officers in March.</a:t>
            </a:r>
          </a:p>
          <a:p>
            <a:r>
              <a:rPr lang="en-US" sz="2800" dirty="0" smtClean="0"/>
              <a:t>Shell reports are:</a:t>
            </a:r>
          </a:p>
          <a:p>
            <a:pPr lvl="1"/>
            <a:r>
              <a:rPr lang="en-US" sz="2400" dirty="0" smtClean="0"/>
              <a:t>Draft coversheet</a:t>
            </a:r>
          </a:p>
          <a:p>
            <a:pPr lvl="1"/>
            <a:r>
              <a:rPr lang="en-US" sz="2400" dirty="0" smtClean="0"/>
              <a:t>Draft Section A </a:t>
            </a:r>
          </a:p>
          <a:p>
            <a:pPr lvl="2"/>
            <a:r>
              <a:rPr lang="en-US" sz="2200" dirty="0" smtClean="0"/>
              <a:t>Just </a:t>
            </a:r>
            <a:r>
              <a:rPr lang="en-US" sz="2200" dirty="0"/>
              <a:t>the performance measures/objectives  </a:t>
            </a:r>
          </a:p>
          <a:p>
            <a:pPr lvl="2"/>
            <a:r>
              <a:rPr lang="en-US" sz="2200" dirty="0"/>
              <a:t>For the shell, you can </a:t>
            </a:r>
            <a:r>
              <a:rPr lang="en-US" sz="2200" dirty="0" smtClean="0"/>
              <a:t>use </a:t>
            </a:r>
            <a:r>
              <a:rPr lang="en-US" sz="2200" dirty="0"/>
              <a:t>XXs if data are to be collected/analysis </a:t>
            </a:r>
            <a:r>
              <a:rPr lang="en-US" sz="2200" dirty="0" smtClean="0"/>
              <a:t>incomplete.</a:t>
            </a:r>
          </a:p>
          <a:p>
            <a:pPr lvl="2"/>
            <a:r>
              <a:rPr lang="en-US" sz="2200" dirty="0" smtClean="0"/>
              <a:t>For the shell, you do not need to complete the explanation of progress.</a:t>
            </a:r>
            <a:endParaRPr lang="en-US" sz="2200" dirty="0"/>
          </a:p>
          <a:p>
            <a:pPr lvl="1"/>
            <a:r>
              <a:rPr lang="en-US" sz="2500" dirty="0" smtClean="0"/>
              <a:t>Draft Section C – Board of Directors Listing</a:t>
            </a:r>
          </a:p>
        </p:txBody>
      </p:sp>
      <p:sp>
        <p:nvSpPr>
          <p:cNvPr id="2" name="Title 1"/>
          <p:cNvSpPr>
            <a:spLocks noGrp="1"/>
          </p:cNvSpPr>
          <p:nvPr>
            <p:ph type="title"/>
          </p:nvPr>
        </p:nvSpPr>
        <p:spPr>
          <a:xfrm>
            <a:off x="457200" y="152400"/>
            <a:ext cx="7467600" cy="685800"/>
          </a:xfrm>
        </p:spPr>
        <p:txBody>
          <a:bodyPr>
            <a:normAutofit/>
          </a:bodyPr>
          <a:lstStyle/>
          <a:p>
            <a:r>
              <a:rPr lang="en-US" sz="3800" b="1" dirty="0" smtClean="0">
                <a:solidFill>
                  <a:schemeClr val="tx1"/>
                </a:solidFill>
              </a:rPr>
              <a:t>New This Year</a:t>
            </a:r>
            <a:endParaRPr lang="en-US" sz="3800" b="1" dirty="0">
              <a:solidFill>
                <a:schemeClr val="tx1"/>
              </a:solidFill>
            </a:endParaRPr>
          </a:p>
        </p:txBody>
      </p:sp>
      <p:sp>
        <p:nvSpPr>
          <p:cNvPr id="4" name="Slide Number Placeholder 3"/>
          <p:cNvSpPr>
            <a:spLocks noGrp="1"/>
          </p:cNvSpPr>
          <p:nvPr>
            <p:ph type="sldNum" sz="quarter" idx="15"/>
          </p:nvPr>
        </p:nvSpPr>
        <p:spPr/>
        <p:txBody>
          <a:bodyPr/>
          <a:lstStyle/>
          <a:p>
            <a:pPr>
              <a:defRPr/>
            </a:pPr>
            <a:fld id="{929EB3BA-CB56-4FDC-95E0-99D1B61BD636}" type="slidenum">
              <a:rPr lang="en-US" smtClean="0"/>
              <a:pPr>
                <a:defRPr/>
              </a:pPr>
              <a:t>37</a:t>
            </a:fld>
            <a:endParaRPr lang="en-US" dirty="0"/>
          </a:p>
        </p:txBody>
      </p:sp>
    </p:spTree>
    <p:extLst>
      <p:ext uri="{BB962C8B-B14F-4D97-AF65-F5344CB8AC3E}">
        <p14:creationId xmlns:p14="http://schemas.microsoft.com/office/powerpoint/2010/main" val="2372998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143000"/>
            <a:ext cx="7467600" cy="4873752"/>
          </a:xfrm>
        </p:spPr>
        <p:txBody>
          <a:bodyPr>
            <a:normAutofit/>
          </a:bodyPr>
          <a:lstStyle/>
          <a:p>
            <a:r>
              <a:rPr lang="en-US" sz="2800" dirty="0" smtClean="0"/>
              <a:t>Email draft shells to your Project Officer by March 3.</a:t>
            </a:r>
          </a:p>
          <a:p>
            <a:r>
              <a:rPr lang="en-US" sz="2800" dirty="0" smtClean="0"/>
              <a:t>Draft shells should be Word documents.</a:t>
            </a:r>
          </a:p>
          <a:p>
            <a:r>
              <a:rPr lang="en-US" sz="2800" dirty="0" smtClean="0"/>
              <a:t>Your Project Officer will provide comments via email by end of March.</a:t>
            </a:r>
          </a:p>
          <a:p>
            <a:r>
              <a:rPr lang="en-US" sz="2800" dirty="0" smtClean="0"/>
              <a:t>Submit final Annual Report to G5 by Date in Dear Larry Letter (usually first Friday in May).</a:t>
            </a:r>
            <a:endParaRPr lang="en-US" sz="2800" dirty="0">
              <a:solidFill>
                <a:srgbClr val="FF0000"/>
              </a:solidFill>
            </a:endParaRPr>
          </a:p>
        </p:txBody>
      </p:sp>
      <p:sp>
        <p:nvSpPr>
          <p:cNvPr id="2" name="Title 1"/>
          <p:cNvSpPr>
            <a:spLocks noGrp="1"/>
          </p:cNvSpPr>
          <p:nvPr>
            <p:ph type="title"/>
          </p:nvPr>
        </p:nvSpPr>
        <p:spPr>
          <a:xfrm>
            <a:off x="457200" y="274638"/>
            <a:ext cx="7467600" cy="563562"/>
          </a:xfrm>
        </p:spPr>
        <p:txBody>
          <a:bodyPr>
            <a:noAutofit/>
          </a:bodyPr>
          <a:lstStyle/>
          <a:p>
            <a:r>
              <a:rPr lang="en-US" sz="3800" b="1" dirty="0" smtClean="0">
                <a:solidFill>
                  <a:schemeClr val="tx1"/>
                </a:solidFill>
              </a:rPr>
              <a:t>Timelines</a:t>
            </a:r>
            <a:endParaRPr lang="en-US" sz="3800" b="1" dirty="0">
              <a:solidFill>
                <a:schemeClr val="tx1"/>
              </a:solidFill>
            </a:endParaRPr>
          </a:p>
        </p:txBody>
      </p:sp>
      <p:sp>
        <p:nvSpPr>
          <p:cNvPr id="4" name="Slide Number Placeholder 3"/>
          <p:cNvSpPr>
            <a:spLocks noGrp="1"/>
          </p:cNvSpPr>
          <p:nvPr>
            <p:ph type="sldNum" sz="quarter" idx="15"/>
          </p:nvPr>
        </p:nvSpPr>
        <p:spPr/>
        <p:txBody>
          <a:bodyPr/>
          <a:lstStyle/>
          <a:p>
            <a:pPr>
              <a:defRPr/>
            </a:pPr>
            <a:fld id="{929EB3BA-CB56-4FDC-95E0-99D1B61BD636}" type="slidenum">
              <a:rPr lang="en-US" smtClean="0"/>
              <a:pPr>
                <a:defRPr/>
              </a:pPr>
              <a:t>38</a:t>
            </a:fld>
            <a:endParaRPr lang="en-US" dirty="0"/>
          </a:p>
        </p:txBody>
      </p:sp>
    </p:spTree>
    <p:extLst>
      <p:ext uri="{BB962C8B-B14F-4D97-AF65-F5344CB8AC3E}">
        <p14:creationId xmlns:p14="http://schemas.microsoft.com/office/powerpoint/2010/main" val="16872174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sz="quarter" idx="1"/>
          </p:nvPr>
        </p:nvSpPr>
        <p:spPr>
          <a:xfrm>
            <a:off x="228600" y="1066800"/>
            <a:ext cx="7467600" cy="4873752"/>
          </a:xfrm>
        </p:spPr>
        <p:txBody>
          <a:bodyPr>
            <a:normAutofit/>
          </a:bodyPr>
          <a:lstStyle/>
          <a:p>
            <a:pPr eaLnBrk="1" hangingPunct="1"/>
            <a:r>
              <a:rPr lang="en-US" altLang="en-US" sz="2800" dirty="0" smtClean="0"/>
              <a:t>Work on the shell and report in Word and cut and paste into G5.</a:t>
            </a:r>
          </a:p>
          <a:p>
            <a:pPr eaLnBrk="1" hangingPunct="1"/>
            <a:r>
              <a:rPr lang="en-US" altLang="en-US" sz="2800" dirty="0" smtClean="0"/>
              <a:t>Use G5 to submit report online. </a:t>
            </a:r>
          </a:p>
          <a:p>
            <a:pPr eaLnBrk="1" hangingPunct="1"/>
            <a:r>
              <a:rPr lang="en-US" altLang="en-US" sz="2800" b="1" u="sng" dirty="0" smtClean="0"/>
              <a:t>A signed signature page (Board Chair) must accompany the final report</a:t>
            </a:r>
            <a:r>
              <a:rPr lang="en-US" altLang="en-US" sz="2800" dirty="0" smtClean="0"/>
              <a:t>.  Upload and attach the scanned signed coversheet into G5.</a:t>
            </a:r>
          </a:p>
          <a:p>
            <a:pPr eaLnBrk="1" hangingPunct="1"/>
            <a:r>
              <a:rPr lang="en-US" altLang="en-US" sz="2800" dirty="0" smtClean="0"/>
              <a:t>You cannot make late submission without OSEP approval. G5 will lock you out if the report is late.</a:t>
            </a:r>
          </a:p>
        </p:txBody>
      </p:sp>
      <p:sp>
        <p:nvSpPr>
          <p:cNvPr id="33794" name="Rectangle 2"/>
          <p:cNvSpPr>
            <a:spLocks noGrp="1"/>
          </p:cNvSpPr>
          <p:nvPr>
            <p:ph type="title"/>
          </p:nvPr>
        </p:nvSpPr>
        <p:spPr>
          <a:xfrm>
            <a:off x="304800" y="228600"/>
            <a:ext cx="8229600" cy="685800"/>
          </a:xfrm>
        </p:spPr>
        <p:txBody>
          <a:bodyPr>
            <a:normAutofit/>
          </a:bodyPr>
          <a:lstStyle/>
          <a:p>
            <a:pPr eaLnBrk="1" hangingPunct="1"/>
            <a:r>
              <a:rPr lang="en-US" altLang="en-US" sz="3800" b="1" dirty="0" smtClean="0">
                <a:solidFill>
                  <a:schemeClr val="tx1"/>
                </a:solidFill>
              </a:rPr>
              <a:t>Sending in the Report</a:t>
            </a:r>
          </a:p>
        </p:txBody>
      </p:sp>
      <p:sp>
        <p:nvSpPr>
          <p:cNvPr id="33796"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EE53EA5-FA42-4883-9C6E-3915A59C5479}" type="slidenum">
              <a:rPr lang="en-US" altLang="en-US" smtClean="0">
                <a:solidFill>
                  <a:schemeClr val="bg1"/>
                </a:solidFill>
              </a:rPr>
              <a:pPr eaLnBrk="1" hangingPunct="1"/>
              <a:t>39</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sz="quarter" idx="1"/>
          </p:nvPr>
        </p:nvSpPr>
        <p:spPr>
          <a:xfrm>
            <a:off x="304800" y="1905000"/>
            <a:ext cx="8229600" cy="4343400"/>
          </a:xfrm>
        </p:spPr>
        <p:txBody>
          <a:bodyPr>
            <a:normAutofit lnSpcReduction="10000"/>
          </a:bodyPr>
          <a:lstStyle/>
          <a:p>
            <a:pPr marL="452628" indent="-342900" eaLnBrk="1" fontAlgn="auto" hangingPunct="1">
              <a:lnSpc>
                <a:spcPct val="90000"/>
              </a:lnSpc>
              <a:spcAft>
                <a:spcPts val="0"/>
              </a:spcAft>
              <a:buClr>
                <a:schemeClr val="accent3"/>
              </a:buClr>
              <a:buFont typeface="Courier New" panose="02070309020205020404" pitchFamily="49" charset="0"/>
              <a:buChar char="o"/>
              <a:defRPr/>
            </a:pPr>
            <a:r>
              <a:rPr lang="en-US" sz="2800" dirty="0" smtClean="0"/>
              <a:t>Annual reporting of </a:t>
            </a:r>
            <a:r>
              <a:rPr lang="en-US" sz="2800" u="sng" dirty="0" smtClean="0"/>
              <a:t>project</a:t>
            </a:r>
            <a:r>
              <a:rPr lang="en-US" sz="2800" dirty="0" smtClean="0"/>
              <a:t> performance measures</a:t>
            </a:r>
          </a:p>
          <a:p>
            <a:pPr marL="754380" lvl="1" indent="-342900" eaLnBrk="1" fontAlgn="auto" hangingPunct="1">
              <a:lnSpc>
                <a:spcPct val="90000"/>
              </a:lnSpc>
              <a:spcAft>
                <a:spcPts val="0"/>
              </a:spcAft>
              <a:buFont typeface="Arial" panose="020B0604020202020204" pitchFamily="34" charset="0"/>
              <a:buChar char="•"/>
              <a:defRPr/>
            </a:pPr>
            <a:r>
              <a:rPr lang="en-US" sz="2400" dirty="0" smtClean="0"/>
              <a:t>EDGAR (§75.253)</a:t>
            </a:r>
          </a:p>
          <a:p>
            <a:pPr marL="971550" lvl="2" indent="-285750">
              <a:lnSpc>
                <a:spcPct val="90000"/>
              </a:lnSpc>
              <a:buFont typeface="Arial" panose="020B0604020202020204" pitchFamily="34" charset="0"/>
              <a:buChar char="•"/>
              <a:defRPr/>
            </a:pPr>
            <a:r>
              <a:rPr lang="en-US" sz="1900" dirty="0"/>
              <a:t>“The Secretary may make a continuation award for a budget period after the first budget period of an approved multi-year project if the grantee has made substantial progress in achieving the goals and objectives of the </a:t>
            </a:r>
            <a:r>
              <a:rPr lang="en-US" sz="1900" dirty="0" smtClean="0"/>
              <a:t>project.”</a:t>
            </a:r>
            <a:endParaRPr lang="en-US" sz="2400" dirty="0" smtClean="0"/>
          </a:p>
          <a:p>
            <a:pPr marL="754380" lvl="1" indent="-342900" eaLnBrk="1" fontAlgn="auto" hangingPunct="1">
              <a:lnSpc>
                <a:spcPct val="90000"/>
              </a:lnSpc>
              <a:spcAft>
                <a:spcPts val="0"/>
              </a:spcAft>
              <a:buFont typeface="Arial" panose="020B0604020202020204" pitchFamily="34" charset="0"/>
              <a:buChar char="•"/>
              <a:defRPr/>
            </a:pPr>
            <a:r>
              <a:rPr lang="en-US" sz="2400" dirty="0" smtClean="0"/>
              <a:t>ED </a:t>
            </a:r>
            <a:r>
              <a:rPr lang="en-US" sz="2400" dirty="0"/>
              <a:t>Handbook for the Discretionary Grant Process (Section 5.4.8)</a:t>
            </a:r>
          </a:p>
          <a:p>
            <a:pPr marL="923544" lvl="2" indent="-219456">
              <a:lnSpc>
                <a:spcPct val="90000"/>
              </a:lnSpc>
              <a:buFont typeface="Wingdings 2"/>
              <a:buChar char=""/>
              <a:defRPr/>
            </a:pPr>
            <a:r>
              <a:rPr lang="en-US" sz="1900" dirty="0"/>
              <a:t>“The determining factor in awarding a continuation grant is whether the recipient has made substantial progress within the scope of the approved application in attaining the objectives of the grant as evidenced by meeting the grant’s performance measures.”</a:t>
            </a:r>
          </a:p>
          <a:p>
            <a:pPr marL="754380" lvl="1" indent="-342900" eaLnBrk="1" fontAlgn="auto" hangingPunct="1">
              <a:lnSpc>
                <a:spcPct val="90000"/>
              </a:lnSpc>
              <a:spcAft>
                <a:spcPts val="0"/>
              </a:spcAft>
              <a:buFont typeface="Arial" panose="020B0604020202020204" pitchFamily="34" charset="0"/>
              <a:buChar char="•"/>
              <a:defRPr/>
            </a:pPr>
            <a:endParaRPr lang="en-US" sz="2400" b="1" dirty="0" smtClean="0"/>
          </a:p>
        </p:txBody>
      </p:sp>
      <p:sp>
        <p:nvSpPr>
          <p:cNvPr id="2" name="Oval 1" descr="green oval around &quot;no-cost&quot;" title="Green Oval"/>
          <p:cNvSpPr/>
          <p:nvPr/>
        </p:nvSpPr>
        <p:spPr>
          <a:xfrm>
            <a:off x="3733800" y="838200"/>
            <a:ext cx="2286000" cy="762000"/>
          </a:xfrm>
          <a:prstGeom prst="ellipse">
            <a:avLst/>
          </a:prstGeom>
          <a:solidFill>
            <a:schemeClr val="bg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Rectangle 2"/>
          <p:cNvSpPr>
            <a:spLocks noGrp="1" noChangeArrowheads="1"/>
          </p:cNvSpPr>
          <p:nvPr>
            <p:ph type="title"/>
          </p:nvPr>
        </p:nvSpPr>
        <p:spPr>
          <a:xfrm>
            <a:off x="457200" y="228600"/>
            <a:ext cx="8229600" cy="1276350"/>
          </a:xfrm>
        </p:spPr>
        <p:txBody>
          <a:bodyPr>
            <a:noAutofit/>
          </a:bodyPr>
          <a:lstStyle/>
          <a:p>
            <a:pPr eaLnBrk="1" hangingPunct="1"/>
            <a:r>
              <a:rPr lang="en-US" altLang="en-US" sz="3800" b="1" dirty="0" smtClean="0">
                <a:solidFill>
                  <a:schemeClr val="tx1"/>
                </a:solidFill>
              </a:rPr>
              <a:t>Reporting Requirements (annual and</a:t>
            </a:r>
            <a:r>
              <a:rPr lang="en-US" altLang="en-US" sz="3800" b="1" dirty="0">
                <a:solidFill>
                  <a:schemeClr val="tx1"/>
                </a:solidFill>
              </a:rPr>
              <a:t> </a:t>
            </a:r>
            <a:r>
              <a:rPr lang="en-US" altLang="en-US" sz="3800" b="1" dirty="0" smtClean="0">
                <a:solidFill>
                  <a:schemeClr val="tx1"/>
                </a:solidFill>
              </a:rPr>
              <a:t>no-cost)</a:t>
            </a:r>
          </a:p>
        </p:txBody>
      </p:sp>
      <p:sp>
        <p:nvSpPr>
          <p:cNvPr id="8196"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B8E763-BB5E-41C7-BD02-BC7049FB434B}" type="slidenum">
              <a:rPr lang="en-US" altLang="en-US" smtClean="0">
                <a:solidFill>
                  <a:schemeClr val="bg1"/>
                </a:solidFill>
              </a:rPr>
              <a:pPr eaLnBrk="1" hangingPunct="1"/>
              <a:t>4</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sz="quarter" idx="1"/>
          </p:nvPr>
        </p:nvSpPr>
        <p:spPr>
          <a:xfrm>
            <a:off x="228600" y="1143000"/>
            <a:ext cx="8229600" cy="3916363"/>
          </a:xfrm>
        </p:spPr>
        <p:txBody>
          <a:bodyPr/>
          <a:lstStyle/>
          <a:p>
            <a:pPr eaLnBrk="1" hangingPunct="1">
              <a:defRPr/>
            </a:pPr>
            <a:r>
              <a:rPr lang="en-US" sz="2800" dirty="0" smtClean="0"/>
              <a:t>Documents</a:t>
            </a:r>
          </a:p>
          <a:p>
            <a:pPr lvl="1">
              <a:defRPr/>
            </a:pPr>
            <a:r>
              <a:rPr lang="en-US" sz="2400" dirty="0"/>
              <a:t>“QRU Measures for Annual Reports</a:t>
            </a:r>
            <a:r>
              <a:rPr lang="en-US" sz="2400" dirty="0" smtClean="0"/>
              <a:t>”</a:t>
            </a:r>
          </a:p>
          <a:p>
            <a:pPr lvl="1">
              <a:defRPr/>
            </a:pPr>
            <a:r>
              <a:rPr lang="en-US" sz="2400" dirty="0" smtClean="0"/>
              <a:t>Dear Colleague Letter</a:t>
            </a:r>
          </a:p>
          <a:p>
            <a:pPr eaLnBrk="1" hangingPunct="1">
              <a:defRPr/>
            </a:pPr>
            <a:r>
              <a:rPr lang="en-US" sz="2800" dirty="0" smtClean="0"/>
              <a:t>People! </a:t>
            </a:r>
          </a:p>
          <a:p>
            <a:pPr lvl="1" eaLnBrk="1" hangingPunct="1">
              <a:defRPr/>
            </a:pPr>
            <a:r>
              <a:rPr lang="en-US" sz="2400" dirty="0" smtClean="0"/>
              <a:t>TA </a:t>
            </a:r>
          </a:p>
          <a:p>
            <a:pPr lvl="1" eaLnBrk="1" hangingPunct="1">
              <a:defRPr/>
            </a:pPr>
            <a:r>
              <a:rPr lang="en-US" sz="2400" dirty="0" smtClean="0"/>
              <a:t>OSEP</a:t>
            </a:r>
          </a:p>
          <a:p>
            <a:pPr eaLnBrk="1" hangingPunct="1">
              <a:buFont typeface="Wingdings" pitchFamily="2" charset="2"/>
              <a:buNone/>
              <a:defRPr/>
            </a:pPr>
            <a:endParaRPr lang="en-US" dirty="0" smtClean="0"/>
          </a:p>
          <a:p>
            <a:pPr eaLnBrk="1" hangingPunct="1">
              <a:buFont typeface="Wingdings" pitchFamily="2" charset="2"/>
              <a:buNone/>
              <a:defRPr/>
            </a:pPr>
            <a:endParaRPr lang="en-US" sz="2400" dirty="0" smtClean="0"/>
          </a:p>
        </p:txBody>
      </p:sp>
      <p:sp>
        <p:nvSpPr>
          <p:cNvPr id="34818" name="Rectangle 2"/>
          <p:cNvSpPr>
            <a:spLocks noGrp="1" noChangeArrowheads="1"/>
          </p:cNvSpPr>
          <p:nvPr>
            <p:ph type="title"/>
          </p:nvPr>
        </p:nvSpPr>
        <p:spPr>
          <a:xfrm>
            <a:off x="457200" y="274638"/>
            <a:ext cx="7467600" cy="563562"/>
          </a:xfrm>
        </p:spPr>
        <p:txBody>
          <a:bodyPr>
            <a:noAutofit/>
          </a:bodyPr>
          <a:lstStyle/>
          <a:p>
            <a:pPr eaLnBrk="1" hangingPunct="1"/>
            <a:r>
              <a:rPr lang="en-US" altLang="en-US" sz="3800" b="1" dirty="0" smtClean="0">
                <a:solidFill>
                  <a:schemeClr val="tx1"/>
                </a:solidFill>
              </a:rPr>
              <a:t>Resources</a:t>
            </a:r>
            <a:r>
              <a:rPr lang="en-US" altLang="en-US" sz="3800" b="1" dirty="0" smtClean="0"/>
              <a:t>	</a:t>
            </a:r>
          </a:p>
        </p:txBody>
      </p:sp>
      <p:sp>
        <p:nvSpPr>
          <p:cNvPr id="34820"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640258-B11C-4ECE-9115-39F18BFFFA93}" type="slidenum">
              <a:rPr lang="en-US" altLang="en-US" smtClean="0">
                <a:solidFill>
                  <a:schemeClr val="bg1"/>
                </a:solidFill>
              </a:rPr>
              <a:pPr eaLnBrk="1" hangingPunct="1"/>
              <a:t>40</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sz="quarter" idx="1"/>
          </p:nvPr>
        </p:nvSpPr>
        <p:spPr>
          <a:xfrm>
            <a:off x="228600" y="1219200"/>
            <a:ext cx="8229600" cy="3840163"/>
          </a:xfrm>
        </p:spPr>
        <p:txBody>
          <a:bodyPr>
            <a:normAutofit/>
          </a:bodyPr>
          <a:lstStyle/>
          <a:p>
            <a:pPr eaLnBrk="1" hangingPunct="1"/>
            <a:r>
              <a:rPr lang="en-US" altLang="en-US" sz="2800" dirty="0" smtClean="0"/>
              <a:t>Asking questions can be more important than having answers.</a:t>
            </a:r>
          </a:p>
          <a:p>
            <a:pPr eaLnBrk="1" hangingPunct="1"/>
            <a:r>
              <a:rPr lang="en-US" altLang="en-US" sz="2800" dirty="0" smtClean="0"/>
              <a:t>Struggling with questions is the only way to get to answers.</a:t>
            </a:r>
          </a:p>
          <a:p>
            <a:pPr eaLnBrk="1" hangingPunct="1"/>
            <a:r>
              <a:rPr lang="en-US" altLang="en-US" sz="2800" dirty="0" smtClean="0"/>
              <a:t>Families are helped best when parent programs work on continuous improvement. </a:t>
            </a:r>
          </a:p>
        </p:txBody>
      </p:sp>
      <p:sp>
        <p:nvSpPr>
          <p:cNvPr id="35842" name="Rectangle 2"/>
          <p:cNvSpPr>
            <a:spLocks noGrp="1" noChangeArrowheads="1"/>
          </p:cNvSpPr>
          <p:nvPr>
            <p:ph type="title"/>
          </p:nvPr>
        </p:nvSpPr>
        <p:spPr>
          <a:xfrm>
            <a:off x="457200" y="304800"/>
            <a:ext cx="8229600" cy="685800"/>
          </a:xfrm>
        </p:spPr>
        <p:txBody>
          <a:bodyPr>
            <a:normAutofit/>
          </a:bodyPr>
          <a:lstStyle/>
          <a:p>
            <a:pPr eaLnBrk="1" hangingPunct="1"/>
            <a:r>
              <a:rPr lang="en-US" altLang="en-US" sz="3800" b="1" dirty="0" smtClean="0">
                <a:solidFill>
                  <a:schemeClr val="tx1"/>
                </a:solidFill>
              </a:rPr>
              <a:t>Keep In Mind</a:t>
            </a:r>
          </a:p>
        </p:txBody>
      </p:sp>
      <p:sp>
        <p:nvSpPr>
          <p:cNvPr id="35844"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EBBC6F-0E9D-4DAC-A93F-BBD73BE20D2A}" type="slidenum">
              <a:rPr lang="en-US" altLang="en-US" smtClean="0">
                <a:solidFill>
                  <a:schemeClr val="bg1"/>
                </a:solidFill>
              </a:rPr>
              <a:pPr eaLnBrk="1" hangingPunct="1"/>
              <a:t>41</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295400"/>
            <a:ext cx="7696200" cy="2819400"/>
          </a:xfrm>
        </p:spPr>
        <p:txBody>
          <a:bodyPr>
            <a:normAutofit/>
          </a:bodyPr>
          <a:lstStyle/>
          <a:p>
            <a:pPr algn="ctr" eaLnBrk="1" fontAlgn="auto" hangingPunct="1">
              <a:spcAft>
                <a:spcPts val="0"/>
              </a:spcAft>
              <a:defRPr/>
            </a:pPr>
            <a:r>
              <a:rPr lang="en-US" sz="4000" b="1" dirty="0" smtClean="0">
                <a:solidFill>
                  <a:schemeClr val="tx1"/>
                </a:solidFill>
              </a:rPr>
              <a:t>Thank you for all you do for children and families!</a:t>
            </a:r>
            <a:endParaRPr lang="en-US" sz="4000" b="1" dirty="0">
              <a:solidFill>
                <a:schemeClr val="tx1"/>
              </a:solidFill>
            </a:endParaRPr>
          </a:p>
        </p:txBody>
      </p:sp>
      <p:sp>
        <p:nvSpPr>
          <p:cNvPr id="3789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DA9882-39DA-4B5D-9BB0-1A120F776BC1}" type="slidenum">
              <a:rPr lang="en-US" altLang="en-US" smtClean="0">
                <a:solidFill>
                  <a:schemeClr val="bg1"/>
                </a:solidFill>
              </a:rPr>
              <a:pPr eaLnBrk="1" hangingPunct="1"/>
              <a:t>42</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sz="quarter" idx="1"/>
          </p:nvPr>
        </p:nvSpPr>
        <p:spPr>
          <a:xfrm>
            <a:off x="457200" y="2133600"/>
            <a:ext cx="8229600" cy="3657600"/>
          </a:xfrm>
        </p:spPr>
        <p:txBody>
          <a:bodyPr/>
          <a:lstStyle/>
          <a:p>
            <a:pPr eaLnBrk="1" hangingPunct="1">
              <a:defRPr/>
            </a:pPr>
            <a:r>
              <a:rPr lang="en-US" sz="2800" dirty="0" smtClean="0"/>
              <a:t>Dear Colleague Letter (also known as the Larry letter )</a:t>
            </a:r>
            <a:endParaRPr lang="en-US" sz="2800" dirty="0" smtClean="0">
              <a:solidFill>
                <a:schemeClr val="accent1">
                  <a:lumMod val="75000"/>
                </a:schemeClr>
              </a:solidFill>
            </a:endParaRPr>
          </a:p>
          <a:p>
            <a:pPr eaLnBrk="1" hangingPunct="1">
              <a:defRPr/>
            </a:pPr>
            <a:r>
              <a:rPr lang="en-US" sz="2800" dirty="0" smtClean="0"/>
              <a:t>Instructions for Submitting e-Reports</a:t>
            </a:r>
          </a:p>
          <a:p>
            <a:pPr eaLnBrk="1" hangingPunct="1">
              <a:defRPr/>
            </a:pPr>
            <a:r>
              <a:rPr lang="en-US" sz="2800" dirty="0" smtClean="0"/>
              <a:t>ED 524B Instructions</a:t>
            </a:r>
          </a:p>
          <a:p>
            <a:pPr eaLnBrk="1" hangingPunct="1">
              <a:defRPr/>
            </a:pPr>
            <a:r>
              <a:rPr lang="en-US" sz="2800" dirty="0" smtClean="0"/>
              <a:t>ED 524B Form</a:t>
            </a:r>
          </a:p>
          <a:p>
            <a:pPr eaLnBrk="1" hangingPunct="1">
              <a:buFont typeface="Arial" charset="0"/>
              <a:buNone/>
              <a:defRPr/>
            </a:pPr>
            <a:endParaRPr lang="en-US" sz="2600" dirty="0" smtClean="0"/>
          </a:p>
        </p:txBody>
      </p:sp>
      <p:sp>
        <p:nvSpPr>
          <p:cNvPr id="9218" name="Title 1"/>
          <p:cNvSpPr>
            <a:spLocks noGrp="1"/>
          </p:cNvSpPr>
          <p:nvPr>
            <p:ph type="title"/>
          </p:nvPr>
        </p:nvSpPr>
        <p:spPr>
          <a:xfrm>
            <a:off x="381000" y="228600"/>
            <a:ext cx="8229600" cy="1295400"/>
          </a:xfrm>
        </p:spPr>
        <p:txBody>
          <a:bodyPr>
            <a:normAutofit/>
          </a:bodyPr>
          <a:lstStyle/>
          <a:p>
            <a:pPr eaLnBrk="1" hangingPunct="1"/>
            <a:r>
              <a:rPr lang="en-US" altLang="en-US" sz="3800" b="1" dirty="0" smtClean="0">
                <a:solidFill>
                  <a:schemeClr val="tx1"/>
                </a:solidFill>
              </a:rPr>
              <a:t>Grant Performance Report for Continuation Funding</a:t>
            </a:r>
          </a:p>
        </p:txBody>
      </p:sp>
      <p:sp>
        <p:nvSpPr>
          <p:cNvPr id="9220"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AAC755B-85B4-4F46-95A3-61BB9D43DCAB}" type="slidenum">
              <a:rPr lang="en-US" altLang="en-US" smtClean="0">
                <a:solidFill>
                  <a:schemeClr val="bg1"/>
                </a:solidFill>
              </a:rPr>
              <a:pPr eaLnBrk="1" hangingPunct="1"/>
              <a:t>5</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sz="quarter" idx="1"/>
          </p:nvPr>
        </p:nvSpPr>
        <p:spPr>
          <a:xfrm>
            <a:off x="457200" y="1600200"/>
            <a:ext cx="8229600" cy="4525963"/>
          </a:xfrm>
        </p:spPr>
        <p:txBody>
          <a:bodyPr>
            <a:normAutofit/>
          </a:bodyPr>
          <a:lstStyle/>
          <a:p>
            <a:pPr marL="0" indent="0" eaLnBrk="1" hangingPunct="1">
              <a:buNone/>
            </a:pPr>
            <a:r>
              <a:rPr lang="en-US" altLang="en-US" sz="2800" dirty="0" smtClean="0"/>
              <a:t>Consideration is given to the grantees’ performance in terms of both --</a:t>
            </a:r>
          </a:p>
          <a:p>
            <a:pPr marL="0" indent="0" eaLnBrk="1" hangingPunct="1">
              <a:buNone/>
            </a:pPr>
            <a:endParaRPr lang="en-US" altLang="en-US" sz="2800" dirty="0" smtClean="0"/>
          </a:p>
          <a:p>
            <a:pPr eaLnBrk="1" hangingPunct="1"/>
            <a:r>
              <a:rPr lang="en-US" altLang="en-US" sz="2800" dirty="0" smtClean="0"/>
              <a:t>Substantial progress toward achieving project outcomes</a:t>
            </a:r>
            <a:br>
              <a:rPr lang="en-US" altLang="en-US" sz="2800" dirty="0" smtClean="0"/>
            </a:br>
            <a:endParaRPr lang="en-US" altLang="en-US" sz="2800" dirty="0" smtClean="0"/>
          </a:p>
          <a:p>
            <a:pPr eaLnBrk="1" hangingPunct="1"/>
            <a:r>
              <a:rPr lang="en-US" altLang="en-US" sz="2800" dirty="0" smtClean="0"/>
              <a:t>Fiscal responsibility in use of federal funds</a:t>
            </a:r>
          </a:p>
        </p:txBody>
      </p:sp>
      <p:sp>
        <p:nvSpPr>
          <p:cNvPr id="12290" name="Title 1"/>
          <p:cNvSpPr>
            <a:spLocks noGrp="1"/>
          </p:cNvSpPr>
          <p:nvPr>
            <p:ph type="title"/>
          </p:nvPr>
        </p:nvSpPr>
        <p:spPr>
          <a:xfrm>
            <a:off x="381000" y="228600"/>
            <a:ext cx="7467600" cy="838200"/>
          </a:xfrm>
        </p:spPr>
        <p:txBody>
          <a:bodyPr>
            <a:normAutofit/>
          </a:bodyPr>
          <a:lstStyle/>
          <a:p>
            <a:pPr eaLnBrk="1" hangingPunct="1"/>
            <a:r>
              <a:rPr lang="en-US" altLang="en-US" sz="3800" b="1" dirty="0" smtClean="0">
                <a:solidFill>
                  <a:schemeClr val="tx1"/>
                </a:solidFill>
              </a:rPr>
              <a:t>APR Review</a:t>
            </a:r>
          </a:p>
        </p:txBody>
      </p:sp>
      <p:sp>
        <p:nvSpPr>
          <p:cNvPr id="12292"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CB26021-D266-46E6-9F58-863A17ED6F15}" type="slidenum">
              <a:rPr lang="en-US" altLang="en-US" smtClean="0">
                <a:solidFill>
                  <a:schemeClr val="bg1"/>
                </a:solidFill>
              </a:rPr>
              <a:pPr eaLnBrk="1" hangingPunct="1"/>
              <a:t>6</a:t>
            </a:fld>
            <a:endParaRPr lang="en-US" altLang="en-US" dirty="0" smtClean="0">
              <a:solidFill>
                <a:schemeClr val="bg1"/>
              </a:solidFill>
            </a:endParaRPr>
          </a:p>
        </p:txBody>
      </p:sp>
    </p:spTree>
    <p:extLst>
      <p:ext uri="{BB962C8B-B14F-4D97-AF65-F5344CB8AC3E}">
        <p14:creationId xmlns:p14="http://schemas.microsoft.com/office/powerpoint/2010/main" val="3773185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sz="quarter" idx="1"/>
          </p:nvPr>
        </p:nvSpPr>
        <p:spPr>
          <a:xfrm>
            <a:off x="457200" y="1447800"/>
            <a:ext cx="8229600" cy="4678363"/>
          </a:xfrm>
        </p:spPr>
        <p:txBody>
          <a:bodyPr>
            <a:normAutofit/>
          </a:bodyPr>
          <a:lstStyle/>
          <a:p>
            <a:pPr eaLnBrk="1" hangingPunct="1"/>
            <a:r>
              <a:rPr lang="en-US" altLang="en-US" sz="2800" dirty="0" smtClean="0"/>
              <a:t>Sign into G5 to report </a:t>
            </a:r>
          </a:p>
          <a:p>
            <a:pPr lvl="1" eaLnBrk="1" hangingPunct="1"/>
            <a:r>
              <a:rPr lang="en-US" altLang="en-US" sz="2400" dirty="0" smtClean="0"/>
              <a:t>Check access to G5 a week or more before report due date.</a:t>
            </a:r>
          </a:p>
          <a:p>
            <a:pPr eaLnBrk="1" hangingPunct="1"/>
            <a:r>
              <a:rPr lang="en-US" altLang="en-US" sz="2800" dirty="0" smtClean="0"/>
              <a:t>Download Word version of 524-B Grant Performance Report.</a:t>
            </a:r>
          </a:p>
          <a:p>
            <a:pPr lvl="1" eaLnBrk="1" hangingPunct="1"/>
            <a:r>
              <a:rPr lang="en-US" altLang="en-US" sz="2400" dirty="0" smtClean="0"/>
              <a:t>Part 1 – Cover Sheet and Summary</a:t>
            </a:r>
          </a:p>
          <a:p>
            <a:pPr lvl="1" eaLnBrk="1" hangingPunct="1"/>
            <a:r>
              <a:rPr lang="en-US" altLang="en-US" sz="2400" dirty="0" smtClean="0"/>
              <a:t>Part 2 – Project Status</a:t>
            </a:r>
          </a:p>
          <a:p>
            <a:pPr lvl="1" eaLnBrk="1" hangingPunct="1"/>
            <a:r>
              <a:rPr lang="en-US" altLang="en-US" sz="2400" dirty="0" smtClean="0"/>
              <a:t>Part 3 – Instructions </a:t>
            </a:r>
          </a:p>
        </p:txBody>
      </p:sp>
      <p:sp>
        <p:nvSpPr>
          <p:cNvPr id="19458" name="Title 1"/>
          <p:cNvSpPr>
            <a:spLocks noGrp="1"/>
          </p:cNvSpPr>
          <p:nvPr>
            <p:ph type="title"/>
          </p:nvPr>
        </p:nvSpPr>
        <p:spPr>
          <a:xfrm>
            <a:off x="457200" y="152400"/>
            <a:ext cx="8229600" cy="838200"/>
          </a:xfrm>
        </p:spPr>
        <p:txBody>
          <a:bodyPr>
            <a:normAutofit/>
          </a:bodyPr>
          <a:lstStyle/>
          <a:p>
            <a:pPr eaLnBrk="1" hangingPunct="1"/>
            <a:r>
              <a:rPr lang="en-US" altLang="en-US" sz="3800" b="1" dirty="0" smtClean="0">
                <a:solidFill>
                  <a:schemeClr val="tx1"/>
                </a:solidFill>
              </a:rPr>
              <a:t>Complete the Report Online</a:t>
            </a:r>
          </a:p>
        </p:txBody>
      </p:sp>
      <p:sp>
        <p:nvSpPr>
          <p:cNvPr id="19460"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4D423E-F416-4789-AE2E-1910330FF866}" type="slidenum">
              <a:rPr lang="en-US" altLang="en-US" smtClean="0">
                <a:solidFill>
                  <a:schemeClr val="bg1"/>
                </a:solidFill>
              </a:rPr>
              <a:pPr eaLnBrk="1" hangingPunct="1"/>
              <a:t>7</a:t>
            </a:fld>
            <a:endParaRPr lang="en-US" altLang="en-US" dirty="0" smtClean="0">
              <a:solidFill>
                <a:schemeClr val="bg1"/>
              </a:solidFill>
            </a:endParaRPr>
          </a:p>
        </p:txBody>
      </p:sp>
    </p:spTree>
    <p:extLst>
      <p:ext uri="{BB962C8B-B14F-4D97-AF65-F5344CB8AC3E}">
        <p14:creationId xmlns:p14="http://schemas.microsoft.com/office/powerpoint/2010/main" val="87092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descr="yellow oval around the names of the forms" title="yellow oval"/>
          <p:cNvSpPr/>
          <p:nvPr/>
        </p:nvSpPr>
        <p:spPr>
          <a:xfrm>
            <a:off x="1295400" y="4724399"/>
            <a:ext cx="3352800" cy="76200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descr="green circle around links to the forms" title="green circle"/>
          <p:cNvSpPr/>
          <p:nvPr/>
        </p:nvSpPr>
        <p:spPr>
          <a:xfrm>
            <a:off x="5139558" y="4709947"/>
            <a:ext cx="914400" cy="69762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Screenshot of http://www2.ed.gov/fund/grant/apply/appforms/appforms.html" title="Webpage screenshot"/>
          <p:cNvPicPr>
            <a:picLocks noGrp="1" noChangeAspect="1" noChangeArrowheads="1"/>
          </p:cNvPicPr>
          <p:nvPr>
            <p:ph sz="quarter" idx="1"/>
          </p:nvPr>
        </p:nvPicPr>
        <p:blipFill rotWithShape="1">
          <a:blip r:embed="rId3" cstate="print">
            <a:extLst>
              <a:ext uri="{28A0092B-C50C-407E-A947-70E740481C1C}">
                <a14:useLocalDpi xmlns:a14="http://schemas.microsoft.com/office/drawing/2010/main" val="0"/>
              </a:ext>
            </a:extLst>
          </a:blip>
          <a:srcRect t="-267"/>
          <a:stretch/>
        </p:blipFill>
        <p:spPr bwMode="auto">
          <a:xfrm>
            <a:off x="381000" y="990600"/>
            <a:ext cx="7957255" cy="488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762000"/>
          </a:xfrm>
        </p:spPr>
        <p:txBody>
          <a:bodyPr/>
          <a:lstStyle/>
          <a:p>
            <a:r>
              <a:rPr lang="en-US" sz="2000" dirty="0">
                <a:hlinkClick r:id="rId4"/>
              </a:rPr>
              <a:t>http://www2.ed.gov/fund/grant/apply/appforms/appforms.html</a:t>
            </a:r>
            <a:endParaRPr lang="en-US" sz="2000" dirty="0"/>
          </a:p>
        </p:txBody>
      </p:sp>
      <p:sp>
        <p:nvSpPr>
          <p:cNvPr id="4" name="Slide Number Placeholder 3"/>
          <p:cNvSpPr>
            <a:spLocks noGrp="1"/>
          </p:cNvSpPr>
          <p:nvPr>
            <p:ph type="sldNum" sz="quarter" idx="15"/>
          </p:nvPr>
        </p:nvSpPr>
        <p:spPr/>
        <p:txBody>
          <a:bodyPr/>
          <a:lstStyle/>
          <a:p>
            <a:pPr>
              <a:defRPr/>
            </a:pPr>
            <a:fld id="{929EB3BA-CB56-4FDC-95E0-99D1B61BD636}" type="slidenum">
              <a:rPr lang="en-US" smtClean="0"/>
              <a:pPr>
                <a:defRPr/>
              </a:pPr>
              <a:t>8</a:t>
            </a:fld>
            <a:endParaRPr lang="en-US" dirty="0"/>
          </a:p>
        </p:txBody>
      </p:sp>
    </p:spTree>
    <p:extLst>
      <p:ext uri="{BB962C8B-B14F-4D97-AF65-F5344CB8AC3E}">
        <p14:creationId xmlns:p14="http://schemas.microsoft.com/office/powerpoint/2010/main" val="4042548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reenshot showing the top of the Coversheet" title="sreenshot Coversheet to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676" y="1447800"/>
            <a:ext cx="8478902"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Title 7"/>
          <p:cNvSpPr>
            <a:spLocks noGrp="1"/>
          </p:cNvSpPr>
          <p:nvPr>
            <p:ph type="title"/>
          </p:nvPr>
        </p:nvSpPr>
        <p:spPr>
          <a:xfrm>
            <a:off x="381000" y="304801"/>
            <a:ext cx="8229600" cy="762000"/>
          </a:xfrm>
        </p:spPr>
        <p:txBody>
          <a:bodyPr>
            <a:normAutofit/>
          </a:bodyPr>
          <a:lstStyle/>
          <a:p>
            <a:pPr eaLnBrk="1" hangingPunct="1"/>
            <a:r>
              <a:rPr lang="en-US" altLang="en-US" sz="3800" b="1" dirty="0" smtClean="0">
                <a:solidFill>
                  <a:schemeClr val="tx1"/>
                </a:solidFill>
              </a:rPr>
              <a:t>Cover Sheet – Top</a:t>
            </a:r>
          </a:p>
        </p:txBody>
      </p:sp>
      <p:sp>
        <p:nvSpPr>
          <p:cNvPr id="2253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A271EE-E04C-4448-BB97-608F65FE16B8}" type="slidenum">
              <a:rPr lang="en-US" altLang="en-US" smtClean="0">
                <a:solidFill>
                  <a:schemeClr val="bg1"/>
                </a:solidFill>
              </a:rPr>
              <a:pPr eaLnBrk="1" hangingPunct="1"/>
              <a:t>9</a:t>
            </a:fld>
            <a:endParaRPr lang="en-US" altLang="en-US" dirty="0" smtClean="0">
              <a:solidFill>
                <a:schemeClr val="bg1"/>
              </a:solidFill>
            </a:endParaRPr>
          </a:p>
        </p:txBody>
      </p:sp>
    </p:spTree>
    <p:extLst>
      <p:ext uri="{BB962C8B-B14F-4D97-AF65-F5344CB8AC3E}">
        <p14:creationId xmlns:p14="http://schemas.microsoft.com/office/powerpoint/2010/main" val="1331665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6128</Words>
  <Application>Microsoft Office PowerPoint</Application>
  <PresentationFormat>On-screen Show (4:3)</PresentationFormat>
  <Paragraphs>327</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Oriel</vt:lpstr>
      <vt:lpstr>Presentation on Preparing Annual Reports for OSEP </vt:lpstr>
      <vt:lpstr>Agenda</vt:lpstr>
      <vt:lpstr>Outcomes of Presentation</vt:lpstr>
      <vt:lpstr>Reporting Requirements (annual and no-cost)</vt:lpstr>
      <vt:lpstr>Grant Performance Report for Continuation Funding</vt:lpstr>
      <vt:lpstr>APR Review</vt:lpstr>
      <vt:lpstr>Complete the Report Online</vt:lpstr>
      <vt:lpstr>http://www2.ed.gov/fund/grant/apply/appforms/appforms.html</vt:lpstr>
      <vt:lpstr>Cover Sheet – Top</vt:lpstr>
      <vt:lpstr>Cover Sheet – Middle (No Rate)</vt:lpstr>
      <vt:lpstr>Cover Sheet – Middle (negotiated rate)</vt:lpstr>
      <vt:lpstr>Cover Sheet – Middle (de minimus)</vt:lpstr>
      <vt:lpstr>Cover Sheet - Signature</vt:lpstr>
      <vt:lpstr>Sample Executive Summary</vt:lpstr>
      <vt:lpstr>Sample Executive Summary - Objectives</vt:lpstr>
      <vt:lpstr>Project Objectives</vt:lpstr>
      <vt:lpstr>Types of Performance Measures </vt:lpstr>
      <vt:lpstr>Project Performance Measures</vt:lpstr>
      <vt:lpstr>The Basics on Data</vt:lpstr>
      <vt:lpstr>Reporting Data</vt:lpstr>
      <vt:lpstr>Status Chart Form</vt:lpstr>
      <vt:lpstr>Status Chart - Targets</vt:lpstr>
      <vt:lpstr>Status Chart - Data</vt:lpstr>
      <vt:lpstr>Status Chart – Raw Number</vt:lpstr>
      <vt:lpstr>Status Chart – Ratios and Percentages</vt:lpstr>
      <vt:lpstr>Status Chart – Ratios</vt:lpstr>
      <vt:lpstr>Status Chart – Reminders for grants in their first budget period</vt:lpstr>
      <vt:lpstr>Status Chart  - Output Project Measures</vt:lpstr>
      <vt:lpstr>Status Chart  - Output Project Measures – New Grants</vt:lpstr>
      <vt:lpstr>Status Chart  - Outcome Project Measures</vt:lpstr>
      <vt:lpstr>Status Chart  - Program Aligned Project Measures</vt:lpstr>
      <vt:lpstr>Status Chart Narrative</vt:lpstr>
      <vt:lpstr>Section B – Budget Information</vt:lpstr>
      <vt:lpstr>Section B – Budget Information </vt:lpstr>
      <vt:lpstr>Section C – Other Information</vt:lpstr>
      <vt:lpstr>Section C – Example</vt:lpstr>
      <vt:lpstr>New This Year</vt:lpstr>
      <vt:lpstr>Timelines</vt:lpstr>
      <vt:lpstr>Sending in the Report</vt:lpstr>
      <vt:lpstr>Resources </vt:lpstr>
      <vt:lpstr>Keep In Mind</vt:lpstr>
      <vt:lpstr>Thank you for all you do for children and families!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2016-12-19T15:27:11Z</dcterms:created>
  <dcterms:modified xsi:type="dcterms:W3CDTF">2016-12-23T16:01:50Z</dcterms:modified>
</cp:coreProperties>
</file>