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0" r:id="rId3"/>
    <p:sldMasterId id="2147483677" r:id="rId4"/>
  </p:sldMasterIdLst>
  <p:notesMasterIdLst>
    <p:notesMasterId r:id="rId21"/>
  </p:notesMasterIdLst>
  <p:sldIdLst>
    <p:sldId id="260" r:id="rId5"/>
    <p:sldId id="262" r:id="rId6"/>
    <p:sldId id="258" r:id="rId7"/>
    <p:sldId id="259" r:id="rId8"/>
    <p:sldId id="263" r:id="rId9"/>
    <p:sldId id="264" r:id="rId10"/>
    <p:sldId id="257" r:id="rId11"/>
    <p:sldId id="266" r:id="rId12"/>
    <p:sldId id="267" r:id="rId13"/>
    <p:sldId id="268" r:id="rId14"/>
    <p:sldId id="273" r:id="rId15"/>
    <p:sldId id="269" r:id="rId16"/>
    <p:sldId id="270" r:id="rId17"/>
    <p:sldId id="271" r:id="rId18"/>
    <p:sldId id="275"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65925" autoAdjust="0"/>
  </p:normalViewPr>
  <p:slideViewPr>
    <p:cSldViewPr snapToGrid="0">
      <p:cViewPr varScale="1">
        <p:scale>
          <a:sx n="111" d="100"/>
          <a:sy n="111" d="100"/>
        </p:scale>
        <p:origin x="510"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144A8-D803-430F-9F32-B986C0A105FB}" type="datetimeFigureOut">
              <a:rPr lang="en-US" smtClean="0"/>
              <a:t>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27D487-9660-4BC9-AD2C-ACB4A52FD98C}" type="slidenum">
              <a:rPr lang="en-US" smtClean="0"/>
              <a:t>‹#›</a:t>
            </a:fld>
            <a:endParaRPr lang="en-US"/>
          </a:p>
        </p:txBody>
      </p:sp>
    </p:spTree>
    <p:extLst>
      <p:ext uri="{BB962C8B-B14F-4D97-AF65-F5344CB8AC3E}">
        <p14:creationId xmlns:p14="http://schemas.microsoft.com/office/powerpoint/2010/main" val="1921843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spanadvocacy.org/sites/default/files/files/Child%20Development%20&amp;%20Health%20Passport-English.pdf"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www.spanadvocacy.org/sites/default/files/files/Spanish%20Passport%20(2).pdf"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 Diana</a:t>
            </a:r>
          </a:p>
          <a:p>
            <a:endParaRPr lang="en-US" dirty="0"/>
          </a:p>
          <a:p>
            <a:r>
              <a:rPr lang="en-US" dirty="0"/>
              <a:t>The Statewide Parent Advocacy Network (SPAN) is a 30-year old family organization. It is a "one stop" for New Jersey families and is the Parent Training &amp; Information Center; Family to Family Health Information Center; Family Voices State Affiliate Organization; Parent to Parent USA affiliate; and a chapter of the Federation of Families for Children's Mental Health.  Nationally SPAN is a partner with Family Voices on the National Center for Family Professional Partnerships, funded by the Maternal and Child Health Bureau, and houses the National Center for Parent Information and Resources and the National RAISE Transition Parent TA Center, funded by the US Department of Education.</a:t>
            </a:r>
          </a:p>
          <a:p>
            <a:endParaRPr lang="en-US" dirty="0"/>
          </a:p>
          <a:p>
            <a:endParaRPr lang="en-US" dirty="0"/>
          </a:p>
        </p:txBody>
      </p:sp>
      <p:sp>
        <p:nvSpPr>
          <p:cNvPr id="4" name="Slide Number Placeholder 3"/>
          <p:cNvSpPr>
            <a:spLocks noGrp="1"/>
          </p:cNvSpPr>
          <p:nvPr>
            <p:ph type="sldNum" sz="quarter" idx="10"/>
          </p:nvPr>
        </p:nvSpPr>
        <p:spPr/>
        <p:txBody>
          <a:bodyPr/>
          <a:lstStyle/>
          <a:p>
            <a:fld id="{5636E45B-577A-490B-8B00-B07B51A4B7E6}" type="slidenum">
              <a:rPr lang="en-US" smtClean="0"/>
              <a:pPr/>
              <a:t>1</a:t>
            </a:fld>
            <a:endParaRPr lang="en-US"/>
          </a:p>
        </p:txBody>
      </p:sp>
    </p:spTree>
    <p:extLst>
      <p:ext uri="{BB962C8B-B14F-4D97-AF65-F5344CB8AC3E}">
        <p14:creationId xmlns:p14="http://schemas.microsoft.com/office/powerpoint/2010/main" val="3744726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Deepa</a:t>
            </a:r>
            <a:endParaRPr lang="en-US" dirty="0"/>
          </a:p>
        </p:txBody>
      </p:sp>
      <p:sp>
        <p:nvSpPr>
          <p:cNvPr id="4" name="Slide Number Placeholder 3"/>
          <p:cNvSpPr>
            <a:spLocks noGrp="1"/>
          </p:cNvSpPr>
          <p:nvPr>
            <p:ph type="sldNum" sz="quarter" idx="10"/>
          </p:nvPr>
        </p:nvSpPr>
        <p:spPr/>
        <p:txBody>
          <a:bodyPr/>
          <a:lstStyle/>
          <a:p>
            <a:fld id="{1B27D487-9660-4BC9-AD2C-ACB4A52FD98C}" type="slidenum">
              <a:rPr lang="en-US" smtClean="0"/>
              <a:t>10</a:t>
            </a:fld>
            <a:endParaRPr lang="en-US"/>
          </a:p>
        </p:txBody>
      </p:sp>
    </p:spTree>
    <p:extLst>
      <p:ext uri="{BB962C8B-B14F-4D97-AF65-F5344CB8AC3E}">
        <p14:creationId xmlns:p14="http://schemas.microsoft.com/office/powerpoint/2010/main" val="1361290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solidFill>
                  <a:schemeClr val="tx1"/>
                </a:solidFill>
              </a:rPr>
              <a:t>Diana - New Jersey was the recipient of a series of 3 Integrated Systems Grants funded by the U.S. Department of Health and Human Services, Health Resources and Services Administration, Maternal and Child Health Bureau (MCHB), which were collaborative efforts convened by a partnership between SPAN, the New Jersey Department of Health (NJDOH), and the New Jersey Chapter of the American Academy of Pediatrics (NJAAP). This partnership was expanded to form a statewide Community of Care Consortium (COCC) for CYSHCN with stakeholders from state departments, community agencies, Act Early state team, health care providers, parents, youth, educators, and other interested community members, who meet regularly to collectively advance and improve the system of services for CYSHCN in New Jersey.</a:t>
            </a:r>
          </a:p>
          <a:p>
            <a:endParaRPr lang="en-US" b="0" baseline="0" dirty="0">
              <a:solidFill>
                <a:schemeClr val="tx1"/>
              </a:solidFill>
            </a:endParaRPr>
          </a:p>
          <a:p>
            <a:r>
              <a:rPr lang="en-US" b="0" baseline="0" dirty="0">
                <a:solidFill>
                  <a:schemeClr val="tx1"/>
                </a:solidFill>
              </a:rPr>
              <a:t>Stakeholders participating in the statewide meetings include representatives from NJ Department of Health/Title V, NJ Department of Human Services/Office on Autism, NJ AAP, NJ Primary Care Association/FQHCs, NJ Early Intervention Services, NJ Head Start Association, other organizations serving children and families across the state as well as diverse parent leaders.  The workgroups of the COCC are based on the core outcomes for children and youth with special health care needs – Early and Continuous Screening, Medical Home, Transition and Health Care Financing. Each workgroup of the COCC meeting is co chaired by a parent leader and a professional or state agency representative. State agency partners include the NJ Departments of Health, Human Services, Children and Families, and Labor-Division of Vocational Rehabilitation Services.  The COCC has four workgroups – Medical Home &amp; Community-Based Services, Health Insurance and Financing, Early and Continuous Screening, and Transition to Adulthood, based on the MCHB six core outcomes for systems of care for CYSHCN.  To address the sixth core outcome, family engagement and family-professional partnership, each workgroup is co-chaired by a parent leader and a professional or state agency representative. The COCC convenes quarterly and provides opportunities for continuing the discussion and efforts with partners across the state. The LTSAE Ambassador co-chairs the Early &amp; Continuous Screening Workgroup with ECCS/HMG Coordinator; this workgroup serves as the Help Me Grow workgroup of the NJ Infant-Child Health Committee, a committee of NJ’s Council on Young Children. </a:t>
            </a:r>
          </a:p>
          <a:p>
            <a:endParaRPr lang="en-US" b="0" baseline="0" dirty="0">
              <a:solidFill>
                <a:schemeClr val="tx1"/>
              </a:solidFill>
            </a:endParaRPr>
          </a:p>
          <a:p>
            <a:r>
              <a:rPr lang="en-US" b="0" baseline="0" dirty="0">
                <a:solidFill>
                  <a:schemeClr val="tx1"/>
                </a:solidFill>
              </a:rPr>
              <a:t>New Jersey has two systems integration initiatives through the Office of Early Childhood Programs at the NJ Department of Children and Families (NJDCF) – ECCS/Help Me Grow and New Jersey Project LAUNCH, which aligns with the work through the Early Childhood Race to the Top grant housed at the NJ DOE.  The LTSAE Ambassador participates as a member of the NJ team in the Help Me Grow National forum and maintains ongoing communication with NJDCF to customize and print Act Early materials locally.</a:t>
            </a:r>
          </a:p>
          <a:p>
            <a:endParaRPr lang="en-US" b="0" baseline="0" dirty="0">
              <a:solidFill>
                <a:schemeClr val="tx1"/>
              </a:solidFill>
            </a:endParaRPr>
          </a:p>
          <a:p>
            <a:r>
              <a:rPr lang="en-US" b="0" baseline="0" dirty="0">
                <a:solidFill>
                  <a:schemeClr val="tx1"/>
                </a:solidFill>
              </a:rPr>
              <a:t>The Infant Child Health Committee is our cross sector early childhood stakeholder group; Help Me Grow/ Early Childhood Comprehensive Systems initiative, NJ Project LAUNCH, and other early childhood partners statewide have aligned with this committee to operate as their state level stakeholder group. The priorities of this committee include family/child health, infant/child mental health and children with special needs. The work of this committee is to address barriers and gaps, strengthen linkages to resources and supports around these priority areas, which impact state and local level issues. </a:t>
            </a:r>
            <a:endParaRPr lang="en-US" altLang="en-US" sz="1200" dirty="0">
              <a:solidFill>
                <a:srgbClr val="823D97"/>
              </a:solidFill>
              <a:latin typeface="Arial Narrow" pitchFamily="34" charset="0"/>
              <a:cs typeface="Times New Roman" pitchFamily="18" charset="0"/>
            </a:endParaRPr>
          </a:p>
          <a:p>
            <a:endParaRPr lang="en-US" sz="1200" b="0" dirty="0">
              <a:solidFill>
                <a:srgbClr val="823D97"/>
              </a:solidFill>
              <a:latin typeface="Arial Narrow" pitchFamily="34" charset="0"/>
              <a:cs typeface="Times New Roman" pitchFamily="18" charset="0"/>
            </a:endParaRPr>
          </a:p>
          <a:p>
            <a:endParaRPr lang="en-US" b="0" dirty="0"/>
          </a:p>
        </p:txBody>
      </p:sp>
      <p:sp>
        <p:nvSpPr>
          <p:cNvPr id="4" name="Slide Number Placeholder 3"/>
          <p:cNvSpPr>
            <a:spLocks noGrp="1"/>
          </p:cNvSpPr>
          <p:nvPr>
            <p:ph type="sldNum" sz="quarter" idx="10"/>
          </p:nvPr>
        </p:nvSpPr>
        <p:spPr/>
        <p:txBody>
          <a:bodyPr/>
          <a:lstStyle/>
          <a:p>
            <a:fld id="{5636E45B-577A-490B-8B00-B07B51A4B7E6}"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11324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Deepa – A tool that was created in collaboration with LTSAE and NJ HMG/ECCS and SPAN is highlighted as one of the resources that parents can be connected to. Parents can use this tool along with the Center for Disease Control’s (CDC’s) Milestones Moments booklet to track their child’s health, wellness, and development. It includes:</a:t>
            </a:r>
          </a:p>
          <a:p>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Definitions</a:t>
            </a:r>
            <a:r>
              <a:rPr lang="en-US" sz="1200" kern="1200" dirty="0">
                <a:solidFill>
                  <a:schemeClr val="tx1"/>
                </a:solidFill>
                <a:effectLst/>
                <a:latin typeface="+mn-lt"/>
                <a:ea typeface="+mn-ea"/>
                <a:cs typeface="+mn-cs"/>
              </a:rPr>
              <a:t> of Developmental Monitoring and Screening</a:t>
            </a:r>
          </a:p>
          <a:p>
            <a:pPr lvl="0"/>
            <a:r>
              <a:rPr lang="en-US" sz="1200" b="1" kern="1200" dirty="0">
                <a:solidFill>
                  <a:schemeClr val="tx1"/>
                </a:solidFill>
                <a:effectLst/>
                <a:latin typeface="+mn-lt"/>
                <a:ea typeface="+mn-ea"/>
                <a:cs typeface="+mn-cs"/>
              </a:rPr>
              <a:t>Well-Child Visit Tracker</a:t>
            </a:r>
            <a:r>
              <a:rPr lang="en-US" sz="1200" kern="1200" dirty="0">
                <a:solidFill>
                  <a:schemeClr val="tx1"/>
                </a:solidFill>
                <a:effectLst/>
                <a:latin typeface="+mn-lt"/>
                <a:ea typeface="+mn-ea"/>
                <a:cs typeface="+mn-cs"/>
              </a:rPr>
              <a:t> to track child’s height, weight, immunizations, etc., </a:t>
            </a:r>
            <a:r>
              <a:rPr lang="en-US" sz="1200" b="0" kern="1200" dirty="0">
                <a:solidFill>
                  <a:schemeClr val="tx1"/>
                </a:solidFill>
                <a:effectLst/>
                <a:latin typeface="+mn-lt"/>
                <a:ea typeface="+mn-ea"/>
                <a:cs typeface="+mn-cs"/>
              </a:rPr>
              <a:t>and particularly head circumference which is critical information, given the current Zika crisis</a:t>
            </a:r>
          </a:p>
          <a:p>
            <a:pPr lvl="0"/>
            <a:r>
              <a:rPr lang="en-US" sz="1200" b="1" kern="1200" dirty="0">
                <a:solidFill>
                  <a:schemeClr val="tx1"/>
                </a:solidFill>
                <a:effectLst/>
                <a:latin typeface="+mn-lt"/>
                <a:ea typeface="+mn-ea"/>
                <a:cs typeface="+mn-cs"/>
              </a:rPr>
              <a:t>Developmental Tracker</a:t>
            </a:r>
            <a:r>
              <a:rPr lang="en-US" sz="1200" kern="1200" dirty="0">
                <a:solidFill>
                  <a:schemeClr val="tx1"/>
                </a:solidFill>
                <a:effectLst/>
                <a:latin typeface="+mn-lt"/>
                <a:ea typeface="+mn-ea"/>
                <a:cs typeface="+mn-cs"/>
              </a:rPr>
              <a:t> to track child’s developmental and/or autism screening information including results and referrals for follow-up</a:t>
            </a:r>
          </a:p>
          <a:p>
            <a:pPr lvl="0"/>
            <a:r>
              <a:rPr lang="en-US" sz="1200" b="1" kern="1200" dirty="0">
                <a:solidFill>
                  <a:schemeClr val="tx1"/>
                </a:solidFill>
                <a:effectLst/>
                <a:latin typeface="+mn-lt"/>
                <a:ea typeface="+mn-ea"/>
                <a:cs typeface="+mn-cs"/>
              </a:rPr>
              <a:t>Notes Section</a:t>
            </a:r>
            <a:r>
              <a:rPr lang="en-US" sz="1200" kern="1200" dirty="0">
                <a:solidFill>
                  <a:schemeClr val="tx1"/>
                </a:solidFill>
                <a:effectLst/>
                <a:latin typeface="+mn-lt"/>
                <a:ea typeface="+mn-ea"/>
                <a:cs typeface="+mn-cs"/>
              </a:rPr>
              <a:t> to help keep track of child’s growth and development</a:t>
            </a:r>
          </a:p>
          <a:p>
            <a:pPr lvl="0"/>
            <a:r>
              <a:rPr lang="en-US" sz="1200" b="1" kern="1200" dirty="0">
                <a:solidFill>
                  <a:schemeClr val="tx1"/>
                </a:solidFill>
                <a:effectLst/>
                <a:latin typeface="+mn-lt"/>
                <a:ea typeface="+mn-ea"/>
                <a:cs typeface="+mn-cs"/>
              </a:rPr>
              <a:t>Contact information </a:t>
            </a:r>
            <a:r>
              <a:rPr lang="en-US" sz="1200" kern="1200" dirty="0">
                <a:solidFill>
                  <a:schemeClr val="tx1"/>
                </a:solidFill>
                <a:effectLst/>
                <a:latin typeface="+mn-lt"/>
                <a:ea typeface="+mn-ea"/>
                <a:cs typeface="+mn-cs"/>
              </a:rPr>
              <a:t>for NJ Early Intervention, Project Child Find, Statewide Parent Advocacy Network (SPAN) – NJ’s “one-stop” for families with children, and Help Me Grow NJ’s Central Phone Line</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Passports are available in:</a:t>
            </a:r>
          </a:p>
          <a:p>
            <a:r>
              <a:rPr lang="en-US" sz="1200" b="1" kern="1200" dirty="0">
                <a:solidFill>
                  <a:schemeClr val="tx1"/>
                </a:solidFill>
                <a:effectLst/>
                <a:latin typeface="+mn-lt"/>
                <a:ea typeface="+mn-ea"/>
                <a:cs typeface="+mn-cs"/>
              </a:rPr>
              <a:t>ENGLISH:</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http://www.spanadvocacy.org/sites/default/files/files/Child%20Development%20%26%20Health%20Passport-English.pdf</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SPANISH:</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4"/>
              </a:rPr>
              <a:t>http://www.spanadvocacy.org/sites/default/files/files/Spanish%20Passport%20%282%29.pdf</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36E45B-577A-490B-8B00-B07B51A4B7E6}"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636836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Deepa</a:t>
            </a:r>
            <a:r>
              <a:rPr lang="en-US" dirty="0"/>
              <a:t> - In partnership with NJ Help Me Grow, the Milestones Brochure has been customized for NJ with contact information for local resources such as the Help Me Grow 2-1-1, SPAN, EI and Project Child Find. </a:t>
            </a:r>
          </a:p>
        </p:txBody>
      </p:sp>
      <p:sp>
        <p:nvSpPr>
          <p:cNvPr id="4" name="Slide Number Placeholder 3"/>
          <p:cNvSpPr>
            <a:spLocks noGrp="1"/>
          </p:cNvSpPr>
          <p:nvPr>
            <p:ph type="sldNum" sz="quarter" idx="10"/>
          </p:nvPr>
        </p:nvSpPr>
        <p:spPr/>
        <p:txBody>
          <a:bodyPr/>
          <a:lstStyle/>
          <a:p>
            <a:fld id="{1B27D487-9660-4BC9-AD2C-ACB4A52FD98C}" type="slidenum">
              <a:rPr lang="en-US" smtClean="0"/>
              <a:t>13</a:t>
            </a:fld>
            <a:endParaRPr lang="en-US"/>
          </a:p>
        </p:txBody>
      </p:sp>
    </p:spTree>
    <p:extLst>
      <p:ext uri="{BB962C8B-B14F-4D97-AF65-F5344CB8AC3E}">
        <p14:creationId xmlns:p14="http://schemas.microsoft.com/office/powerpoint/2010/main" val="2850053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Deepa</a:t>
            </a:r>
            <a:endParaRPr lang="en-US" dirty="0"/>
          </a:p>
        </p:txBody>
      </p:sp>
      <p:sp>
        <p:nvSpPr>
          <p:cNvPr id="4" name="Slide Number Placeholder 3"/>
          <p:cNvSpPr>
            <a:spLocks noGrp="1"/>
          </p:cNvSpPr>
          <p:nvPr>
            <p:ph type="sldNum" sz="quarter" idx="10"/>
          </p:nvPr>
        </p:nvSpPr>
        <p:spPr/>
        <p:txBody>
          <a:bodyPr/>
          <a:lstStyle/>
          <a:p>
            <a:fld id="{1B27D487-9660-4BC9-AD2C-ACB4A52FD98C}" type="slidenum">
              <a:rPr lang="en-US" smtClean="0"/>
              <a:t>14</a:t>
            </a:fld>
            <a:endParaRPr lang="en-US"/>
          </a:p>
        </p:txBody>
      </p:sp>
    </p:spTree>
    <p:extLst>
      <p:ext uri="{BB962C8B-B14F-4D97-AF65-F5344CB8AC3E}">
        <p14:creationId xmlns:p14="http://schemas.microsoft.com/office/powerpoint/2010/main" val="13418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600" dirty="0">
                <a:latin typeface="Arial" panose="020B0604020202020204" pitchFamily="34" charset="0"/>
                <a:cs typeface="Arial" panose="020B0604020202020204" pitchFamily="34" charset="0"/>
              </a:rPr>
              <a:t>Diana - Overall</a:t>
            </a:r>
          </a:p>
          <a:p>
            <a:pPr lvl="1"/>
            <a:r>
              <a:rPr lang="en-US" sz="2600" dirty="0">
                <a:latin typeface="Arial" panose="020B0604020202020204" pitchFamily="34" charset="0"/>
                <a:cs typeface="Arial" panose="020B0604020202020204" pitchFamily="34" charset="0"/>
              </a:rPr>
              <a:t>Helps raise awareness of SPAN as a resource for programs serving young children and their families</a:t>
            </a:r>
          </a:p>
          <a:p>
            <a:r>
              <a:rPr lang="en-US" sz="2600" dirty="0">
                <a:latin typeface="Arial" panose="020B0604020202020204" pitchFamily="34" charset="0"/>
                <a:cs typeface="Arial" panose="020B0604020202020204" pitchFamily="34" charset="0"/>
              </a:rPr>
              <a:t>NJ Inclusive Child Care Project: </a:t>
            </a:r>
          </a:p>
          <a:p>
            <a:pPr lvl="1"/>
            <a:r>
              <a:rPr lang="en-US" dirty="0">
                <a:latin typeface="Arial" panose="020B0604020202020204" pitchFamily="34" charset="0"/>
                <a:cs typeface="Arial" panose="020B0604020202020204" pitchFamily="34" charset="0"/>
              </a:rPr>
              <a:t>Early Childhood Challenge added focus on training families and early childhood providers on importance of and strategies for screening.</a:t>
            </a:r>
            <a:r>
              <a:rPr lang="en-US" baseline="0" dirty="0">
                <a:latin typeface="Arial" panose="020B0604020202020204" pitchFamily="34" charset="0"/>
                <a:cs typeface="Arial" panose="020B0604020202020204" pitchFamily="34" charset="0"/>
              </a:rPr>
              <a:t>  The LTS.AE Ambassador was able to support the development of the new training materials focused on screening</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Resources to share with early childhood providers.  The LTS.AE Ambassador can</a:t>
            </a:r>
            <a:r>
              <a:rPr lang="en-US" baseline="0" dirty="0">
                <a:latin typeface="Arial" panose="020B0604020202020204" pitchFamily="34" charset="0"/>
                <a:cs typeface="Arial" panose="020B0604020202020204" pitchFamily="34" charset="0"/>
              </a:rPr>
              <a:t> provide copies of NJ customized materials to share with early childhood providers as well as to secure copies of other CDC LTS.AE materials</a:t>
            </a:r>
            <a:endParaRPr lang="en-US"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PTI &amp; F2F: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Resources to share with families in addition to connecting them to early intervention when their children “fail” a screen or when parents notice apparent developmental delays</a:t>
            </a:r>
          </a:p>
          <a:p>
            <a:pPr lvl="1"/>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1B27D487-9660-4BC9-AD2C-ACB4A52FD98C}" type="slidenum">
              <a:rPr lang="en-US" smtClean="0"/>
              <a:t>15</a:t>
            </a:fld>
            <a:endParaRPr lang="en-US"/>
          </a:p>
        </p:txBody>
      </p:sp>
    </p:spTree>
    <p:extLst>
      <p:ext uri="{BB962C8B-B14F-4D97-AF65-F5344CB8AC3E}">
        <p14:creationId xmlns:p14="http://schemas.microsoft.com/office/powerpoint/2010/main" val="330468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baseline="0" dirty="0">
              <a:solidFill>
                <a:schemeClr val="tx1"/>
              </a:solidFill>
            </a:endParaRPr>
          </a:p>
        </p:txBody>
      </p:sp>
      <p:sp>
        <p:nvSpPr>
          <p:cNvPr id="4" name="Slide Number Placeholder 3"/>
          <p:cNvSpPr>
            <a:spLocks noGrp="1"/>
          </p:cNvSpPr>
          <p:nvPr>
            <p:ph type="sldNum" sz="quarter" idx="10"/>
          </p:nvPr>
        </p:nvSpPr>
        <p:spPr/>
        <p:txBody>
          <a:bodyPr/>
          <a:lstStyle/>
          <a:p>
            <a:fld id="{5636E45B-577A-490B-8B00-B07B51A4B7E6}" type="slidenum">
              <a:rPr lang="en-US" smtClean="0"/>
              <a:pPr/>
              <a:t>16</a:t>
            </a:fld>
            <a:endParaRPr lang="en-US"/>
          </a:p>
        </p:txBody>
      </p:sp>
    </p:spTree>
    <p:extLst>
      <p:ext uri="{BB962C8B-B14F-4D97-AF65-F5344CB8AC3E}">
        <p14:creationId xmlns:p14="http://schemas.microsoft.com/office/powerpoint/2010/main" val="2263962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Diana - Our foremost commitment is to children and families with the greatest need due to disability or special health/mental health needs; poverty; discrimination based on race, sex, language, immigrant or homeless status; involvement in the foster care, child welfare, or juvenile justice systems; geographic location; or other special circumstances.  Our motto is, "Empowered Parents: Educated, Engaged, Effective!"  Our logo includes a bridge, as we aim to serve as a bridge between parents and professionals, from parents to the services they need across systems, and among diverse parents.</a:t>
            </a:r>
          </a:p>
        </p:txBody>
      </p:sp>
      <p:sp>
        <p:nvSpPr>
          <p:cNvPr id="4" name="Slide Number Placeholder 3"/>
          <p:cNvSpPr>
            <a:spLocks noGrp="1"/>
          </p:cNvSpPr>
          <p:nvPr>
            <p:ph type="sldNum" sz="quarter" idx="10"/>
          </p:nvPr>
        </p:nvSpPr>
        <p:spPr/>
        <p:txBody>
          <a:bodyPr/>
          <a:lstStyle/>
          <a:p>
            <a:fld id="{1B27D487-9660-4BC9-AD2C-ACB4A52FD98C}" type="slidenum">
              <a:rPr lang="en-US" smtClean="0"/>
              <a:t>2</a:t>
            </a:fld>
            <a:endParaRPr lang="en-US"/>
          </a:p>
        </p:txBody>
      </p:sp>
    </p:spTree>
    <p:extLst>
      <p:ext uri="{BB962C8B-B14F-4D97-AF65-F5344CB8AC3E}">
        <p14:creationId xmlns:p14="http://schemas.microsoft.com/office/powerpoint/2010/main" val="2107689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Deepa</a:t>
            </a:r>
            <a:r>
              <a:rPr lang="en-US" dirty="0"/>
              <a:t> - The focus of LTSAE project allows opportunities for creation of policies and protocols to address gaps and ensure consistency in access to effective screening, and development and dissemination of NJ-specific, family-friendly, culturally competent tools and resources to meet identified needs.</a:t>
            </a:r>
          </a:p>
        </p:txBody>
      </p:sp>
      <p:sp>
        <p:nvSpPr>
          <p:cNvPr id="4" name="Slide Number Placeholder 3"/>
          <p:cNvSpPr>
            <a:spLocks noGrp="1"/>
          </p:cNvSpPr>
          <p:nvPr>
            <p:ph type="sldNum" sz="quarter" idx="10"/>
          </p:nvPr>
        </p:nvSpPr>
        <p:spPr/>
        <p:txBody>
          <a:bodyPr/>
          <a:lstStyle/>
          <a:p>
            <a:fld id="{1B27D487-9660-4BC9-AD2C-ACB4A52FD98C}" type="slidenum">
              <a:rPr lang="en-US" smtClean="0"/>
              <a:t>3</a:t>
            </a:fld>
            <a:endParaRPr lang="en-US"/>
          </a:p>
        </p:txBody>
      </p:sp>
    </p:spTree>
    <p:extLst>
      <p:ext uri="{BB962C8B-B14F-4D97-AF65-F5344CB8AC3E}">
        <p14:creationId xmlns:p14="http://schemas.microsoft.com/office/powerpoint/2010/main" val="3873857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Deepa</a:t>
            </a:r>
            <a:r>
              <a:rPr lang="en-US" dirty="0"/>
              <a:t> - Learn the Signs. Act Early (LTSAE) information and resources are shared by all SPAN projects with families and professionals. This is very helpful for increasing the reach of the LTSAE materials to diverse audiences while helping the different projects meet their deliverables.</a:t>
            </a:r>
          </a:p>
          <a:p>
            <a:endParaRPr lang="en-US" dirty="0"/>
          </a:p>
          <a:p>
            <a:r>
              <a:rPr lang="en-US" dirty="0"/>
              <a:t>For example: </a:t>
            </a:r>
          </a:p>
          <a:p>
            <a:endParaRPr lang="en-US" dirty="0"/>
          </a:p>
          <a:p>
            <a:r>
              <a:rPr lang="en-US" dirty="0"/>
              <a:t>Early Care &amp; Education providers through trainings provided by the Inclusive Child Care Project &amp; Pediatric practices which includes FQHCs participating in the Family WRAP</a:t>
            </a:r>
            <a:r>
              <a:rPr lang="en-US" baseline="0" dirty="0"/>
              <a:t> </a:t>
            </a:r>
            <a:r>
              <a:rPr lang="en-US" dirty="0"/>
              <a:t>Medical Home Systems Integration Project received the materials.</a:t>
            </a:r>
          </a:p>
          <a:p>
            <a:r>
              <a:rPr lang="en-US" dirty="0"/>
              <a:t>Community Health Workers through Improving Pregnancy Outcomes Project disseminate the materials.</a:t>
            </a:r>
          </a:p>
          <a:p>
            <a:endParaRPr lang="en-US" dirty="0"/>
          </a:p>
        </p:txBody>
      </p:sp>
      <p:sp>
        <p:nvSpPr>
          <p:cNvPr id="4" name="Slide Number Placeholder 3"/>
          <p:cNvSpPr>
            <a:spLocks noGrp="1"/>
          </p:cNvSpPr>
          <p:nvPr>
            <p:ph type="sldNum" sz="quarter" idx="10"/>
          </p:nvPr>
        </p:nvSpPr>
        <p:spPr/>
        <p:txBody>
          <a:bodyPr/>
          <a:lstStyle/>
          <a:p>
            <a:fld id="{1B27D487-9660-4BC9-AD2C-ACB4A52FD98C}" type="slidenum">
              <a:rPr lang="en-US" smtClean="0"/>
              <a:t>4</a:t>
            </a:fld>
            <a:endParaRPr lang="en-US"/>
          </a:p>
        </p:txBody>
      </p:sp>
    </p:spTree>
    <p:extLst>
      <p:ext uri="{BB962C8B-B14F-4D97-AF65-F5344CB8AC3E}">
        <p14:creationId xmlns:p14="http://schemas.microsoft.com/office/powerpoint/2010/main" val="4129181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solidFill>
                  <a:schemeClr val="tx1"/>
                </a:solidFill>
              </a:rPr>
              <a:t>Diana - Because SPAN is funded by and provides support to families served by all of the NJ state agencies focused on children and families, there were existing collaborations between SPAN and these agencies that provided immediate opportunities for collaboration with the Act Early ambassador.  </a:t>
            </a:r>
            <a:r>
              <a:rPr lang="en-US" b="0" baseline="0" dirty="0" err="1">
                <a:solidFill>
                  <a:schemeClr val="tx1"/>
                </a:solidFill>
              </a:rPr>
              <a:t>Deepa</a:t>
            </a:r>
            <a:r>
              <a:rPr lang="en-US" b="0" baseline="0" dirty="0">
                <a:solidFill>
                  <a:schemeClr val="tx1"/>
                </a:solidFill>
              </a:rPr>
              <a:t> was already serving as the NJ Association of Maternal and Child Health Programs’ Family Delegate for NJ, participating on calls with the state Department of Health, AMCHP, and the US Maternal and Child Health Bureau.  She was also participating in meetings of our state’s Infant Child Health Committee, which is a subcommittee of our NJ Council for Young Children.</a:t>
            </a:r>
          </a:p>
        </p:txBody>
      </p:sp>
      <p:sp>
        <p:nvSpPr>
          <p:cNvPr id="4" name="Slide Number Placeholder 3"/>
          <p:cNvSpPr>
            <a:spLocks noGrp="1"/>
          </p:cNvSpPr>
          <p:nvPr>
            <p:ph type="sldNum" sz="quarter" idx="10"/>
          </p:nvPr>
        </p:nvSpPr>
        <p:spPr/>
        <p:txBody>
          <a:bodyPr/>
          <a:lstStyle/>
          <a:p>
            <a:fld id="{9E09BA2B-8924-4229-9DEC-F7E0773B7963}" type="slidenum">
              <a:rPr lang="en-US" smtClean="0"/>
              <a:pPr/>
              <a:t>5</a:t>
            </a:fld>
            <a:endParaRPr lang="en-US"/>
          </a:p>
        </p:txBody>
      </p:sp>
    </p:spTree>
    <p:extLst>
      <p:ext uri="{BB962C8B-B14F-4D97-AF65-F5344CB8AC3E}">
        <p14:creationId xmlns:p14="http://schemas.microsoft.com/office/powerpoint/2010/main" val="1323143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solidFill>
                  <a:schemeClr val="tx1"/>
                </a:solidFill>
              </a:rPr>
              <a:t>Diana – how Deepa’s role as LTS.AE Ambassador helped strengthen our role on the Act Early State team – a state team comprising of 13 members from the Act Early State Team attended the North East Regional Act Early Summit in CT in May 2015.</a:t>
            </a:r>
          </a:p>
        </p:txBody>
      </p:sp>
      <p:sp>
        <p:nvSpPr>
          <p:cNvPr id="4" name="Slide Number Placeholder 3"/>
          <p:cNvSpPr>
            <a:spLocks noGrp="1"/>
          </p:cNvSpPr>
          <p:nvPr>
            <p:ph type="sldNum" sz="quarter" idx="10"/>
          </p:nvPr>
        </p:nvSpPr>
        <p:spPr/>
        <p:txBody>
          <a:bodyPr/>
          <a:lstStyle/>
          <a:p>
            <a:fld id="{9E09BA2B-8924-4229-9DEC-F7E0773B7963}" type="slidenum">
              <a:rPr lang="en-US" smtClean="0"/>
              <a:pPr/>
              <a:t>6</a:t>
            </a:fld>
            <a:endParaRPr lang="en-US"/>
          </a:p>
        </p:txBody>
      </p:sp>
    </p:spTree>
    <p:extLst>
      <p:ext uri="{BB962C8B-B14F-4D97-AF65-F5344CB8AC3E}">
        <p14:creationId xmlns:p14="http://schemas.microsoft.com/office/powerpoint/2010/main" val="1249157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Deepa</a:t>
            </a:r>
            <a:r>
              <a:rPr lang="en-US" dirty="0"/>
              <a:t> - Working with the Act Early State Team on the Act Early State Implementation Grants funded by AMCHP, SPAN staff, including the LTSAE Ambassador to NJ disseminated Act Early materials and provided information on “Red flags in child development” to Federally Qualified Health Centers and Head Start/Early Head Start Programs through parent-led screening trainings. Through this effort, county-specific and statewide flowcharts were developed to serve as quick reference guides to help families and professionals get started with connecting with several important types of services and supports when developmental concerns are identified in young children.  This work was also supported by the Early and Continuous Screening workgroup of the Community of Care Consortium.</a:t>
            </a:r>
          </a:p>
          <a:p>
            <a:endParaRPr lang="en-US" dirty="0"/>
          </a:p>
          <a:p>
            <a:pPr lvl="1"/>
            <a:r>
              <a:rPr lang="en-US" sz="2600" dirty="0"/>
              <a:t>Partnership between The Boggs Center on Developmental Disabilities &amp; the Statewide Parent Advocacy Network</a:t>
            </a:r>
          </a:p>
          <a:p>
            <a:pPr lvl="1"/>
            <a:r>
              <a:rPr lang="en-US" sz="2600" dirty="0"/>
              <a:t>Parents led training and shared their families’ journey to diagnosis</a:t>
            </a:r>
          </a:p>
          <a:p>
            <a:pPr lvl="1"/>
            <a:r>
              <a:rPr lang="en-US" sz="2600" dirty="0"/>
              <a:t>Featured LTSAE materials and other statewide and local resources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36E45B-577A-490B-8B00-B07B51A4B7E6}"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922807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Deepa</a:t>
            </a:r>
            <a:r>
              <a:rPr lang="en-US" dirty="0"/>
              <a:t> - Pictured</a:t>
            </a:r>
            <a:r>
              <a:rPr lang="en-US" baseline="0" dirty="0"/>
              <a:t> on this slide, is a flow chart that lists several important connections that providers should help families make upon recognizing a developmental concern for their child. A flow chart like this one was developed for each of New Jersey’s 21 counties as part of New Jersey’s second Act Early State System’s Grant project, providing in-person parent led training to Head Start staff. Once again, </a:t>
            </a:r>
            <a:r>
              <a:rPr lang="en-US" dirty="0"/>
              <a:t>our goal for these flow charts is for them to serve as a starting point for families, educators, and others to help connect families with the appropriate types of services and supports when a concern about a child’s development is detected. We used the state’s website of evaluation centers to populate the list and listed as many as could fit in the bubbles on the front and on the list on the back, keeping the entire document readable and to one page. We did not intend for this to be an exhaustive list of all the resources available to families. It is our hope that family navigators, supporters or case managers will suggest to families additional connections or resources not included on the charts. These re-designed flow charts are meant to be more colorful and appealing for families and child care staff and are meant to be </a:t>
            </a:r>
            <a:r>
              <a:rPr lang="en-US" baseline="0" dirty="0"/>
              <a:t>hung in a central location and/or shared with families. </a:t>
            </a:r>
          </a:p>
          <a:p>
            <a:endParaRPr lang="en-US" baseline="0" dirty="0"/>
          </a:p>
          <a:p>
            <a:r>
              <a:rPr lang="en-US" baseline="0" dirty="0"/>
              <a:t>These county-specific flow charts are available for download from the Act Early page on The Boggs Center’s website, at the URL listed on this slide.</a:t>
            </a:r>
            <a:endParaRPr lang="en-US" dirty="0"/>
          </a:p>
        </p:txBody>
      </p:sp>
      <p:sp>
        <p:nvSpPr>
          <p:cNvPr id="4" name="Slide Number Placeholder 3"/>
          <p:cNvSpPr>
            <a:spLocks noGrp="1"/>
          </p:cNvSpPr>
          <p:nvPr>
            <p:ph type="sldNum" sz="quarter" idx="10"/>
          </p:nvPr>
        </p:nvSpPr>
        <p:spPr/>
        <p:txBody>
          <a:bodyPr/>
          <a:lstStyle/>
          <a:p>
            <a:pPr marL="0" marR="0" lvl="0" indent="0" algn="r" defTabSz="939363" rtl="0" eaLnBrk="1" fontAlgn="base" latinLnBrk="0" hangingPunct="1">
              <a:lnSpc>
                <a:spcPct val="100000"/>
              </a:lnSpc>
              <a:spcBef>
                <a:spcPct val="0"/>
              </a:spcBef>
              <a:spcAft>
                <a:spcPct val="0"/>
              </a:spcAft>
              <a:buClrTx/>
              <a:buSzTx/>
              <a:buFontTx/>
              <a:buNone/>
              <a:tabLst/>
              <a:defRPr/>
            </a:pPr>
            <a:fld id="{5687A55A-7867-A543-A56F-75170318A443}" type="slidenum">
              <a:rPr kumimoji="0" lang="en-US" sz="1200" b="0" i="0" u="none" strike="noStrike" kern="1200" cap="none" spc="0" normalizeH="0" baseline="0" noProof="0">
                <a:ln>
                  <a:noFill/>
                </a:ln>
                <a:solidFill>
                  <a:prstClr val="black"/>
                </a:solidFill>
                <a:effectLst/>
                <a:uLnTx/>
                <a:uFillTx/>
                <a:latin typeface="Arial" pitchFamily="34" charset="0"/>
                <a:ea typeface="ヒラギノ角ゴ Pro W3" charset="-128"/>
                <a:cs typeface="+mn-cs"/>
              </a:rPr>
              <a:pPr marL="0" marR="0" lvl="0" indent="0" algn="r" defTabSz="939363"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pitchFamily="34" charset="0"/>
              <a:ea typeface="ヒラギノ角ゴ Pro W3" charset="-128"/>
              <a:cs typeface="+mn-cs"/>
            </a:endParaRPr>
          </a:p>
        </p:txBody>
      </p:sp>
    </p:spTree>
    <p:extLst>
      <p:ext uri="{BB962C8B-B14F-4D97-AF65-F5344CB8AC3E}">
        <p14:creationId xmlns:p14="http://schemas.microsoft.com/office/powerpoint/2010/main" val="1765819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Deepa – Statewide flowchart (disseminated as magnets).</a:t>
            </a:r>
          </a:p>
        </p:txBody>
      </p:sp>
      <p:sp>
        <p:nvSpPr>
          <p:cNvPr id="4" name="Slide Number Placeholder 3"/>
          <p:cNvSpPr>
            <a:spLocks noGrp="1"/>
          </p:cNvSpPr>
          <p:nvPr>
            <p:ph type="sldNum" sz="quarter" idx="10"/>
          </p:nvPr>
        </p:nvSpPr>
        <p:spPr/>
        <p:txBody>
          <a:bodyPr/>
          <a:lstStyle/>
          <a:p>
            <a:fld id="{1B27D487-9660-4BC9-AD2C-ACB4A52FD98C}" type="slidenum">
              <a:rPr lang="en-US" smtClean="0"/>
              <a:t>9</a:t>
            </a:fld>
            <a:endParaRPr lang="en-US"/>
          </a:p>
        </p:txBody>
      </p:sp>
    </p:spTree>
    <p:extLst>
      <p:ext uri="{BB962C8B-B14F-4D97-AF65-F5344CB8AC3E}">
        <p14:creationId xmlns:p14="http://schemas.microsoft.com/office/powerpoint/2010/main" val="3469979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www.cdc.gov/ActEarly" TargetMode="External"/><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2.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s://mymail.porternovelli.com/owa/redir.aspx?C=fc54ab09b98842688cbaf0c39012eb7c&amp;URL=mailto:ActEarly@cdc.gov" TargetMode="External"/><Relationship Id="rId2" Type="http://schemas.openxmlformats.org/officeDocument/2006/relationships/hyperlink" Target="https://mymail.porternovelli.com/owa/redir.aspx?C=fc54ab09b98842688cbaf0c39012eb7c&amp;URL=http://www.cdc.gov/actearly" TargetMode="External"/><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F2FB5-D283-433E-AF5A-65DF2823B7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AC3683-EB7D-43B8-8F7F-5EC7E6A94D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6677FA-4753-4175-8EC7-4197753B1027}"/>
              </a:ext>
            </a:extLst>
          </p:cNvPr>
          <p:cNvSpPr>
            <a:spLocks noGrp="1"/>
          </p:cNvSpPr>
          <p:nvPr>
            <p:ph type="dt" sz="half" idx="10"/>
          </p:nvPr>
        </p:nvSpPr>
        <p:spPr/>
        <p:txBody>
          <a:bodyPr/>
          <a:lstStyle/>
          <a:p>
            <a:fld id="{9BC8BE44-ACF6-438A-A4F7-767B4C77D571}" type="datetimeFigureOut">
              <a:rPr lang="en-US" smtClean="0"/>
              <a:t>2/6/2018</a:t>
            </a:fld>
            <a:endParaRPr lang="en-US"/>
          </a:p>
        </p:txBody>
      </p:sp>
      <p:sp>
        <p:nvSpPr>
          <p:cNvPr id="5" name="Footer Placeholder 4">
            <a:extLst>
              <a:ext uri="{FF2B5EF4-FFF2-40B4-BE49-F238E27FC236}">
                <a16:creationId xmlns:a16="http://schemas.microsoft.com/office/drawing/2014/main" id="{17C01DF6-D81F-4EA6-BA86-BF56D9A8F7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1C386F-6C85-4E6E-A7EC-4C29CDE1F914}"/>
              </a:ext>
            </a:extLst>
          </p:cNvPr>
          <p:cNvSpPr>
            <a:spLocks noGrp="1"/>
          </p:cNvSpPr>
          <p:nvPr>
            <p:ph type="sldNum" sz="quarter" idx="12"/>
          </p:nvPr>
        </p:nvSpPr>
        <p:spPr/>
        <p:txBody>
          <a:bodyPr/>
          <a:lstStyle/>
          <a:p>
            <a:fld id="{BE756B61-894C-4839-8AF4-B7ECD96F4BAA}" type="slidenum">
              <a:rPr lang="en-US" smtClean="0"/>
              <a:t>‹#›</a:t>
            </a:fld>
            <a:endParaRPr lang="en-US"/>
          </a:p>
        </p:txBody>
      </p:sp>
    </p:spTree>
    <p:extLst>
      <p:ext uri="{BB962C8B-B14F-4D97-AF65-F5344CB8AC3E}">
        <p14:creationId xmlns:p14="http://schemas.microsoft.com/office/powerpoint/2010/main" val="3737690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E3365-ACF5-49EE-8374-7AFB238A3D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E0BA38-B019-4FAD-9CD7-14F168042C6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9FEF43-21FB-4610-9CE7-40075EE87C26}"/>
              </a:ext>
            </a:extLst>
          </p:cNvPr>
          <p:cNvSpPr>
            <a:spLocks noGrp="1"/>
          </p:cNvSpPr>
          <p:nvPr>
            <p:ph type="dt" sz="half" idx="10"/>
          </p:nvPr>
        </p:nvSpPr>
        <p:spPr/>
        <p:txBody>
          <a:bodyPr/>
          <a:lstStyle/>
          <a:p>
            <a:fld id="{9BC8BE44-ACF6-438A-A4F7-767B4C77D571}" type="datetimeFigureOut">
              <a:rPr lang="en-US" smtClean="0"/>
              <a:t>2/6/2018</a:t>
            </a:fld>
            <a:endParaRPr lang="en-US"/>
          </a:p>
        </p:txBody>
      </p:sp>
      <p:sp>
        <p:nvSpPr>
          <p:cNvPr id="5" name="Footer Placeholder 4">
            <a:extLst>
              <a:ext uri="{FF2B5EF4-FFF2-40B4-BE49-F238E27FC236}">
                <a16:creationId xmlns:a16="http://schemas.microsoft.com/office/drawing/2014/main" id="{9CE9CE05-82DC-4159-AE5B-E6AAA0E157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828578-1263-45BA-8ACC-C2E9EA26E586}"/>
              </a:ext>
            </a:extLst>
          </p:cNvPr>
          <p:cNvSpPr>
            <a:spLocks noGrp="1"/>
          </p:cNvSpPr>
          <p:nvPr>
            <p:ph type="sldNum" sz="quarter" idx="12"/>
          </p:nvPr>
        </p:nvSpPr>
        <p:spPr/>
        <p:txBody>
          <a:bodyPr/>
          <a:lstStyle/>
          <a:p>
            <a:fld id="{BE756B61-894C-4839-8AF4-B7ECD96F4BAA}" type="slidenum">
              <a:rPr lang="en-US" smtClean="0"/>
              <a:t>‹#›</a:t>
            </a:fld>
            <a:endParaRPr lang="en-US"/>
          </a:p>
        </p:txBody>
      </p:sp>
    </p:spTree>
    <p:extLst>
      <p:ext uri="{BB962C8B-B14F-4D97-AF65-F5344CB8AC3E}">
        <p14:creationId xmlns:p14="http://schemas.microsoft.com/office/powerpoint/2010/main" val="2088690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C74C34-B95B-4246-A8C4-946CB393CF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D29569-FF2C-45A2-98D3-ADAD774D3DB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C53922-726D-4E3A-BC95-DFD041106374}"/>
              </a:ext>
            </a:extLst>
          </p:cNvPr>
          <p:cNvSpPr>
            <a:spLocks noGrp="1"/>
          </p:cNvSpPr>
          <p:nvPr>
            <p:ph type="dt" sz="half" idx="10"/>
          </p:nvPr>
        </p:nvSpPr>
        <p:spPr/>
        <p:txBody>
          <a:bodyPr/>
          <a:lstStyle/>
          <a:p>
            <a:fld id="{9BC8BE44-ACF6-438A-A4F7-767B4C77D571}" type="datetimeFigureOut">
              <a:rPr lang="en-US" smtClean="0"/>
              <a:t>2/6/2018</a:t>
            </a:fld>
            <a:endParaRPr lang="en-US"/>
          </a:p>
        </p:txBody>
      </p:sp>
      <p:sp>
        <p:nvSpPr>
          <p:cNvPr id="5" name="Footer Placeholder 4">
            <a:extLst>
              <a:ext uri="{FF2B5EF4-FFF2-40B4-BE49-F238E27FC236}">
                <a16:creationId xmlns:a16="http://schemas.microsoft.com/office/drawing/2014/main" id="{B2633F4C-97F2-4B49-BC29-50730582E0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9B1050-D11E-45FF-B48B-B0EAEF88A07F}"/>
              </a:ext>
            </a:extLst>
          </p:cNvPr>
          <p:cNvSpPr>
            <a:spLocks noGrp="1"/>
          </p:cNvSpPr>
          <p:nvPr>
            <p:ph type="sldNum" sz="quarter" idx="12"/>
          </p:nvPr>
        </p:nvSpPr>
        <p:spPr/>
        <p:txBody>
          <a:bodyPr/>
          <a:lstStyle/>
          <a:p>
            <a:fld id="{BE756B61-894C-4839-8AF4-B7ECD96F4BAA}" type="slidenum">
              <a:rPr lang="en-US" smtClean="0"/>
              <a:t>‹#›</a:t>
            </a:fld>
            <a:endParaRPr lang="en-US"/>
          </a:p>
        </p:txBody>
      </p:sp>
    </p:spTree>
    <p:extLst>
      <p:ext uri="{BB962C8B-B14F-4D97-AF65-F5344CB8AC3E}">
        <p14:creationId xmlns:p14="http://schemas.microsoft.com/office/powerpoint/2010/main" val="2774119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3" name="Rectangle 2"/>
          <p:cNvSpPr/>
          <p:nvPr userDrawn="1"/>
        </p:nvSpPr>
        <p:spPr>
          <a:xfrm>
            <a:off x="0" y="2895600"/>
            <a:ext cx="12192000" cy="1371600"/>
          </a:xfrm>
          <a:prstGeom prst="rect">
            <a:avLst/>
          </a:prstGeom>
          <a:solidFill>
            <a:srgbClr val="26AB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4" name="Picture 2" descr="http://www.aucd.org/images2/CDC_Graphic_72dpi%20%203x4.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566400" y="5867400"/>
            <a:ext cx="1422400" cy="800100"/>
          </a:xfrm>
          <a:prstGeom prst="rect">
            <a:avLst/>
          </a:prstGeom>
          <a:noFill/>
          <a:ln w="9525">
            <a:noFill/>
            <a:miter lim="800000"/>
            <a:headEnd/>
            <a:tailEnd/>
          </a:ln>
        </p:spPr>
      </p:pic>
      <p:sp>
        <p:nvSpPr>
          <p:cNvPr id="11" name="Text Placeholder 10"/>
          <p:cNvSpPr>
            <a:spLocks noGrp="1"/>
          </p:cNvSpPr>
          <p:nvPr>
            <p:ph type="body" sz="quarter" idx="10"/>
          </p:nvPr>
        </p:nvSpPr>
        <p:spPr>
          <a:xfrm>
            <a:off x="1016000" y="3124200"/>
            <a:ext cx="10058400" cy="1066800"/>
          </a:xfrm>
        </p:spPr>
        <p:txBody>
          <a:bodyPr>
            <a:normAutofit/>
          </a:bodyPr>
          <a:lstStyle>
            <a:lvl1pPr algn="ctr">
              <a:buNone/>
              <a:defRPr sz="5400" baseline="0">
                <a:solidFill>
                  <a:schemeClr val="bg1"/>
                </a:solidFill>
                <a:latin typeface="Century Gothic" pitchFamily="34" charset="0"/>
              </a:defRPr>
            </a:lvl1pPr>
          </a:lstStyle>
          <a:p>
            <a:pPr lvl="0"/>
            <a:r>
              <a:rPr lang="en-US"/>
              <a:t>Click to edit Master text styles</a:t>
            </a:r>
          </a:p>
        </p:txBody>
      </p:sp>
    </p:spTree>
    <p:extLst>
      <p:ext uri="{BB962C8B-B14F-4D97-AF65-F5344CB8AC3E}">
        <p14:creationId xmlns:p14="http://schemas.microsoft.com/office/powerpoint/2010/main" val="1856241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6" descr="http://www.aucd.org/images2/CDC_Graphic_72dpi%20%203x4.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566400" y="5867400"/>
            <a:ext cx="1422400" cy="800100"/>
          </a:xfrm>
          <a:prstGeom prst="rect">
            <a:avLst/>
          </a:prstGeom>
          <a:noFill/>
          <a:ln w="9525">
            <a:noFill/>
            <a:miter lim="800000"/>
            <a:headEnd/>
            <a:tailEnd/>
          </a:ln>
        </p:spPr>
      </p:pic>
      <p:sp>
        <p:nvSpPr>
          <p:cNvPr id="4" name="TextBox 3"/>
          <p:cNvSpPr txBox="1"/>
          <p:nvPr userDrawn="1"/>
        </p:nvSpPr>
        <p:spPr>
          <a:xfrm>
            <a:off x="101600" y="5486401"/>
            <a:ext cx="7721600" cy="1384995"/>
          </a:xfrm>
          <a:prstGeom prst="rect">
            <a:avLst/>
          </a:prstGeom>
          <a:noFill/>
        </p:spPr>
        <p:txBody>
          <a:bodyPr>
            <a:spAutoFit/>
          </a:bodyPr>
          <a:lstStyle/>
          <a:p>
            <a:pPr fontAlgn="auto">
              <a:spcBef>
                <a:spcPts val="0"/>
              </a:spcBef>
              <a:spcAft>
                <a:spcPts val="0"/>
              </a:spcAft>
              <a:defRPr/>
            </a:pPr>
            <a:r>
              <a:rPr lang="en-US" sz="1100" b="1" dirty="0">
                <a:latin typeface="+mn-lt"/>
              </a:rPr>
              <a:t>Acknowledgment  </a:t>
            </a:r>
          </a:p>
          <a:p>
            <a:pPr fontAlgn="auto">
              <a:spcBef>
                <a:spcPts val="0"/>
              </a:spcBef>
              <a:spcAft>
                <a:spcPts val="0"/>
              </a:spcAft>
              <a:defRPr/>
            </a:pPr>
            <a:r>
              <a:rPr lang="en-US" sz="1100" dirty="0">
                <a:latin typeface="+mn-lt"/>
              </a:rPr>
              <a:t>The Act Early Ambassador project is a collaborative effort of the Centers for Disease Control and Prevention (CDC), Health Resources and Services Administration (HRSA) and Association of University Centers on Disabilities (AUCD) to advance CDC’s “Learn the Signs. Act Early.” program to improve early identification of developmental disabilities.  The project is funded by CDC and HRSA.   </a:t>
            </a:r>
          </a:p>
          <a:p>
            <a:pPr fontAlgn="auto">
              <a:spcBef>
                <a:spcPts val="0"/>
              </a:spcBef>
              <a:spcAft>
                <a:spcPts val="0"/>
              </a:spcAft>
              <a:defRPr/>
            </a:pPr>
            <a:endParaRPr lang="en-US" sz="1100" u="sng" dirty="0">
              <a:latin typeface="+mn-lt"/>
              <a:hlinkClick r:id="rId3"/>
            </a:endParaRPr>
          </a:p>
          <a:p>
            <a:pPr fontAlgn="auto">
              <a:spcBef>
                <a:spcPts val="0"/>
              </a:spcBef>
              <a:spcAft>
                <a:spcPts val="0"/>
              </a:spcAft>
              <a:defRPr/>
            </a:pPr>
            <a:r>
              <a:rPr lang="en-US" sz="1100" u="sng" dirty="0">
                <a:latin typeface="+mn-lt"/>
                <a:hlinkClick r:id="rId3"/>
              </a:rPr>
              <a:t>www.cdc.gov/ActEarly</a:t>
            </a:r>
            <a:endParaRPr lang="en-US" sz="1100" dirty="0">
              <a:latin typeface="+mn-lt"/>
            </a:endParaRPr>
          </a:p>
          <a:p>
            <a:pPr fontAlgn="auto">
              <a:spcBef>
                <a:spcPts val="0"/>
              </a:spcBef>
              <a:spcAft>
                <a:spcPts val="0"/>
              </a:spcAft>
              <a:defRPr/>
            </a:pPr>
            <a:endParaRPr lang="en-US" sz="1800" dirty="0">
              <a:latin typeface="+mn-lt"/>
            </a:endParaRPr>
          </a:p>
        </p:txBody>
      </p:sp>
      <p:pic>
        <p:nvPicPr>
          <p:cNvPr id="5" name="Picture 8" descr="LTSAE_Ambassadors_LOGO_6.2.jpg"/>
          <p:cNvPicPr>
            <a:picLocks noChangeAspect="1"/>
          </p:cNvPicPr>
          <p:nvPr userDrawn="1"/>
        </p:nvPicPr>
        <p:blipFill>
          <a:blip r:embed="rId4" cstate="print"/>
          <a:srcRect/>
          <a:stretch>
            <a:fillRect/>
          </a:stretch>
        </p:blipFill>
        <p:spPr bwMode="auto">
          <a:xfrm>
            <a:off x="2641600" y="1047750"/>
            <a:ext cx="7010400" cy="2305050"/>
          </a:xfrm>
          <a:prstGeom prst="rect">
            <a:avLst/>
          </a:prstGeom>
          <a:noFill/>
          <a:ln w="9525">
            <a:noFill/>
            <a:miter lim="800000"/>
            <a:headEnd/>
            <a:tailEnd/>
          </a:ln>
        </p:spPr>
      </p:pic>
      <p:sp>
        <p:nvSpPr>
          <p:cNvPr id="12" name="Text Placeholder 11"/>
          <p:cNvSpPr>
            <a:spLocks noGrp="1"/>
          </p:cNvSpPr>
          <p:nvPr>
            <p:ph type="body" sz="quarter" idx="10"/>
          </p:nvPr>
        </p:nvSpPr>
        <p:spPr>
          <a:xfrm>
            <a:off x="2235200" y="3657600"/>
            <a:ext cx="7924800" cy="1676400"/>
          </a:xfrm>
        </p:spPr>
        <p:txBody>
          <a:bodyPr>
            <a:noAutofit/>
          </a:bodyPr>
          <a:lstStyle>
            <a:lvl1pPr algn="ctr">
              <a:buNone/>
              <a:defRPr sz="2400" b="1" baseline="0">
                <a:solidFill>
                  <a:srgbClr val="752B8C"/>
                </a:solidFill>
                <a:latin typeface="Century Gothic" pitchFamily="34" charset="0"/>
              </a:defRPr>
            </a:lvl1pPr>
          </a:lstStyle>
          <a:p>
            <a:pPr lvl="0"/>
            <a:r>
              <a:rPr lang="en-US"/>
              <a:t>Click to edit Master text styles</a:t>
            </a:r>
          </a:p>
        </p:txBody>
      </p:sp>
    </p:spTree>
    <p:extLst>
      <p:ext uri="{BB962C8B-B14F-4D97-AF65-F5344CB8AC3E}">
        <p14:creationId xmlns:p14="http://schemas.microsoft.com/office/powerpoint/2010/main" val="837152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Rectangle 2"/>
          <p:cNvSpPr/>
          <p:nvPr userDrawn="1"/>
        </p:nvSpPr>
        <p:spPr>
          <a:xfrm>
            <a:off x="0" y="2895600"/>
            <a:ext cx="12192000" cy="1371600"/>
          </a:xfrm>
          <a:prstGeom prst="rect">
            <a:avLst/>
          </a:prstGeom>
          <a:solidFill>
            <a:srgbClr val="26AB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4" name="Picture 2" descr="http://www.aucd.org/images2/CDC_Graphic_72dpi%20%203x4.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566400" y="5867400"/>
            <a:ext cx="1422400" cy="800100"/>
          </a:xfrm>
          <a:prstGeom prst="rect">
            <a:avLst/>
          </a:prstGeom>
          <a:noFill/>
          <a:ln w="9525">
            <a:noFill/>
            <a:miter lim="800000"/>
            <a:headEnd/>
            <a:tailEnd/>
          </a:ln>
        </p:spPr>
      </p:pic>
      <p:pic>
        <p:nvPicPr>
          <p:cNvPr id="5" name="Picture 8" descr="LTSAE_Ambassadors_LOGO_6.2.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0"/>
            <a:ext cx="12192000" cy="2133600"/>
          </a:xfrm>
          <a:prstGeom prst="rect">
            <a:avLst/>
          </a:prstGeom>
          <a:noFill/>
          <a:ln w="9525">
            <a:noFill/>
            <a:miter lim="800000"/>
            <a:headEnd/>
            <a:tailEnd/>
          </a:ln>
        </p:spPr>
      </p:pic>
      <p:sp>
        <p:nvSpPr>
          <p:cNvPr id="11" name="Text Placeholder 10"/>
          <p:cNvSpPr>
            <a:spLocks noGrp="1"/>
          </p:cNvSpPr>
          <p:nvPr>
            <p:ph type="body" sz="quarter" idx="10"/>
          </p:nvPr>
        </p:nvSpPr>
        <p:spPr>
          <a:xfrm>
            <a:off x="1016000" y="3124200"/>
            <a:ext cx="10058400" cy="1066800"/>
          </a:xfrm>
        </p:spPr>
        <p:txBody>
          <a:bodyPr>
            <a:normAutofit/>
          </a:bodyPr>
          <a:lstStyle>
            <a:lvl1pPr algn="ctr">
              <a:buNone/>
              <a:defRPr sz="5400" baseline="0">
                <a:solidFill>
                  <a:schemeClr val="bg1"/>
                </a:solidFill>
                <a:latin typeface="Century Gothic" pitchFamily="34" charset="0"/>
              </a:defRPr>
            </a:lvl1pPr>
          </a:lstStyle>
          <a:p>
            <a:pPr lvl="0"/>
            <a:r>
              <a:rPr lang="en-US"/>
              <a:t>Click to edit Master text styles</a:t>
            </a:r>
          </a:p>
        </p:txBody>
      </p:sp>
    </p:spTree>
    <p:extLst>
      <p:ext uri="{BB962C8B-B14F-4D97-AF65-F5344CB8AC3E}">
        <p14:creationId xmlns:p14="http://schemas.microsoft.com/office/powerpoint/2010/main" val="3338019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flipV="1">
            <a:off x="0" y="990600"/>
            <a:ext cx="10058400" cy="152400"/>
          </a:xfrm>
          <a:prstGeom prst="rect">
            <a:avLst/>
          </a:prstGeom>
          <a:solidFill>
            <a:srgbClr val="823D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7030A0"/>
              </a:solidFill>
            </a:endParaRPr>
          </a:p>
        </p:txBody>
      </p:sp>
      <p:pic>
        <p:nvPicPr>
          <p:cNvPr id="5" name="Picture 2" descr="http://www.aucd.org/images2/CDC_Graphic_72dpi%20%203x4.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566400" y="5867400"/>
            <a:ext cx="1422400" cy="800100"/>
          </a:xfrm>
          <a:prstGeom prst="rect">
            <a:avLst/>
          </a:prstGeom>
          <a:noFill/>
          <a:ln w="9525">
            <a:noFill/>
            <a:miter lim="800000"/>
            <a:headEnd/>
            <a:tailEnd/>
          </a:ln>
        </p:spPr>
      </p:pic>
      <p:sp>
        <p:nvSpPr>
          <p:cNvPr id="3" name="Content Placeholder 2"/>
          <p:cNvSpPr>
            <a:spLocks noGrp="1"/>
          </p:cNvSpPr>
          <p:nvPr>
            <p:ph idx="1"/>
          </p:nvPr>
        </p:nvSpPr>
        <p:spPr/>
        <p:txBody>
          <a:bodyPr/>
          <a:lstStyle>
            <a:lvl1pPr>
              <a:buClr>
                <a:srgbClr val="7030A0"/>
              </a:buClr>
              <a:defRPr sz="2400"/>
            </a:lvl1pPr>
            <a:lvl2pPr>
              <a:defRPr sz="2400"/>
            </a:lvl2pPr>
            <a:lvl3pPr>
              <a:buClr>
                <a:srgbClr val="26AB84"/>
              </a:buClr>
              <a:defRPr sz="24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2"/>
          <p:cNvSpPr>
            <a:spLocks noGrp="1"/>
          </p:cNvSpPr>
          <p:nvPr>
            <p:ph type="title"/>
          </p:nvPr>
        </p:nvSpPr>
        <p:spPr>
          <a:xfrm>
            <a:off x="203200" y="304800"/>
            <a:ext cx="10972800" cy="685800"/>
          </a:xfrm>
        </p:spPr>
        <p:txBody>
          <a:bodyPr>
            <a:noAutofit/>
          </a:bodyPr>
          <a:lstStyle>
            <a:lvl1pPr algn="l">
              <a:defRPr lang="en-US" sz="5400" kern="1200" spc="0" dirty="0" smtClean="0">
                <a:solidFill>
                  <a:srgbClr val="26AB84"/>
                </a:solidFill>
                <a:latin typeface="Century Gothic" pitchFamily="34" charset="0"/>
                <a:ea typeface="+mn-ea"/>
                <a:cs typeface="+mn-cs"/>
              </a:defRPr>
            </a:lvl1pPr>
          </a:lstStyle>
          <a:p>
            <a:r>
              <a:rPr lang="en-US"/>
              <a:t>Click to edit Master title style</a:t>
            </a:r>
            <a:endParaRPr lang="en-US" dirty="0"/>
          </a:p>
        </p:txBody>
      </p:sp>
    </p:spTree>
    <p:extLst>
      <p:ext uri="{BB962C8B-B14F-4D97-AF65-F5344CB8AC3E}">
        <p14:creationId xmlns:p14="http://schemas.microsoft.com/office/powerpoint/2010/main" val="2045781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Rectangle 5"/>
          <p:cNvSpPr/>
          <p:nvPr userDrawn="1"/>
        </p:nvSpPr>
        <p:spPr>
          <a:xfrm flipV="1">
            <a:off x="0" y="990600"/>
            <a:ext cx="10058400" cy="152400"/>
          </a:xfrm>
          <a:prstGeom prst="rect">
            <a:avLst/>
          </a:prstGeom>
          <a:solidFill>
            <a:srgbClr val="823D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7030A0"/>
              </a:solidFill>
            </a:endParaRPr>
          </a:p>
        </p:txBody>
      </p:sp>
      <p:pic>
        <p:nvPicPr>
          <p:cNvPr id="7" name="Picture 2" descr="http://www.aucd.org/images2/CDC_Graphic_72dpi%20%203x4.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566400" y="5867400"/>
            <a:ext cx="1422400" cy="800100"/>
          </a:xfrm>
          <a:prstGeom prst="rect">
            <a:avLst/>
          </a:prstGeom>
          <a:noFill/>
          <a:ln w="9525">
            <a:noFill/>
            <a:miter lim="800000"/>
            <a:headEnd/>
            <a:tailEnd/>
          </a:ln>
        </p:spPr>
      </p:pic>
      <p:sp>
        <p:nvSpPr>
          <p:cNvPr id="3" name="Content Placeholder 2"/>
          <p:cNvSpPr>
            <a:spLocks noGrp="1"/>
          </p:cNvSpPr>
          <p:nvPr>
            <p:ph idx="1"/>
          </p:nvPr>
        </p:nvSpPr>
        <p:spPr>
          <a:xfrm>
            <a:off x="609600" y="1600201"/>
            <a:ext cx="5994400" cy="4525963"/>
          </a:xfrm>
        </p:spPr>
        <p:txBody>
          <a:bodyPr/>
          <a:lstStyle>
            <a:lvl1pPr>
              <a:buClr>
                <a:srgbClr val="7030A0"/>
              </a:buClr>
              <a:defRPr sz="2400"/>
            </a:lvl1pPr>
            <a:lvl2pPr>
              <a:defRPr sz="2400"/>
            </a:lvl2pPr>
            <a:lvl3pPr>
              <a:buClr>
                <a:srgbClr val="26AB84"/>
              </a:buClr>
              <a:defRPr sz="24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12"/>
          <p:cNvSpPr>
            <a:spLocks noGrp="1"/>
          </p:cNvSpPr>
          <p:nvPr>
            <p:ph type="pic" sz="quarter" idx="10"/>
          </p:nvPr>
        </p:nvSpPr>
        <p:spPr>
          <a:xfrm>
            <a:off x="7010400" y="1600200"/>
            <a:ext cx="4470400" cy="2057400"/>
          </a:xfrm>
        </p:spPr>
        <p:txBody>
          <a:bodyPr rtlCol="0">
            <a:normAutofit/>
          </a:bodyPr>
          <a:lstStyle/>
          <a:p>
            <a:pPr lvl="0"/>
            <a:endParaRPr lang="en-US" noProof="0"/>
          </a:p>
        </p:txBody>
      </p:sp>
      <p:sp>
        <p:nvSpPr>
          <p:cNvPr id="15" name="Picture Placeholder 14"/>
          <p:cNvSpPr>
            <a:spLocks noGrp="1"/>
          </p:cNvSpPr>
          <p:nvPr>
            <p:ph type="pic" sz="quarter" idx="11"/>
          </p:nvPr>
        </p:nvSpPr>
        <p:spPr>
          <a:xfrm>
            <a:off x="7010400" y="3733800"/>
            <a:ext cx="4470400" cy="2057400"/>
          </a:xfrm>
        </p:spPr>
        <p:txBody>
          <a:bodyPr rtlCol="0">
            <a:normAutofit/>
          </a:bodyPr>
          <a:lstStyle/>
          <a:p>
            <a:pPr lvl="0"/>
            <a:endParaRPr lang="en-US" noProof="0"/>
          </a:p>
        </p:txBody>
      </p:sp>
      <p:sp>
        <p:nvSpPr>
          <p:cNvPr id="10" name="Title 12"/>
          <p:cNvSpPr>
            <a:spLocks noGrp="1"/>
          </p:cNvSpPr>
          <p:nvPr>
            <p:ph type="title"/>
          </p:nvPr>
        </p:nvSpPr>
        <p:spPr>
          <a:xfrm>
            <a:off x="203200" y="304800"/>
            <a:ext cx="10972800" cy="685800"/>
          </a:xfrm>
        </p:spPr>
        <p:txBody>
          <a:bodyPr>
            <a:noAutofit/>
          </a:bodyPr>
          <a:lstStyle>
            <a:lvl1pPr algn="l">
              <a:defRPr lang="en-US" sz="5400" kern="1200" spc="0" dirty="0" smtClean="0">
                <a:solidFill>
                  <a:srgbClr val="26AB84"/>
                </a:solidFill>
                <a:latin typeface="Century Gothic" pitchFamily="34" charset="0"/>
                <a:ea typeface="+mn-ea"/>
                <a:cs typeface="+mn-cs"/>
              </a:defRPr>
            </a:lvl1pPr>
          </a:lstStyle>
          <a:p>
            <a:r>
              <a:rPr lang="en-US"/>
              <a:t>Click to edit Master title style</a:t>
            </a:r>
            <a:endParaRPr lang="en-US" dirty="0"/>
          </a:p>
        </p:txBody>
      </p:sp>
    </p:spTree>
    <p:extLst>
      <p:ext uri="{BB962C8B-B14F-4D97-AF65-F5344CB8AC3E}">
        <p14:creationId xmlns:p14="http://schemas.microsoft.com/office/powerpoint/2010/main" val="269863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Rectangle 4"/>
          <p:cNvSpPr/>
          <p:nvPr userDrawn="1"/>
        </p:nvSpPr>
        <p:spPr>
          <a:xfrm flipV="1">
            <a:off x="0" y="990600"/>
            <a:ext cx="10058400" cy="152400"/>
          </a:xfrm>
          <a:prstGeom prst="rect">
            <a:avLst/>
          </a:prstGeom>
          <a:solidFill>
            <a:srgbClr val="823D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7030A0"/>
              </a:solidFill>
            </a:endParaRPr>
          </a:p>
        </p:txBody>
      </p:sp>
      <p:pic>
        <p:nvPicPr>
          <p:cNvPr id="6" name="Picture 2" descr="http://www.aucd.org/images2/CDC_Graphic_72dpi%20%203x4.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566400" y="5867400"/>
            <a:ext cx="1422400" cy="800100"/>
          </a:xfrm>
          <a:prstGeom prst="rect">
            <a:avLst/>
          </a:prstGeom>
          <a:noFill/>
          <a:ln w="9525">
            <a:noFill/>
            <a:miter lim="800000"/>
            <a:headEnd/>
            <a:tailEnd/>
          </a:ln>
        </p:spPr>
      </p:pic>
      <p:sp>
        <p:nvSpPr>
          <p:cNvPr id="3" name="Content Placeholder 2"/>
          <p:cNvSpPr>
            <a:spLocks noGrp="1"/>
          </p:cNvSpPr>
          <p:nvPr>
            <p:ph idx="1"/>
          </p:nvPr>
        </p:nvSpPr>
        <p:spPr>
          <a:xfrm>
            <a:off x="609600" y="1600201"/>
            <a:ext cx="5994400" cy="4525963"/>
          </a:xfrm>
        </p:spPr>
        <p:txBody>
          <a:bodyPr/>
          <a:lstStyle>
            <a:lvl1pPr>
              <a:buClr>
                <a:srgbClr val="7030A0"/>
              </a:buClr>
              <a:defRPr sz="2400"/>
            </a:lvl1pPr>
            <a:lvl2pPr>
              <a:defRPr sz="2400"/>
            </a:lvl2pPr>
            <a:lvl3pPr>
              <a:buClr>
                <a:srgbClr val="26AB84"/>
              </a:buClr>
              <a:defRPr sz="24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0"/>
          </p:nvPr>
        </p:nvSpPr>
        <p:spPr>
          <a:xfrm>
            <a:off x="7010400" y="1600200"/>
            <a:ext cx="4572000" cy="4038600"/>
          </a:xfrm>
        </p:spPr>
        <p:txBody>
          <a:bodyPr rtlCol="0">
            <a:normAutofit/>
          </a:bodyPr>
          <a:lstStyle/>
          <a:p>
            <a:pPr lvl="0"/>
            <a:endParaRPr lang="en-US" noProof="0"/>
          </a:p>
        </p:txBody>
      </p:sp>
      <p:sp>
        <p:nvSpPr>
          <p:cNvPr id="7" name="Title 12"/>
          <p:cNvSpPr>
            <a:spLocks noGrp="1"/>
          </p:cNvSpPr>
          <p:nvPr>
            <p:ph type="title"/>
          </p:nvPr>
        </p:nvSpPr>
        <p:spPr>
          <a:xfrm>
            <a:off x="203200" y="304800"/>
            <a:ext cx="10972800" cy="685800"/>
          </a:xfrm>
        </p:spPr>
        <p:txBody>
          <a:bodyPr>
            <a:noAutofit/>
          </a:bodyPr>
          <a:lstStyle>
            <a:lvl1pPr algn="l">
              <a:defRPr lang="en-US" sz="5400" kern="1200" spc="0" dirty="0" smtClean="0">
                <a:solidFill>
                  <a:srgbClr val="26AB84"/>
                </a:solidFill>
                <a:latin typeface="Century Gothic" pitchFamily="34" charset="0"/>
                <a:ea typeface="+mn-ea"/>
                <a:cs typeface="+mn-cs"/>
              </a:defRPr>
            </a:lvl1pPr>
          </a:lstStyle>
          <a:p>
            <a:r>
              <a:rPr lang="en-US"/>
              <a:t>Click to edit Master title style</a:t>
            </a:r>
            <a:endParaRPr lang="en-US" dirty="0"/>
          </a:p>
        </p:txBody>
      </p:sp>
    </p:spTree>
    <p:extLst>
      <p:ext uri="{BB962C8B-B14F-4D97-AF65-F5344CB8AC3E}">
        <p14:creationId xmlns:p14="http://schemas.microsoft.com/office/powerpoint/2010/main" val="2557884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flipV="1">
            <a:off x="0" y="990600"/>
            <a:ext cx="10058400" cy="152400"/>
          </a:xfrm>
          <a:prstGeom prst="rect">
            <a:avLst/>
          </a:prstGeom>
          <a:solidFill>
            <a:srgbClr val="823D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7030A0"/>
              </a:solidFill>
            </a:endParaRPr>
          </a:p>
        </p:txBody>
      </p:sp>
      <p:pic>
        <p:nvPicPr>
          <p:cNvPr id="6" name="Picture 2" descr="http://www.aucd.org/images2/CDC_Graphic_72dpi%20%203x4.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566400" y="5867400"/>
            <a:ext cx="1422400" cy="800100"/>
          </a:xfrm>
          <a:prstGeom prst="rect">
            <a:avLst/>
          </a:prstGeom>
          <a:noFill/>
          <a:ln w="9525">
            <a:noFill/>
            <a:miter lim="800000"/>
            <a:headEnd/>
            <a:tailEnd/>
          </a:ln>
        </p:spPr>
      </p:pic>
      <p:sp>
        <p:nvSpPr>
          <p:cNvPr id="3" name="Content Placeholder 2"/>
          <p:cNvSpPr>
            <a:spLocks noGrp="1"/>
          </p:cNvSpPr>
          <p:nvPr>
            <p:ph sz="half" idx="1"/>
          </p:nvPr>
        </p:nvSpPr>
        <p:spPr>
          <a:xfrm>
            <a:off x="609600" y="1600201"/>
            <a:ext cx="5384800" cy="4525963"/>
          </a:xfrm>
        </p:spPr>
        <p:txBody>
          <a:bodyPr/>
          <a:lstStyle>
            <a:lvl1pPr>
              <a:buClr>
                <a:srgbClr val="7030A0"/>
              </a:buClr>
              <a:defRPr sz="2800"/>
            </a:lvl1pPr>
            <a:lvl2pPr>
              <a:defRPr sz="2400"/>
            </a:lvl2pPr>
            <a:lvl3pPr>
              <a:buClr>
                <a:srgbClr val="26AB84"/>
              </a:buCl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sz="half" idx="13"/>
          </p:nvPr>
        </p:nvSpPr>
        <p:spPr>
          <a:xfrm>
            <a:off x="6197600" y="1600201"/>
            <a:ext cx="5384800" cy="4525963"/>
          </a:xfrm>
        </p:spPr>
        <p:txBody>
          <a:bodyPr/>
          <a:lstStyle>
            <a:lvl1pPr>
              <a:buClr>
                <a:srgbClr val="7030A0"/>
              </a:buClr>
              <a:defRPr sz="2800"/>
            </a:lvl1pPr>
            <a:lvl2pPr>
              <a:defRPr sz="2400"/>
            </a:lvl2pPr>
            <a:lvl3pPr>
              <a:buClr>
                <a:srgbClr val="26AB84"/>
              </a:buCl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2"/>
          <p:cNvSpPr>
            <a:spLocks noGrp="1"/>
          </p:cNvSpPr>
          <p:nvPr>
            <p:ph type="title"/>
          </p:nvPr>
        </p:nvSpPr>
        <p:spPr>
          <a:xfrm>
            <a:off x="203200" y="304800"/>
            <a:ext cx="10972800" cy="685800"/>
          </a:xfrm>
        </p:spPr>
        <p:txBody>
          <a:bodyPr>
            <a:noAutofit/>
          </a:bodyPr>
          <a:lstStyle>
            <a:lvl1pPr algn="l">
              <a:defRPr lang="en-US" sz="5400" kern="1200" spc="0" dirty="0" smtClean="0">
                <a:solidFill>
                  <a:srgbClr val="26AB84"/>
                </a:solidFill>
                <a:latin typeface="Century Gothic" pitchFamily="34" charset="0"/>
                <a:ea typeface="+mn-ea"/>
                <a:cs typeface="+mn-cs"/>
              </a:defRPr>
            </a:lvl1pPr>
          </a:lstStyle>
          <a:p>
            <a:r>
              <a:rPr lang="en-US"/>
              <a:t>Click to edit Master title style</a:t>
            </a:r>
            <a:endParaRPr lang="en-US" dirty="0"/>
          </a:p>
        </p:txBody>
      </p:sp>
    </p:spTree>
    <p:extLst>
      <p:ext uri="{BB962C8B-B14F-4D97-AF65-F5344CB8AC3E}">
        <p14:creationId xmlns:p14="http://schemas.microsoft.com/office/powerpoint/2010/main" val="13145268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nal">
    <p:spTree>
      <p:nvGrpSpPr>
        <p:cNvPr id="1" name=""/>
        <p:cNvGrpSpPr/>
        <p:nvPr/>
      </p:nvGrpSpPr>
      <p:grpSpPr>
        <a:xfrm>
          <a:off x="0" y="0"/>
          <a:ext cx="0" cy="0"/>
          <a:chOff x="0" y="0"/>
          <a:chExt cx="0" cy="0"/>
        </a:xfrm>
      </p:grpSpPr>
      <p:sp>
        <p:nvSpPr>
          <p:cNvPr id="3" name="TextBox 2"/>
          <p:cNvSpPr txBox="1"/>
          <p:nvPr userDrawn="1"/>
        </p:nvSpPr>
        <p:spPr>
          <a:xfrm>
            <a:off x="1117600" y="2325688"/>
            <a:ext cx="9855200" cy="2246312"/>
          </a:xfrm>
          <a:prstGeom prst="rect">
            <a:avLst/>
          </a:prstGeom>
          <a:noFill/>
        </p:spPr>
        <p:txBody>
          <a:bodyPr>
            <a:spAutoFit/>
          </a:bodyPr>
          <a:lstStyle/>
          <a:p>
            <a:pPr algn="ctr" fontAlgn="auto">
              <a:spcBef>
                <a:spcPts val="0"/>
              </a:spcBef>
              <a:spcAft>
                <a:spcPts val="0"/>
              </a:spcAft>
              <a:defRPr/>
            </a:pPr>
            <a:r>
              <a:rPr lang="en-US" sz="2800" dirty="0">
                <a:latin typeface="+mn-lt"/>
              </a:rPr>
              <a:t>For more information about child development and to order Learn the Signs. Act Early. materials</a:t>
            </a:r>
          </a:p>
          <a:p>
            <a:pPr algn="ctr" fontAlgn="auto">
              <a:spcBef>
                <a:spcPts val="0"/>
              </a:spcBef>
              <a:spcAft>
                <a:spcPts val="0"/>
              </a:spcAft>
              <a:defRPr/>
            </a:pPr>
            <a:r>
              <a:rPr lang="en-US" sz="2800" u="sng" dirty="0">
                <a:latin typeface="+mn-lt"/>
                <a:hlinkClick r:id="rId2" action="ppaction://hlinkfile"/>
              </a:rPr>
              <a:t>www.cdc.gov/actearly</a:t>
            </a:r>
            <a:endParaRPr lang="en-US" sz="2800" dirty="0">
              <a:latin typeface="+mn-lt"/>
            </a:endParaRPr>
          </a:p>
          <a:p>
            <a:pPr algn="ctr" fontAlgn="auto">
              <a:spcBef>
                <a:spcPts val="0"/>
              </a:spcBef>
              <a:spcAft>
                <a:spcPts val="0"/>
              </a:spcAft>
              <a:defRPr/>
            </a:pPr>
            <a:r>
              <a:rPr lang="en-US" sz="2800" dirty="0">
                <a:latin typeface="+mn-lt"/>
              </a:rPr>
              <a:t>1-800-CDC-INFO</a:t>
            </a:r>
          </a:p>
          <a:p>
            <a:pPr algn="ctr" fontAlgn="auto">
              <a:spcBef>
                <a:spcPts val="0"/>
              </a:spcBef>
              <a:spcAft>
                <a:spcPts val="0"/>
              </a:spcAft>
              <a:defRPr/>
            </a:pPr>
            <a:r>
              <a:rPr lang="en-US" sz="2800" u="sng" dirty="0">
                <a:latin typeface="+mn-lt"/>
                <a:hlinkClick r:id="rId3" action="ppaction://hlinkfile"/>
              </a:rPr>
              <a:t>ActEarly@cdc.gov</a:t>
            </a:r>
            <a:endParaRPr lang="en-US" sz="2800" dirty="0">
              <a:latin typeface="+mn-lt"/>
            </a:endParaRPr>
          </a:p>
        </p:txBody>
      </p:sp>
      <p:pic>
        <p:nvPicPr>
          <p:cNvPr id="4" name="Picture 2" descr="http://www.aucd.org/images2/CDC_Graphic_72dpi%20%203x4.jp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0566400" y="5867400"/>
            <a:ext cx="1422400" cy="800100"/>
          </a:xfrm>
          <a:prstGeom prst="rect">
            <a:avLst/>
          </a:prstGeom>
          <a:noFill/>
          <a:ln w="9525">
            <a:noFill/>
            <a:miter lim="800000"/>
            <a:headEnd/>
            <a:tailEnd/>
          </a:ln>
        </p:spPr>
      </p:pic>
      <p:sp>
        <p:nvSpPr>
          <p:cNvPr id="5" name="TextBox 4"/>
          <p:cNvSpPr txBox="1"/>
          <p:nvPr userDrawn="1"/>
        </p:nvSpPr>
        <p:spPr>
          <a:xfrm>
            <a:off x="101600" y="5715001"/>
            <a:ext cx="6807200" cy="1323975"/>
          </a:xfrm>
          <a:prstGeom prst="rect">
            <a:avLst/>
          </a:prstGeom>
          <a:noFill/>
        </p:spPr>
        <p:txBody>
          <a:bodyPr>
            <a:spAutoFit/>
          </a:bodyPr>
          <a:lstStyle/>
          <a:p>
            <a:pPr fontAlgn="auto">
              <a:spcBef>
                <a:spcPts val="0"/>
              </a:spcBef>
              <a:spcAft>
                <a:spcPts val="0"/>
              </a:spcAft>
              <a:defRPr/>
            </a:pPr>
            <a:r>
              <a:rPr lang="en-US" sz="1800" dirty="0">
                <a:latin typeface="+mn-lt"/>
              </a:rPr>
              <a:t> </a:t>
            </a:r>
            <a:endParaRPr lang="en-US" sz="1100" dirty="0">
              <a:latin typeface="+mn-lt"/>
            </a:endParaRPr>
          </a:p>
          <a:p>
            <a:pPr fontAlgn="auto">
              <a:spcBef>
                <a:spcPts val="0"/>
              </a:spcBef>
              <a:spcAft>
                <a:spcPts val="0"/>
              </a:spcAft>
              <a:defRPr/>
            </a:pPr>
            <a:r>
              <a:rPr lang="en-US" sz="1100" b="1" dirty="0">
                <a:latin typeface="+mn-lt"/>
              </a:rPr>
              <a:t>Disclaimer</a:t>
            </a:r>
          </a:p>
          <a:p>
            <a:pPr fontAlgn="auto">
              <a:spcBef>
                <a:spcPts val="0"/>
              </a:spcBef>
              <a:spcAft>
                <a:spcPts val="0"/>
              </a:spcAft>
              <a:defRPr/>
            </a:pPr>
            <a:r>
              <a:rPr lang="en-US" sz="1100" dirty="0">
                <a:latin typeface="+mn-lt"/>
              </a:rPr>
              <a:t>The findings and conclusions in this presentation are those of the authors and do not necessarily represent the official position of the Centers for Disease Control and Prevention or the Health Resources and Services Administration. </a:t>
            </a:r>
          </a:p>
          <a:p>
            <a:pPr fontAlgn="auto">
              <a:spcBef>
                <a:spcPts val="0"/>
              </a:spcBef>
              <a:spcAft>
                <a:spcPts val="0"/>
              </a:spcAft>
              <a:defRPr/>
            </a:pPr>
            <a:endParaRPr lang="en-US" sz="1800" dirty="0">
              <a:latin typeface="+mn-lt"/>
            </a:endParaRPr>
          </a:p>
        </p:txBody>
      </p:sp>
      <p:pic>
        <p:nvPicPr>
          <p:cNvPr id="6" name="Picture 9" descr="LTSAE_Ambassadors_LOGO_6.2.jpg"/>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0" y="0"/>
            <a:ext cx="12192000" cy="2133600"/>
          </a:xfrm>
          <a:prstGeom prst="rect">
            <a:avLst/>
          </a:prstGeom>
          <a:noFill/>
          <a:ln w="9525">
            <a:noFill/>
            <a:miter lim="800000"/>
            <a:headEnd/>
            <a:tailEnd/>
          </a:ln>
        </p:spPr>
      </p:pic>
      <p:sp>
        <p:nvSpPr>
          <p:cNvPr id="13" name="Text Placeholder 12"/>
          <p:cNvSpPr>
            <a:spLocks noGrp="1"/>
          </p:cNvSpPr>
          <p:nvPr>
            <p:ph type="body" sz="quarter" idx="10"/>
          </p:nvPr>
        </p:nvSpPr>
        <p:spPr>
          <a:xfrm>
            <a:off x="1828800" y="4876800"/>
            <a:ext cx="9042400" cy="381000"/>
          </a:xfrm>
        </p:spPr>
        <p:txBody>
          <a:bodyPr/>
          <a:lstStyle>
            <a:lvl1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defRPr sz="3200" baseline="0"/>
            </a:lvl1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774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7B32C-7B2D-4471-BB81-AA6954E39D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2B12F2-04FF-4A7B-8A42-7C338F155E2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62319-EE10-4681-ABCA-DBF304B55550}"/>
              </a:ext>
            </a:extLst>
          </p:cNvPr>
          <p:cNvSpPr>
            <a:spLocks noGrp="1"/>
          </p:cNvSpPr>
          <p:nvPr>
            <p:ph type="dt" sz="half" idx="10"/>
          </p:nvPr>
        </p:nvSpPr>
        <p:spPr/>
        <p:txBody>
          <a:bodyPr/>
          <a:lstStyle/>
          <a:p>
            <a:fld id="{9BC8BE44-ACF6-438A-A4F7-767B4C77D571}" type="datetimeFigureOut">
              <a:rPr lang="en-US" smtClean="0"/>
              <a:t>2/6/2018</a:t>
            </a:fld>
            <a:endParaRPr lang="en-US"/>
          </a:p>
        </p:txBody>
      </p:sp>
      <p:sp>
        <p:nvSpPr>
          <p:cNvPr id="5" name="Footer Placeholder 4">
            <a:extLst>
              <a:ext uri="{FF2B5EF4-FFF2-40B4-BE49-F238E27FC236}">
                <a16:creationId xmlns:a16="http://schemas.microsoft.com/office/drawing/2014/main" id="{B0871C04-AA40-4627-BA97-467881CA5A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5034A1-C0D1-44A4-8B99-AE80E54BEEB5}"/>
              </a:ext>
            </a:extLst>
          </p:cNvPr>
          <p:cNvSpPr>
            <a:spLocks noGrp="1"/>
          </p:cNvSpPr>
          <p:nvPr>
            <p:ph type="sldNum" sz="quarter" idx="12"/>
          </p:nvPr>
        </p:nvSpPr>
        <p:spPr/>
        <p:txBody>
          <a:bodyPr/>
          <a:lstStyle/>
          <a:p>
            <a:fld id="{BE756B61-894C-4839-8AF4-B7ECD96F4BAA}" type="slidenum">
              <a:rPr lang="en-US" smtClean="0"/>
              <a:t>‹#›</a:t>
            </a:fld>
            <a:endParaRPr lang="en-US"/>
          </a:p>
        </p:txBody>
      </p:sp>
    </p:spTree>
    <p:extLst>
      <p:ext uri="{BB962C8B-B14F-4D97-AF65-F5344CB8AC3E}">
        <p14:creationId xmlns:p14="http://schemas.microsoft.com/office/powerpoint/2010/main" val="23239361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DF0BEFB-C9E7-4730-AE96-3FA7B3A32D3A}" type="datetimeFigureOut">
              <a:rPr lang="en-US"/>
              <a:pPr>
                <a:defRPr/>
              </a:pPr>
              <a:t>2/6/2018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8F647A1-B9A2-4673-B04F-9A82E1EAF5F1}" type="slidenum">
              <a:rPr lang="en-US"/>
              <a:pPr>
                <a:defRPr/>
              </a:pPr>
              <a:t>‹#›</a:t>
            </a:fld>
            <a:endParaRPr lang="en-US" dirty="0"/>
          </a:p>
        </p:txBody>
      </p:sp>
    </p:spTree>
    <p:extLst>
      <p:ext uri="{BB962C8B-B14F-4D97-AF65-F5344CB8AC3E}">
        <p14:creationId xmlns:p14="http://schemas.microsoft.com/office/powerpoint/2010/main" val="1671339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2514601"/>
            <a:ext cx="8636000" cy="1470025"/>
          </a:xfrm>
          <a:prstGeom prst="rect">
            <a:avLst/>
          </a:prstGeom>
        </p:spPr>
        <p:txBody>
          <a:bodyPr>
            <a:noAutofit/>
          </a:bodyPr>
          <a:lstStyle>
            <a:lvl1pPr algn="ctr">
              <a:defRPr sz="4000">
                <a:latin typeface="Arial"/>
              </a:defRPr>
            </a:lvl1pPr>
          </a:lstStyle>
          <a:p>
            <a:r>
              <a:rPr lang="en-US" dirty="0"/>
              <a:t>Click to edit Master title style</a:t>
            </a:r>
          </a:p>
        </p:txBody>
      </p:sp>
      <p:sp>
        <p:nvSpPr>
          <p:cNvPr id="3" name="Subtitle 2"/>
          <p:cNvSpPr>
            <a:spLocks noGrp="1"/>
          </p:cNvSpPr>
          <p:nvPr>
            <p:ph type="subTitle" idx="1"/>
          </p:nvPr>
        </p:nvSpPr>
        <p:spPr>
          <a:xfrm>
            <a:off x="1625600" y="4267200"/>
            <a:ext cx="8636000" cy="1143000"/>
          </a:xfrm>
          <a:prstGeom prst="rect">
            <a:avLst/>
          </a:prstGeom>
        </p:spPr>
        <p:txBody>
          <a:bodyPr/>
          <a:lstStyle>
            <a:lvl1pPr marL="0" indent="0" algn="ctr">
              <a:buNone/>
              <a:defRPr>
                <a:solidFill>
                  <a:srgbClr val="7C609E"/>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1" name="Picture 10" descr="Milestone Header.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 y="1"/>
            <a:ext cx="12192001" cy="2250769"/>
          </a:xfrm>
          <a:prstGeom prst="rect">
            <a:avLst/>
          </a:prstGeom>
        </p:spPr>
      </p:pic>
      <p:sp>
        <p:nvSpPr>
          <p:cNvPr id="13" name="Rectangle 12"/>
          <p:cNvSpPr/>
          <p:nvPr userDrawn="1"/>
        </p:nvSpPr>
        <p:spPr>
          <a:xfrm>
            <a:off x="0" y="5715000"/>
            <a:ext cx="12192000" cy="1143000"/>
          </a:xfrm>
          <a:prstGeom prst="rect">
            <a:avLst/>
          </a:pr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4" name="Straight Connector 13"/>
          <p:cNvCxnSpPr/>
          <p:nvPr userDrawn="1"/>
        </p:nvCxnSpPr>
        <p:spPr>
          <a:xfrm>
            <a:off x="0" y="5715000"/>
            <a:ext cx="12192000" cy="0"/>
          </a:xfrm>
          <a:prstGeom prst="line">
            <a:avLst/>
          </a:prstGeom>
          <a:ln w="76200">
            <a:solidFill>
              <a:srgbClr val="7C609E"/>
            </a:solidFill>
          </a:ln>
        </p:spPr>
        <p:style>
          <a:lnRef idx="1">
            <a:schemeClr val="accent4"/>
          </a:lnRef>
          <a:fillRef idx="0">
            <a:schemeClr val="accent4"/>
          </a:fillRef>
          <a:effectRef idx="0">
            <a:schemeClr val="accent4"/>
          </a:effectRef>
          <a:fontRef idx="minor">
            <a:schemeClr val="tx1"/>
          </a:fontRef>
        </p:style>
      </p:cxnSp>
      <p:pic>
        <p:nvPicPr>
          <p:cNvPr id="9" name="Picture 8" descr="CDC footer.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5334001"/>
            <a:ext cx="12192000" cy="1838541"/>
          </a:xfrm>
          <a:prstGeom prst="rect">
            <a:avLst/>
          </a:prstGeom>
        </p:spPr>
      </p:pic>
    </p:spTree>
    <p:extLst>
      <p:ext uri="{BB962C8B-B14F-4D97-AF65-F5344CB8AC3E}">
        <p14:creationId xmlns:p14="http://schemas.microsoft.com/office/powerpoint/2010/main" val="2296477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1"/>
          <p:cNvSpPr txBox="1">
            <a:spLocks/>
          </p:cNvSpPr>
          <p:nvPr userDrawn="1"/>
        </p:nvSpPr>
        <p:spPr>
          <a:xfrm>
            <a:off x="609600" y="0"/>
            <a:ext cx="10972800" cy="1143000"/>
          </a:xfrm>
          <a:prstGeom prst="rect">
            <a:avLst/>
          </a:prstGeom>
        </p:spPr>
        <p:txBody>
          <a:bodyPr vert="horz" lIns="91440" tIns="45720" rIns="91440" bIns="45720" rtlCol="0" anchor="ctr">
            <a:normAutofit/>
          </a:bodyPr>
          <a:lstStyle>
            <a:lvl1pPr algn="l">
              <a:defRPr sz="4000">
                <a:latin typeface="Century Gothic"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Arial"/>
                <a:ea typeface="+mj-ea"/>
                <a:cs typeface="+mj-cs"/>
              </a:rPr>
              <a:t>Click to edit Master title style</a:t>
            </a:r>
          </a:p>
        </p:txBody>
      </p:sp>
    </p:spTree>
    <p:extLst>
      <p:ext uri="{BB962C8B-B14F-4D97-AF65-F5344CB8AC3E}">
        <p14:creationId xmlns:p14="http://schemas.microsoft.com/office/powerpoint/2010/main" val="29680714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Title 1"/>
          <p:cNvSpPr txBox="1">
            <a:spLocks/>
          </p:cNvSpPr>
          <p:nvPr userDrawn="1"/>
        </p:nvSpPr>
        <p:spPr>
          <a:xfrm>
            <a:off x="609600" y="0"/>
            <a:ext cx="10972800" cy="1143000"/>
          </a:xfrm>
          <a:prstGeom prst="rect">
            <a:avLst/>
          </a:prstGeom>
        </p:spPr>
        <p:txBody>
          <a:bodyPr vert="horz" lIns="91440" tIns="45720" rIns="91440" bIns="45720" rtlCol="0" anchor="ctr">
            <a:normAutofit/>
          </a:bodyPr>
          <a:lstStyle>
            <a:lvl1pPr algn="l">
              <a:defRPr sz="4000">
                <a:latin typeface="Century Gothic"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Arial"/>
                <a:ea typeface="+mj-ea"/>
                <a:cs typeface="+mj-cs"/>
              </a:rPr>
              <a:t>Click to edit Master title style</a:t>
            </a:r>
          </a:p>
        </p:txBody>
      </p:sp>
    </p:spTree>
    <p:extLst>
      <p:ext uri="{BB962C8B-B14F-4D97-AF65-F5344CB8AC3E}">
        <p14:creationId xmlns:p14="http://schemas.microsoft.com/office/powerpoint/2010/main" val="1921121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sz="4000">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508000" y="1600201"/>
            <a:ext cx="10972800" cy="4525963"/>
          </a:xfrm>
          <a:prstGeom prst="rect">
            <a:avLst/>
          </a:prstGeom>
        </p:spPr>
        <p:txBody>
          <a:bodyPr/>
          <a:lstStyle>
            <a:lvl1pPr>
              <a:buClr>
                <a:srgbClr val="927AAE"/>
              </a:buClr>
              <a:defRPr>
                <a:latin typeface="Arial"/>
              </a:defRPr>
            </a:lvl1pPr>
            <a:lvl2pPr>
              <a:buClr>
                <a:srgbClr val="927AAE"/>
              </a:buClr>
              <a:defRPr>
                <a:latin typeface="Arial"/>
              </a:defRPr>
            </a:lvl2pPr>
            <a:lvl3pPr>
              <a:buClr>
                <a:srgbClr val="927AAE"/>
              </a:buClr>
              <a:defRPr>
                <a:latin typeface="Arial"/>
              </a:defRPr>
            </a:lvl3pPr>
            <a:lvl4pPr>
              <a:buClr>
                <a:srgbClr val="927AAE"/>
              </a:buClr>
              <a:defRPr>
                <a:latin typeface="Arial"/>
              </a:defRPr>
            </a:lvl4pPr>
            <a:lvl5pPr>
              <a:buClr>
                <a:srgbClr val="927AAE"/>
              </a:buClr>
              <a:buFont typeface="Arial" pitchFamily="34" charset="0"/>
              <a:buChar char="•"/>
              <a:defRPr>
                <a:latin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0" y="1066800"/>
            <a:ext cx="12192000" cy="0"/>
          </a:xfrm>
          <a:prstGeom prst="line">
            <a:avLst/>
          </a:prstGeom>
          <a:ln w="76200">
            <a:solidFill>
              <a:srgbClr val="7C609E"/>
            </a:solidFill>
          </a:ln>
        </p:spPr>
        <p:style>
          <a:lnRef idx="1">
            <a:schemeClr val="accent4"/>
          </a:lnRef>
          <a:fillRef idx="0">
            <a:schemeClr val="accent4"/>
          </a:fillRef>
          <a:effectRef idx="0">
            <a:schemeClr val="accent4"/>
          </a:effectRef>
          <a:fontRef idx="minor">
            <a:schemeClr val="tx1"/>
          </a:fontRef>
        </p:style>
      </p:cxnSp>
      <p:sp>
        <p:nvSpPr>
          <p:cNvPr id="5" name="Rectangle 4"/>
          <p:cNvSpPr/>
          <p:nvPr userDrawn="1"/>
        </p:nvSpPr>
        <p:spPr>
          <a:xfrm>
            <a:off x="0" y="6324600"/>
            <a:ext cx="12192000" cy="533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6" name="Straight Connector 5"/>
          <p:cNvCxnSpPr/>
          <p:nvPr userDrawn="1"/>
        </p:nvCxnSpPr>
        <p:spPr>
          <a:xfrm>
            <a:off x="0" y="6324600"/>
            <a:ext cx="12192000" cy="0"/>
          </a:xfrm>
          <a:prstGeom prst="line">
            <a:avLst/>
          </a:prstGeom>
          <a:ln w="76200">
            <a:solidFill>
              <a:srgbClr val="7C609E"/>
            </a:solidFill>
          </a:ln>
        </p:spPr>
        <p:style>
          <a:lnRef idx="1">
            <a:schemeClr val="accent4"/>
          </a:lnRef>
          <a:fillRef idx="0">
            <a:schemeClr val="accent4"/>
          </a:fillRef>
          <a:effectRef idx="0">
            <a:schemeClr val="accent4"/>
          </a:effectRef>
          <a:fontRef idx="minor">
            <a:schemeClr val="tx1"/>
          </a:fontRef>
        </p:style>
      </p:cxnSp>
      <p:sp>
        <p:nvSpPr>
          <p:cNvPr id="7" name="Rectangle 6"/>
          <p:cNvSpPr/>
          <p:nvPr userDrawn="1"/>
        </p:nvSpPr>
        <p:spPr>
          <a:xfrm>
            <a:off x="3251200" y="6096000"/>
            <a:ext cx="5689600" cy="457200"/>
          </a:xfrm>
          <a:prstGeom prst="rect">
            <a:avLst/>
          </a:prstGeom>
          <a:solidFill>
            <a:srgbClr val="7C609E"/>
          </a:solidFill>
          <a:ln>
            <a:solidFill>
              <a:srgbClr val="7C6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a:rPr>
              <a:t>Learn the Signs. Act</a:t>
            </a:r>
            <a:r>
              <a:rPr lang="en-US" sz="2000" baseline="0" dirty="0">
                <a:latin typeface="Arial"/>
              </a:rPr>
              <a:t> Early.</a:t>
            </a:r>
            <a:endParaRPr lang="en-US" sz="2000" dirty="0">
              <a:latin typeface="Arial"/>
            </a:endParaRPr>
          </a:p>
        </p:txBody>
      </p:sp>
      <p:sp>
        <p:nvSpPr>
          <p:cNvPr id="8" name="TextBox 7"/>
          <p:cNvSpPr txBox="1"/>
          <p:nvPr userDrawn="1"/>
        </p:nvSpPr>
        <p:spPr>
          <a:xfrm>
            <a:off x="3251200" y="6550224"/>
            <a:ext cx="5689600" cy="307777"/>
          </a:xfrm>
          <a:prstGeom prst="rect">
            <a:avLst/>
          </a:prstGeom>
          <a:noFill/>
        </p:spPr>
        <p:txBody>
          <a:bodyPr wrap="square" rtlCol="0">
            <a:spAutoFit/>
          </a:bodyPr>
          <a:lstStyle/>
          <a:p>
            <a:pPr algn="ctr"/>
            <a:r>
              <a:rPr lang="en-US" sz="1400" dirty="0">
                <a:solidFill>
                  <a:srgbClr val="7C609E"/>
                </a:solidFill>
                <a:latin typeface="Arial"/>
              </a:rPr>
              <a:t>www.cdc.gov/Act</a:t>
            </a:r>
            <a:r>
              <a:rPr lang="en-US" sz="1400" baseline="0" dirty="0">
                <a:solidFill>
                  <a:srgbClr val="7C609E"/>
                </a:solidFill>
                <a:latin typeface="Arial"/>
              </a:rPr>
              <a:t>Early</a:t>
            </a:r>
            <a:endParaRPr lang="en-US" sz="1400" dirty="0">
              <a:solidFill>
                <a:srgbClr val="7C609E"/>
              </a:solidFill>
              <a:latin typeface="Arial"/>
            </a:endParaRPr>
          </a:p>
        </p:txBody>
      </p:sp>
      <p:sp>
        <p:nvSpPr>
          <p:cNvPr id="9" name="Slide Number Placeholder 3"/>
          <p:cNvSpPr txBox="1">
            <a:spLocks/>
          </p:cNvSpPr>
          <p:nvPr userDrawn="1"/>
        </p:nvSpPr>
        <p:spPr>
          <a:xfrm>
            <a:off x="9042400" y="6416676"/>
            <a:ext cx="28448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697CC132-B607-4BE8-8588-0D82C7C149A1}"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9546068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sz="4000">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buClr>
                <a:srgbClr val="927AAE"/>
              </a:buClr>
              <a:defRPr sz="2800">
                <a:latin typeface="Arial"/>
              </a:defRPr>
            </a:lvl1pPr>
            <a:lvl2pPr>
              <a:buClr>
                <a:srgbClr val="927AAE"/>
              </a:buClr>
              <a:defRPr sz="2400">
                <a:latin typeface="Arial"/>
              </a:defRPr>
            </a:lvl2pPr>
            <a:lvl3pPr>
              <a:buClr>
                <a:srgbClr val="927AAE"/>
              </a:buClr>
              <a:defRPr sz="2000">
                <a:latin typeface="Arial"/>
              </a:defRPr>
            </a:lvl3pPr>
            <a:lvl4pPr>
              <a:buClr>
                <a:srgbClr val="927AAE"/>
              </a:buClr>
              <a:defRPr sz="1800">
                <a:latin typeface="Arial"/>
              </a:defRPr>
            </a:lvl4pPr>
            <a:lvl5pPr>
              <a:buClr>
                <a:srgbClr val="927AAE"/>
              </a:buClr>
              <a:buFont typeface="Arial" pitchFamily="34" charset="0"/>
              <a:buChar char="•"/>
              <a:defRPr sz="1800">
                <a:latin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13"/>
          </p:nvPr>
        </p:nvSpPr>
        <p:spPr>
          <a:xfrm>
            <a:off x="6197600" y="1600201"/>
            <a:ext cx="5384800" cy="4525963"/>
          </a:xfrm>
          <a:prstGeom prst="rect">
            <a:avLst/>
          </a:prstGeom>
        </p:spPr>
        <p:txBody>
          <a:bodyPr/>
          <a:lstStyle>
            <a:lvl1pPr>
              <a:buClr>
                <a:srgbClr val="927AAE"/>
              </a:buClr>
              <a:defRPr sz="2800">
                <a:solidFill>
                  <a:srgbClr val="000000"/>
                </a:solidFill>
                <a:latin typeface="Arial"/>
              </a:defRPr>
            </a:lvl1pPr>
            <a:lvl2pPr>
              <a:buClr>
                <a:srgbClr val="927AAE"/>
              </a:buClr>
              <a:defRPr sz="2400">
                <a:solidFill>
                  <a:srgbClr val="000000"/>
                </a:solidFill>
                <a:latin typeface="Arial"/>
              </a:defRPr>
            </a:lvl2pPr>
            <a:lvl3pPr>
              <a:buClr>
                <a:srgbClr val="927AAE"/>
              </a:buClr>
              <a:defRPr sz="2000">
                <a:solidFill>
                  <a:srgbClr val="000000"/>
                </a:solidFill>
                <a:latin typeface="Arial"/>
              </a:defRPr>
            </a:lvl3pPr>
            <a:lvl4pPr>
              <a:buClr>
                <a:srgbClr val="927AAE"/>
              </a:buClr>
              <a:defRPr sz="1800">
                <a:solidFill>
                  <a:srgbClr val="000000"/>
                </a:solidFill>
                <a:latin typeface="Arial"/>
              </a:defRPr>
            </a:lvl4pPr>
            <a:lvl5pPr>
              <a:buClr>
                <a:srgbClr val="927AAE"/>
              </a:buClr>
              <a:buFont typeface="Arial" pitchFamily="34" charset="0"/>
              <a:buChar char="•"/>
              <a:defRPr sz="1800">
                <a:solidFill>
                  <a:srgbClr val="000000"/>
                </a:solidFill>
                <a:latin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p:cNvCxnSpPr/>
          <p:nvPr userDrawn="1"/>
        </p:nvCxnSpPr>
        <p:spPr>
          <a:xfrm>
            <a:off x="0" y="1066800"/>
            <a:ext cx="12192000" cy="0"/>
          </a:xfrm>
          <a:prstGeom prst="line">
            <a:avLst/>
          </a:prstGeom>
          <a:ln w="76200">
            <a:solidFill>
              <a:srgbClr val="7C609E"/>
            </a:solidFill>
          </a:ln>
        </p:spPr>
        <p:style>
          <a:lnRef idx="1">
            <a:schemeClr val="accent4"/>
          </a:lnRef>
          <a:fillRef idx="0">
            <a:schemeClr val="accent4"/>
          </a:fillRef>
          <a:effectRef idx="0">
            <a:schemeClr val="accent4"/>
          </a:effectRef>
          <a:fontRef idx="minor">
            <a:schemeClr val="tx1"/>
          </a:fontRef>
        </p:style>
      </p:cxnSp>
      <p:sp>
        <p:nvSpPr>
          <p:cNvPr id="6" name="Rectangle 5"/>
          <p:cNvSpPr/>
          <p:nvPr userDrawn="1"/>
        </p:nvSpPr>
        <p:spPr>
          <a:xfrm>
            <a:off x="0" y="6324600"/>
            <a:ext cx="12192000" cy="533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7" name="Straight Connector 6"/>
          <p:cNvCxnSpPr/>
          <p:nvPr userDrawn="1"/>
        </p:nvCxnSpPr>
        <p:spPr>
          <a:xfrm>
            <a:off x="0" y="6324600"/>
            <a:ext cx="12192000" cy="0"/>
          </a:xfrm>
          <a:prstGeom prst="line">
            <a:avLst/>
          </a:prstGeom>
          <a:ln w="76200">
            <a:solidFill>
              <a:srgbClr val="7C609E"/>
            </a:solidFill>
          </a:ln>
        </p:spPr>
        <p:style>
          <a:lnRef idx="1">
            <a:schemeClr val="accent4"/>
          </a:lnRef>
          <a:fillRef idx="0">
            <a:schemeClr val="accent4"/>
          </a:fillRef>
          <a:effectRef idx="0">
            <a:schemeClr val="accent4"/>
          </a:effectRef>
          <a:fontRef idx="minor">
            <a:schemeClr val="tx1"/>
          </a:fontRef>
        </p:style>
      </p:cxnSp>
      <p:sp>
        <p:nvSpPr>
          <p:cNvPr id="8" name="Rectangle 7"/>
          <p:cNvSpPr/>
          <p:nvPr userDrawn="1"/>
        </p:nvSpPr>
        <p:spPr>
          <a:xfrm>
            <a:off x="3251200" y="6096000"/>
            <a:ext cx="5689600" cy="457200"/>
          </a:xfrm>
          <a:prstGeom prst="rect">
            <a:avLst/>
          </a:prstGeom>
          <a:solidFill>
            <a:srgbClr val="7C609E"/>
          </a:solidFill>
          <a:ln>
            <a:solidFill>
              <a:srgbClr val="7C6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a:rPr>
              <a:t>Learn the Signs. Act</a:t>
            </a:r>
            <a:r>
              <a:rPr lang="en-US" sz="2000" baseline="0" dirty="0">
                <a:latin typeface="Arial"/>
              </a:rPr>
              <a:t> Early.</a:t>
            </a:r>
            <a:endParaRPr lang="en-US" sz="2000" dirty="0">
              <a:latin typeface="Arial"/>
            </a:endParaRPr>
          </a:p>
        </p:txBody>
      </p:sp>
      <p:sp>
        <p:nvSpPr>
          <p:cNvPr id="9" name="TextBox 8"/>
          <p:cNvSpPr txBox="1"/>
          <p:nvPr userDrawn="1"/>
        </p:nvSpPr>
        <p:spPr>
          <a:xfrm>
            <a:off x="3251200" y="6550224"/>
            <a:ext cx="5689600" cy="307777"/>
          </a:xfrm>
          <a:prstGeom prst="rect">
            <a:avLst/>
          </a:prstGeom>
          <a:noFill/>
        </p:spPr>
        <p:txBody>
          <a:bodyPr wrap="square" rtlCol="0">
            <a:spAutoFit/>
          </a:bodyPr>
          <a:lstStyle/>
          <a:p>
            <a:pPr algn="ctr"/>
            <a:r>
              <a:rPr lang="en-US" sz="1400" dirty="0">
                <a:solidFill>
                  <a:srgbClr val="7C609E"/>
                </a:solidFill>
                <a:latin typeface="Arial"/>
              </a:rPr>
              <a:t>www.cdc.gov/Act</a:t>
            </a:r>
            <a:r>
              <a:rPr lang="en-US" sz="1400" baseline="0" dirty="0">
                <a:solidFill>
                  <a:srgbClr val="7C609E"/>
                </a:solidFill>
                <a:latin typeface="Arial"/>
              </a:rPr>
              <a:t>Early</a:t>
            </a:r>
            <a:endParaRPr lang="en-US" sz="1400" dirty="0">
              <a:solidFill>
                <a:srgbClr val="7C609E"/>
              </a:solidFill>
              <a:latin typeface="Arial"/>
            </a:endParaRPr>
          </a:p>
        </p:txBody>
      </p:sp>
      <p:sp>
        <p:nvSpPr>
          <p:cNvPr id="10" name="Slide Number Placeholder 3"/>
          <p:cNvSpPr txBox="1">
            <a:spLocks/>
          </p:cNvSpPr>
          <p:nvPr userDrawn="1"/>
        </p:nvSpPr>
        <p:spPr>
          <a:xfrm>
            <a:off x="9042400" y="6416676"/>
            <a:ext cx="28448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697CC132-B607-4BE8-8588-0D82C7C149A1}"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24146735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3" name="Subtitle 2"/>
          <p:cNvSpPr>
            <a:spLocks noGrp="1"/>
          </p:cNvSpPr>
          <p:nvPr>
            <p:ph type="subTitle" idx="1"/>
          </p:nvPr>
        </p:nvSpPr>
        <p:spPr>
          <a:xfrm>
            <a:off x="2540000" y="914400"/>
            <a:ext cx="8839200" cy="3886200"/>
          </a:xfrm>
          <a:prstGeom prst="rect">
            <a:avLst/>
          </a:prstGeom>
        </p:spPr>
        <p:txBody>
          <a:bodyPr/>
          <a:lstStyle>
            <a:lvl1pPr marL="0" indent="0" algn="ctr">
              <a:buNone/>
              <a:defRPr baseline="0">
                <a:solidFill>
                  <a:srgbClr val="7C609E"/>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pic>
        <p:nvPicPr>
          <p:cNvPr id="10" name="Picture 9" descr="sideba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661" y="0"/>
            <a:ext cx="1897740" cy="5641696"/>
          </a:xfrm>
          <a:prstGeom prst="rect">
            <a:avLst/>
          </a:prstGeom>
        </p:spPr>
      </p:pic>
      <p:sp>
        <p:nvSpPr>
          <p:cNvPr id="8" name="Rectangle 7"/>
          <p:cNvSpPr/>
          <p:nvPr userDrawn="1"/>
        </p:nvSpPr>
        <p:spPr>
          <a:xfrm>
            <a:off x="0" y="5715000"/>
            <a:ext cx="12192000" cy="1143000"/>
          </a:xfrm>
          <a:prstGeom prst="rect">
            <a:avLst/>
          </a:pr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1" name="Straight Connector 10"/>
          <p:cNvCxnSpPr/>
          <p:nvPr userDrawn="1"/>
        </p:nvCxnSpPr>
        <p:spPr>
          <a:xfrm>
            <a:off x="0" y="5715000"/>
            <a:ext cx="12192000" cy="0"/>
          </a:xfrm>
          <a:prstGeom prst="line">
            <a:avLst/>
          </a:prstGeom>
          <a:ln w="76200">
            <a:solidFill>
              <a:srgbClr val="7C609E"/>
            </a:solidFill>
          </a:ln>
        </p:spPr>
        <p:style>
          <a:lnRef idx="1">
            <a:schemeClr val="accent4"/>
          </a:lnRef>
          <a:fillRef idx="0">
            <a:schemeClr val="accent4"/>
          </a:fillRef>
          <a:effectRef idx="0">
            <a:schemeClr val="accent4"/>
          </a:effectRef>
          <a:fontRef idx="minor">
            <a:schemeClr val="tx1"/>
          </a:fontRef>
        </p:style>
      </p:cxnSp>
      <p:pic>
        <p:nvPicPr>
          <p:cNvPr id="7" name="Picture 6" descr="CDC footer.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5334001"/>
            <a:ext cx="12192000" cy="1838541"/>
          </a:xfrm>
          <a:prstGeom prst="rect">
            <a:avLst/>
          </a:prstGeom>
        </p:spPr>
      </p:pic>
    </p:spTree>
    <p:extLst>
      <p:ext uri="{BB962C8B-B14F-4D97-AF65-F5344CB8AC3E}">
        <p14:creationId xmlns:p14="http://schemas.microsoft.com/office/powerpoint/2010/main" val="6656002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C93AD43-568A-4559-B550-5C54B574AAD1}" type="datetimeFigureOut">
              <a:rPr lang="en-US" smtClean="0"/>
              <a:pPr/>
              <a:t>2/6/2018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AF52451-0BD2-43CA-B762-A389FAC0B459}" type="slidenum">
              <a:rPr lang="en-US" smtClean="0"/>
              <a:pPr/>
              <a:t>‹#›</a:t>
            </a:fld>
            <a:endParaRPr lang="en-US"/>
          </a:p>
        </p:txBody>
      </p:sp>
    </p:spTree>
    <p:extLst>
      <p:ext uri="{BB962C8B-B14F-4D97-AF65-F5344CB8AC3E}">
        <p14:creationId xmlns:p14="http://schemas.microsoft.com/office/powerpoint/2010/main" val="22670529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C93AD43-568A-4559-B550-5C54B574AAD1}" type="datetimeFigureOut">
              <a:rPr lang="en-US" smtClean="0"/>
              <a:pPr/>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52451-0BD2-43CA-B762-A389FAC0B459}"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42892904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C93AD43-568A-4559-B550-5C54B574AAD1}" type="datetimeFigureOut">
              <a:rPr lang="en-US" smtClean="0"/>
              <a:pPr/>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52451-0BD2-43CA-B762-A389FAC0B459}" type="slidenum">
              <a:rPr lang="en-US" smtClean="0"/>
              <a:pPr/>
              <a:t>‹#›</a:t>
            </a:fld>
            <a:endParaRPr lang="en-US"/>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extLst>
      <p:ext uri="{BB962C8B-B14F-4D97-AF65-F5344CB8AC3E}">
        <p14:creationId xmlns:p14="http://schemas.microsoft.com/office/powerpoint/2010/main" val="3805669882"/>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6EB30-B861-4940-AD72-1C575F3797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711E7E-1902-47A4-B423-653308C1D4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00391EC-7942-491F-8ED4-CC5F4F9BA53D}"/>
              </a:ext>
            </a:extLst>
          </p:cNvPr>
          <p:cNvSpPr>
            <a:spLocks noGrp="1"/>
          </p:cNvSpPr>
          <p:nvPr>
            <p:ph type="dt" sz="half" idx="10"/>
          </p:nvPr>
        </p:nvSpPr>
        <p:spPr/>
        <p:txBody>
          <a:bodyPr/>
          <a:lstStyle/>
          <a:p>
            <a:fld id="{9BC8BE44-ACF6-438A-A4F7-767B4C77D571}" type="datetimeFigureOut">
              <a:rPr lang="en-US" smtClean="0"/>
              <a:t>2/6/2018</a:t>
            </a:fld>
            <a:endParaRPr lang="en-US"/>
          </a:p>
        </p:txBody>
      </p:sp>
      <p:sp>
        <p:nvSpPr>
          <p:cNvPr id="5" name="Footer Placeholder 4">
            <a:extLst>
              <a:ext uri="{FF2B5EF4-FFF2-40B4-BE49-F238E27FC236}">
                <a16:creationId xmlns:a16="http://schemas.microsoft.com/office/drawing/2014/main" id="{B771629F-57E0-42E7-9500-F88E461142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10876C-CEEA-4CBC-9053-E53583BFD2EC}"/>
              </a:ext>
            </a:extLst>
          </p:cNvPr>
          <p:cNvSpPr>
            <a:spLocks noGrp="1"/>
          </p:cNvSpPr>
          <p:nvPr>
            <p:ph type="sldNum" sz="quarter" idx="12"/>
          </p:nvPr>
        </p:nvSpPr>
        <p:spPr/>
        <p:txBody>
          <a:bodyPr/>
          <a:lstStyle/>
          <a:p>
            <a:fld id="{BE756B61-894C-4839-8AF4-B7ECD96F4BAA}" type="slidenum">
              <a:rPr lang="en-US" smtClean="0"/>
              <a:t>‹#›</a:t>
            </a:fld>
            <a:endParaRPr lang="en-US"/>
          </a:p>
        </p:txBody>
      </p:sp>
    </p:spTree>
    <p:extLst>
      <p:ext uri="{BB962C8B-B14F-4D97-AF65-F5344CB8AC3E}">
        <p14:creationId xmlns:p14="http://schemas.microsoft.com/office/powerpoint/2010/main" val="38726994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C93AD43-568A-4559-B550-5C54B574AAD1}" type="datetimeFigureOut">
              <a:rPr lang="en-US" smtClean="0"/>
              <a:pPr/>
              <a:t>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F52451-0BD2-43CA-B762-A389FAC0B459}"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582665059"/>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C93AD43-568A-4559-B550-5C54B574AAD1}" type="datetimeFigureOut">
              <a:rPr lang="en-US" smtClean="0"/>
              <a:pPr/>
              <a:t>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F52451-0BD2-43CA-B762-A389FAC0B459}" type="slidenum">
              <a:rPr lang="en-US" smtClean="0"/>
              <a:pPr/>
              <a:t>‹#›</a:t>
            </a:fld>
            <a:endParaRPr lang="en-US"/>
          </a:p>
        </p:txBody>
      </p:sp>
    </p:spTree>
    <p:extLst>
      <p:ext uri="{BB962C8B-B14F-4D97-AF65-F5344CB8AC3E}">
        <p14:creationId xmlns:p14="http://schemas.microsoft.com/office/powerpoint/2010/main" val="1875815553"/>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C93AD43-568A-4559-B550-5C54B574AAD1}" type="datetimeFigureOut">
              <a:rPr lang="en-US" smtClean="0"/>
              <a:pPr/>
              <a:t>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F52451-0BD2-43CA-B762-A389FAC0B459}"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25549402"/>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93AD43-568A-4559-B550-5C54B574AAD1}" type="datetimeFigureOut">
              <a:rPr lang="en-US" smtClean="0"/>
              <a:pPr/>
              <a:t>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F52451-0BD2-43CA-B762-A389FAC0B459}" type="slidenum">
              <a:rPr lang="en-US" smtClean="0"/>
              <a:pPr/>
              <a:t>‹#›</a:t>
            </a:fld>
            <a:endParaRPr lang="en-US"/>
          </a:p>
        </p:txBody>
      </p:sp>
    </p:spTree>
    <p:extLst>
      <p:ext uri="{BB962C8B-B14F-4D97-AF65-F5344CB8AC3E}">
        <p14:creationId xmlns:p14="http://schemas.microsoft.com/office/powerpoint/2010/main" val="18867705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BC93AD43-568A-4559-B550-5C54B574AAD1}" type="datetimeFigureOut">
              <a:rPr lang="en-US" smtClean="0"/>
              <a:pPr/>
              <a:t>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F52451-0BD2-43CA-B762-A389FAC0B459}" type="slidenum">
              <a:rPr lang="en-US" smtClean="0"/>
              <a:pPr/>
              <a:t>‹#›</a:t>
            </a:fld>
            <a:endParaRPr lang="en-US"/>
          </a:p>
        </p:txBody>
      </p:sp>
    </p:spTree>
    <p:extLst>
      <p:ext uri="{BB962C8B-B14F-4D97-AF65-F5344CB8AC3E}">
        <p14:creationId xmlns:p14="http://schemas.microsoft.com/office/powerpoint/2010/main" val="2725121426"/>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C93AD43-568A-4559-B550-5C54B574AAD1}" type="datetimeFigureOut">
              <a:rPr lang="en-US" smtClean="0"/>
              <a:pPr/>
              <a:t>2/6/2018</a:t>
            </a:fld>
            <a:endParaRPr lang="en-US"/>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AF52451-0BD2-43CA-B762-A389FAC0B459}" type="slidenum">
              <a:rPr lang="en-US" smtClean="0"/>
              <a:pPr/>
              <a:t>‹#›</a:t>
            </a:fld>
            <a:endParaRPr lang="en-US"/>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ight Triangle 9"/>
          <p:cNvSpPr>
            <a:spLocks/>
          </p:cNvSpPr>
          <p:nvPr/>
        </p:nvSpPr>
        <p:spPr bwMode="auto">
          <a:xfrm>
            <a:off x="-8056" y="5791253"/>
            <a:ext cx="4536419" cy="1080868"/>
          </a:xfrm>
          <a:prstGeom prst="rtTriangle">
            <a:avLst/>
          </a:pr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extLst>
      <p:ext uri="{BB962C8B-B14F-4D97-AF65-F5344CB8AC3E}">
        <p14:creationId xmlns:p14="http://schemas.microsoft.com/office/powerpoint/2010/main" val="3736241741"/>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C93AD43-568A-4559-B550-5C54B574AAD1}" type="datetimeFigureOut">
              <a:rPr lang="en-US" smtClean="0"/>
              <a:pPr/>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52451-0BD2-43CA-B762-A389FAC0B459}" type="slidenum">
              <a:rPr lang="en-US" smtClean="0"/>
              <a:pPr/>
              <a:t>‹#›</a:t>
            </a:fld>
            <a:endParaRPr lang="en-US"/>
          </a:p>
        </p:txBody>
      </p:sp>
    </p:spTree>
    <p:extLst>
      <p:ext uri="{BB962C8B-B14F-4D97-AF65-F5344CB8AC3E}">
        <p14:creationId xmlns:p14="http://schemas.microsoft.com/office/powerpoint/2010/main" val="11635805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C93AD43-568A-4559-B550-5C54B574AAD1}" type="datetimeFigureOut">
              <a:rPr lang="en-US" smtClean="0"/>
              <a:pPr/>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52451-0BD2-43CA-B762-A389FAC0B459}" type="slidenum">
              <a:rPr lang="en-US" smtClean="0"/>
              <a:pPr/>
              <a:t>‹#›</a:t>
            </a:fld>
            <a:endParaRPr lang="en-US"/>
          </a:p>
        </p:txBody>
      </p:sp>
    </p:spTree>
    <p:extLst>
      <p:ext uri="{BB962C8B-B14F-4D97-AF65-F5344CB8AC3E}">
        <p14:creationId xmlns:p14="http://schemas.microsoft.com/office/powerpoint/2010/main" val="450817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2BABF-B06C-4598-8BE3-CC03E1ACA6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13D5BA-E4BF-485C-9DF7-6D740620B17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9900B9-474E-4853-844E-F3A1FD44655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8ECD0B-F201-4E0C-98DA-B64A73D3AF52}"/>
              </a:ext>
            </a:extLst>
          </p:cNvPr>
          <p:cNvSpPr>
            <a:spLocks noGrp="1"/>
          </p:cNvSpPr>
          <p:nvPr>
            <p:ph type="dt" sz="half" idx="10"/>
          </p:nvPr>
        </p:nvSpPr>
        <p:spPr/>
        <p:txBody>
          <a:bodyPr/>
          <a:lstStyle/>
          <a:p>
            <a:fld id="{9BC8BE44-ACF6-438A-A4F7-767B4C77D571}" type="datetimeFigureOut">
              <a:rPr lang="en-US" smtClean="0"/>
              <a:t>2/6/2018</a:t>
            </a:fld>
            <a:endParaRPr lang="en-US"/>
          </a:p>
        </p:txBody>
      </p:sp>
      <p:sp>
        <p:nvSpPr>
          <p:cNvPr id="6" name="Footer Placeholder 5">
            <a:extLst>
              <a:ext uri="{FF2B5EF4-FFF2-40B4-BE49-F238E27FC236}">
                <a16:creationId xmlns:a16="http://schemas.microsoft.com/office/drawing/2014/main" id="{23AB68D7-B122-4F8D-A970-70DDD8FDFC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D64A7C-9C11-4E0E-9005-DC20257C55F0}"/>
              </a:ext>
            </a:extLst>
          </p:cNvPr>
          <p:cNvSpPr>
            <a:spLocks noGrp="1"/>
          </p:cNvSpPr>
          <p:nvPr>
            <p:ph type="sldNum" sz="quarter" idx="12"/>
          </p:nvPr>
        </p:nvSpPr>
        <p:spPr/>
        <p:txBody>
          <a:bodyPr/>
          <a:lstStyle/>
          <a:p>
            <a:fld id="{BE756B61-894C-4839-8AF4-B7ECD96F4BAA}" type="slidenum">
              <a:rPr lang="en-US" smtClean="0"/>
              <a:t>‹#›</a:t>
            </a:fld>
            <a:endParaRPr lang="en-US"/>
          </a:p>
        </p:txBody>
      </p:sp>
    </p:spTree>
    <p:extLst>
      <p:ext uri="{BB962C8B-B14F-4D97-AF65-F5344CB8AC3E}">
        <p14:creationId xmlns:p14="http://schemas.microsoft.com/office/powerpoint/2010/main" val="2550038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FDF5A-F20E-4D62-9CCC-E3DD76430F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2E70A9-EABD-4BDE-91A8-20AB17E67B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8E28724-2CAB-4B4D-8165-56CB0CC2B31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98015D-4AB7-409F-838E-97C06A6DE1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B6CBF51-5C9F-492E-ABFA-FDE25304AAD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01762C-53A5-436F-AD36-1A89B0C1B1C4}"/>
              </a:ext>
            </a:extLst>
          </p:cNvPr>
          <p:cNvSpPr>
            <a:spLocks noGrp="1"/>
          </p:cNvSpPr>
          <p:nvPr>
            <p:ph type="dt" sz="half" idx="10"/>
          </p:nvPr>
        </p:nvSpPr>
        <p:spPr/>
        <p:txBody>
          <a:bodyPr/>
          <a:lstStyle/>
          <a:p>
            <a:fld id="{9BC8BE44-ACF6-438A-A4F7-767B4C77D571}" type="datetimeFigureOut">
              <a:rPr lang="en-US" smtClean="0"/>
              <a:t>2/6/2018</a:t>
            </a:fld>
            <a:endParaRPr lang="en-US"/>
          </a:p>
        </p:txBody>
      </p:sp>
      <p:sp>
        <p:nvSpPr>
          <p:cNvPr id="8" name="Footer Placeholder 7">
            <a:extLst>
              <a:ext uri="{FF2B5EF4-FFF2-40B4-BE49-F238E27FC236}">
                <a16:creationId xmlns:a16="http://schemas.microsoft.com/office/drawing/2014/main" id="{2F4452C6-DC21-4AEA-9CF4-44CD9FD8E4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BB6475-6F3F-47A1-9638-3E084D89510E}"/>
              </a:ext>
            </a:extLst>
          </p:cNvPr>
          <p:cNvSpPr>
            <a:spLocks noGrp="1"/>
          </p:cNvSpPr>
          <p:nvPr>
            <p:ph type="sldNum" sz="quarter" idx="12"/>
          </p:nvPr>
        </p:nvSpPr>
        <p:spPr/>
        <p:txBody>
          <a:bodyPr/>
          <a:lstStyle/>
          <a:p>
            <a:fld id="{BE756B61-894C-4839-8AF4-B7ECD96F4BAA}" type="slidenum">
              <a:rPr lang="en-US" smtClean="0"/>
              <a:t>‹#›</a:t>
            </a:fld>
            <a:endParaRPr lang="en-US"/>
          </a:p>
        </p:txBody>
      </p:sp>
    </p:spTree>
    <p:extLst>
      <p:ext uri="{BB962C8B-B14F-4D97-AF65-F5344CB8AC3E}">
        <p14:creationId xmlns:p14="http://schemas.microsoft.com/office/powerpoint/2010/main" val="1930695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FC86D-050C-456C-B7DA-D5F3FA5A41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044153-8510-4AED-A11B-79194FD0D71F}"/>
              </a:ext>
            </a:extLst>
          </p:cNvPr>
          <p:cNvSpPr>
            <a:spLocks noGrp="1"/>
          </p:cNvSpPr>
          <p:nvPr>
            <p:ph type="dt" sz="half" idx="10"/>
          </p:nvPr>
        </p:nvSpPr>
        <p:spPr/>
        <p:txBody>
          <a:bodyPr/>
          <a:lstStyle/>
          <a:p>
            <a:fld id="{9BC8BE44-ACF6-438A-A4F7-767B4C77D571}" type="datetimeFigureOut">
              <a:rPr lang="en-US" smtClean="0"/>
              <a:t>2/6/2018</a:t>
            </a:fld>
            <a:endParaRPr lang="en-US"/>
          </a:p>
        </p:txBody>
      </p:sp>
      <p:sp>
        <p:nvSpPr>
          <p:cNvPr id="4" name="Footer Placeholder 3">
            <a:extLst>
              <a:ext uri="{FF2B5EF4-FFF2-40B4-BE49-F238E27FC236}">
                <a16:creationId xmlns:a16="http://schemas.microsoft.com/office/drawing/2014/main" id="{36D3AB5C-A460-405B-AA5F-2CDBC5B87B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656392-7E7F-4A4A-8613-77CCFD174332}"/>
              </a:ext>
            </a:extLst>
          </p:cNvPr>
          <p:cNvSpPr>
            <a:spLocks noGrp="1"/>
          </p:cNvSpPr>
          <p:nvPr>
            <p:ph type="sldNum" sz="quarter" idx="12"/>
          </p:nvPr>
        </p:nvSpPr>
        <p:spPr/>
        <p:txBody>
          <a:bodyPr/>
          <a:lstStyle/>
          <a:p>
            <a:fld id="{BE756B61-894C-4839-8AF4-B7ECD96F4BAA}" type="slidenum">
              <a:rPr lang="en-US" smtClean="0"/>
              <a:t>‹#›</a:t>
            </a:fld>
            <a:endParaRPr lang="en-US"/>
          </a:p>
        </p:txBody>
      </p:sp>
    </p:spTree>
    <p:extLst>
      <p:ext uri="{BB962C8B-B14F-4D97-AF65-F5344CB8AC3E}">
        <p14:creationId xmlns:p14="http://schemas.microsoft.com/office/powerpoint/2010/main" val="3811481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A78323-8CE9-47F0-B7B7-74418597B58E}"/>
              </a:ext>
            </a:extLst>
          </p:cNvPr>
          <p:cNvSpPr>
            <a:spLocks noGrp="1"/>
          </p:cNvSpPr>
          <p:nvPr>
            <p:ph type="dt" sz="half" idx="10"/>
          </p:nvPr>
        </p:nvSpPr>
        <p:spPr/>
        <p:txBody>
          <a:bodyPr/>
          <a:lstStyle/>
          <a:p>
            <a:fld id="{9BC8BE44-ACF6-438A-A4F7-767B4C77D571}" type="datetimeFigureOut">
              <a:rPr lang="en-US" smtClean="0"/>
              <a:t>2/6/2018</a:t>
            </a:fld>
            <a:endParaRPr lang="en-US"/>
          </a:p>
        </p:txBody>
      </p:sp>
      <p:sp>
        <p:nvSpPr>
          <p:cNvPr id="3" name="Footer Placeholder 2">
            <a:extLst>
              <a:ext uri="{FF2B5EF4-FFF2-40B4-BE49-F238E27FC236}">
                <a16:creationId xmlns:a16="http://schemas.microsoft.com/office/drawing/2014/main" id="{E675FBE6-FEB1-4907-87D1-C3D03354CD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B84F22-2F47-47C1-BD14-3E7B0C5C82E1}"/>
              </a:ext>
            </a:extLst>
          </p:cNvPr>
          <p:cNvSpPr>
            <a:spLocks noGrp="1"/>
          </p:cNvSpPr>
          <p:nvPr>
            <p:ph type="sldNum" sz="quarter" idx="12"/>
          </p:nvPr>
        </p:nvSpPr>
        <p:spPr/>
        <p:txBody>
          <a:bodyPr/>
          <a:lstStyle/>
          <a:p>
            <a:fld id="{BE756B61-894C-4839-8AF4-B7ECD96F4BAA}" type="slidenum">
              <a:rPr lang="en-US" smtClean="0"/>
              <a:t>‹#›</a:t>
            </a:fld>
            <a:endParaRPr lang="en-US"/>
          </a:p>
        </p:txBody>
      </p:sp>
    </p:spTree>
    <p:extLst>
      <p:ext uri="{BB962C8B-B14F-4D97-AF65-F5344CB8AC3E}">
        <p14:creationId xmlns:p14="http://schemas.microsoft.com/office/powerpoint/2010/main" val="1836563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35441-9C66-4C6F-9269-FDF9267128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B857AE-6C46-4BB6-95EB-4E38057C35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B3DFA4-55B8-4781-914F-AFB145F82E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3BA2BD1-054B-45AD-BC69-F2068377B872}"/>
              </a:ext>
            </a:extLst>
          </p:cNvPr>
          <p:cNvSpPr>
            <a:spLocks noGrp="1"/>
          </p:cNvSpPr>
          <p:nvPr>
            <p:ph type="dt" sz="half" idx="10"/>
          </p:nvPr>
        </p:nvSpPr>
        <p:spPr/>
        <p:txBody>
          <a:bodyPr/>
          <a:lstStyle/>
          <a:p>
            <a:fld id="{9BC8BE44-ACF6-438A-A4F7-767B4C77D571}" type="datetimeFigureOut">
              <a:rPr lang="en-US" smtClean="0"/>
              <a:t>2/6/2018</a:t>
            </a:fld>
            <a:endParaRPr lang="en-US"/>
          </a:p>
        </p:txBody>
      </p:sp>
      <p:sp>
        <p:nvSpPr>
          <p:cNvPr id="6" name="Footer Placeholder 5">
            <a:extLst>
              <a:ext uri="{FF2B5EF4-FFF2-40B4-BE49-F238E27FC236}">
                <a16:creationId xmlns:a16="http://schemas.microsoft.com/office/drawing/2014/main" id="{5EC6BFAA-A628-42A4-8276-EB02EE8679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7225D1-8F0D-4AB9-A705-B81957D14F8B}"/>
              </a:ext>
            </a:extLst>
          </p:cNvPr>
          <p:cNvSpPr>
            <a:spLocks noGrp="1"/>
          </p:cNvSpPr>
          <p:nvPr>
            <p:ph type="sldNum" sz="quarter" idx="12"/>
          </p:nvPr>
        </p:nvSpPr>
        <p:spPr/>
        <p:txBody>
          <a:bodyPr/>
          <a:lstStyle/>
          <a:p>
            <a:fld id="{BE756B61-894C-4839-8AF4-B7ECD96F4BAA}" type="slidenum">
              <a:rPr lang="en-US" smtClean="0"/>
              <a:t>‹#›</a:t>
            </a:fld>
            <a:endParaRPr lang="en-US"/>
          </a:p>
        </p:txBody>
      </p:sp>
    </p:spTree>
    <p:extLst>
      <p:ext uri="{BB962C8B-B14F-4D97-AF65-F5344CB8AC3E}">
        <p14:creationId xmlns:p14="http://schemas.microsoft.com/office/powerpoint/2010/main" val="3978485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8963C-FA6B-46F2-8507-604DA9D8AB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CA6D58-E407-49FC-8B67-F5DFBC818B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09B9F7-E0AA-45FF-B502-E518182A69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94FD288-1993-45F3-9974-836036245FD9}"/>
              </a:ext>
            </a:extLst>
          </p:cNvPr>
          <p:cNvSpPr>
            <a:spLocks noGrp="1"/>
          </p:cNvSpPr>
          <p:nvPr>
            <p:ph type="dt" sz="half" idx="10"/>
          </p:nvPr>
        </p:nvSpPr>
        <p:spPr/>
        <p:txBody>
          <a:bodyPr/>
          <a:lstStyle/>
          <a:p>
            <a:fld id="{9BC8BE44-ACF6-438A-A4F7-767B4C77D571}" type="datetimeFigureOut">
              <a:rPr lang="en-US" smtClean="0"/>
              <a:t>2/6/2018</a:t>
            </a:fld>
            <a:endParaRPr lang="en-US"/>
          </a:p>
        </p:txBody>
      </p:sp>
      <p:sp>
        <p:nvSpPr>
          <p:cNvPr id="6" name="Footer Placeholder 5">
            <a:extLst>
              <a:ext uri="{FF2B5EF4-FFF2-40B4-BE49-F238E27FC236}">
                <a16:creationId xmlns:a16="http://schemas.microsoft.com/office/drawing/2014/main" id="{60ABBF6C-1738-492B-A5DC-9DC27FC3B3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DB6192-EC35-464D-BB36-47CB3AC5FDA7}"/>
              </a:ext>
            </a:extLst>
          </p:cNvPr>
          <p:cNvSpPr>
            <a:spLocks noGrp="1"/>
          </p:cNvSpPr>
          <p:nvPr>
            <p:ph type="sldNum" sz="quarter" idx="12"/>
          </p:nvPr>
        </p:nvSpPr>
        <p:spPr/>
        <p:txBody>
          <a:bodyPr/>
          <a:lstStyle/>
          <a:p>
            <a:fld id="{BE756B61-894C-4839-8AF4-B7ECD96F4BAA}" type="slidenum">
              <a:rPr lang="en-US" smtClean="0"/>
              <a:t>‹#›</a:t>
            </a:fld>
            <a:endParaRPr lang="en-US"/>
          </a:p>
        </p:txBody>
      </p:sp>
    </p:spTree>
    <p:extLst>
      <p:ext uri="{BB962C8B-B14F-4D97-AF65-F5344CB8AC3E}">
        <p14:creationId xmlns:p14="http://schemas.microsoft.com/office/powerpoint/2010/main" val="2474033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8.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C6C982-5761-41DB-B78B-B92FF0A2BF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AE9D25-BF25-425A-AE11-A6AE33AB49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625607-1FE8-418D-B58B-14538341B3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C8BE44-ACF6-438A-A4F7-767B4C77D571}" type="datetimeFigureOut">
              <a:rPr lang="en-US" smtClean="0"/>
              <a:t>2/6/2018</a:t>
            </a:fld>
            <a:endParaRPr lang="en-US"/>
          </a:p>
        </p:txBody>
      </p:sp>
      <p:sp>
        <p:nvSpPr>
          <p:cNvPr id="5" name="Footer Placeholder 4">
            <a:extLst>
              <a:ext uri="{FF2B5EF4-FFF2-40B4-BE49-F238E27FC236}">
                <a16:creationId xmlns:a16="http://schemas.microsoft.com/office/drawing/2014/main" id="{DA704156-4BA5-4CE4-BD13-FD2D7434E6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C4550E-9197-469B-9289-C656407E62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756B61-894C-4839-8AF4-B7ECD96F4BAA}" type="slidenum">
              <a:rPr lang="en-US" smtClean="0"/>
              <a:t>‹#›</a:t>
            </a:fld>
            <a:endParaRPr lang="en-US"/>
          </a:p>
        </p:txBody>
      </p:sp>
    </p:spTree>
    <p:extLst>
      <p:ext uri="{BB962C8B-B14F-4D97-AF65-F5344CB8AC3E}">
        <p14:creationId xmlns:p14="http://schemas.microsoft.com/office/powerpoint/2010/main" val="2048886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949DE2B-0B5C-45BB-BCD0-1BEF260EE95A}" type="datetimeFigureOut">
              <a:rPr lang="en-US"/>
              <a:pPr>
                <a:defRPr/>
              </a:pPr>
              <a:t>2/6/2018</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F44084A-1141-45F5-A77D-8FA842A7454B}" type="slidenum">
              <a:rPr lang="en-US"/>
              <a:pPr>
                <a:defRPr/>
              </a:pPr>
              <a:t>‹#›</a:t>
            </a:fld>
            <a:endParaRPr lang="en-US" dirty="0"/>
          </a:p>
        </p:txBody>
      </p:sp>
    </p:spTree>
    <p:extLst>
      <p:ext uri="{BB962C8B-B14F-4D97-AF65-F5344CB8AC3E}">
        <p14:creationId xmlns:p14="http://schemas.microsoft.com/office/powerpoint/2010/main" val="40160285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735166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Right Triangle 13"/>
          <p:cNvSpPr>
            <a:spLocks/>
          </p:cNvSpPr>
          <p:nvPr/>
        </p:nvSpPr>
        <p:spPr bwMode="auto">
          <a:xfrm>
            <a:off x="-8056" y="5791253"/>
            <a:ext cx="4536419" cy="1080868"/>
          </a:xfrm>
          <a:prstGeom prst="rtTriangle">
            <a:avLst/>
          </a:prstGeom>
          <a:blipFill>
            <a:blip r:embed="rId13"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BC93AD43-568A-4559-B550-5C54B574AAD1}" type="datetimeFigureOut">
              <a:rPr lang="en-US" smtClean="0"/>
              <a:pPr/>
              <a:t>2/6/2018</a:t>
            </a:fld>
            <a:endParaRPr lang="en-US"/>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6AF52451-0BD2-43CA-B762-A389FAC0B459}" type="slidenum">
              <a:rPr lang="en-US" smtClean="0"/>
              <a:pPr/>
              <a:t>‹#›</a:t>
            </a:fld>
            <a:endParaRPr lang="en-US"/>
          </a:p>
        </p:txBody>
      </p:sp>
    </p:spTree>
    <p:extLst>
      <p:ext uri="{BB962C8B-B14F-4D97-AF65-F5344CB8AC3E}">
        <p14:creationId xmlns:p14="http://schemas.microsoft.com/office/powerpoint/2010/main" val="132567477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acebook.com/nichcy" TargetMode="External"/><Relationship Id="rId7" Type="http://schemas.openxmlformats.org/officeDocument/2006/relationships/image" Target="../media/image11.gi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hyperlink" Target="http://www.spanadvocacy.org/" TargetMode="Externa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hyperlink" Target="http://www.spanadvocacy.org/"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1.png"/><Relationship Id="rId7" Type="http://schemas.openxmlformats.org/officeDocument/2006/relationships/hyperlink" Target="http://www.spanadvocacy.org/"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hyperlink" Target="mailto:deepas@spannj.org" TargetMode="External"/><Relationship Id="rId5" Type="http://schemas.openxmlformats.org/officeDocument/2006/relationships/hyperlink" Target="mailto:diana.autin@spannj.org" TargetMode="Externa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0.png"/><Relationship Id="rId4" Type="http://schemas.openxmlformats.org/officeDocument/2006/relationships/hyperlink" Target="http://www.spanadvocacy.or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spanadvocacy.org/"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hyperlink" Target="http://www.spanadvocacy.org/"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10.png"/><Relationship Id="rId4" Type="http://schemas.openxmlformats.org/officeDocument/2006/relationships/hyperlink" Target="http://www.spanadvocacy.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10.png"/><Relationship Id="rId4" Type="http://schemas.openxmlformats.org/officeDocument/2006/relationships/hyperlink" Target="http://www.spanadvocacy.or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spanadvocacy.org/"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rwjms.rutgers.edu/boggscenter/projects/ActEarlyFlowCharts.html" TargetMode="External"/><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Placeholder 1"/>
          <p:cNvSpPr>
            <a:spLocks noGrp="1"/>
          </p:cNvSpPr>
          <p:nvPr>
            <p:ph type="body" sz="quarter" idx="10"/>
          </p:nvPr>
        </p:nvSpPr>
        <p:spPr>
          <a:xfrm>
            <a:off x="284813" y="3055690"/>
            <a:ext cx="11692327" cy="1205298"/>
          </a:xfrm>
        </p:spPr>
        <p:txBody>
          <a:bodyPr>
            <a:normAutofit/>
          </a:bodyPr>
          <a:lstStyle/>
          <a:p>
            <a:pPr eaLnBrk="1" hangingPunct="1"/>
            <a:r>
              <a:rPr lang="en-US" sz="3600" b="1" dirty="0">
                <a:solidFill>
                  <a:schemeClr val="tx1"/>
                </a:solidFill>
                <a:latin typeface="+mn-lt"/>
              </a:rPr>
              <a:t>Leveraging LTSAE/SPAN Partnership </a:t>
            </a:r>
            <a:br>
              <a:rPr lang="en-US" sz="3600" b="1" dirty="0">
                <a:solidFill>
                  <a:schemeClr val="tx1"/>
                </a:solidFill>
                <a:latin typeface="+mn-lt"/>
              </a:rPr>
            </a:br>
            <a:r>
              <a:rPr lang="en-US" sz="3600" b="1" dirty="0">
                <a:solidFill>
                  <a:schemeClr val="tx1"/>
                </a:solidFill>
                <a:latin typeface="+mn-lt"/>
              </a:rPr>
              <a:t>for Collective Impact in New Jersey</a:t>
            </a:r>
            <a:endParaRPr lang="en-US" dirty="0"/>
          </a:p>
        </p:txBody>
      </p:sp>
      <p:pic>
        <p:nvPicPr>
          <p:cNvPr id="7" name="Picture 8" descr="https://fbcdn-profile-a.akamaihd.net/hprofile-ak-ash3/t1/c0.0.160.160/p160x160/1524942_10152155313989587_1330526752_n.png">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15581" y="5434655"/>
            <a:ext cx="1226152" cy="1226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4D89B42E-74FA-4E72-9994-86399B1329BB}"/>
              </a:ext>
            </a:extLst>
          </p:cNvPr>
          <p:cNvSpPr txBox="1"/>
          <p:nvPr/>
        </p:nvSpPr>
        <p:spPr>
          <a:xfrm>
            <a:off x="2263515" y="4347147"/>
            <a:ext cx="8094688" cy="707886"/>
          </a:xfrm>
          <a:prstGeom prst="rect">
            <a:avLst/>
          </a:prstGeom>
          <a:noFill/>
        </p:spPr>
        <p:txBody>
          <a:bodyPr wrap="square" rtlCol="0">
            <a:spAutoFit/>
          </a:bodyPr>
          <a:lstStyle/>
          <a:p>
            <a:pPr algn="ctr"/>
            <a:r>
              <a:rPr lang="en-US" sz="2000" b="1" dirty="0"/>
              <a:t>Diana </a:t>
            </a:r>
            <a:r>
              <a:rPr lang="en-US" sz="2000" b="1" dirty="0" err="1"/>
              <a:t>Autin</a:t>
            </a:r>
            <a:r>
              <a:rPr lang="en-US" sz="2000" b="1" dirty="0"/>
              <a:t> - Executive Co-Director, SPAN</a:t>
            </a:r>
          </a:p>
          <a:p>
            <a:pPr algn="ctr"/>
            <a:r>
              <a:rPr lang="en-US" sz="2000" b="1" dirty="0"/>
              <a:t>Deepa Srinivasavaradan - CDC’s Act Early Ambassador to NJ</a:t>
            </a:r>
          </a:p>
        </p:txBody>
      </p:sp>
      <p:pic>
        <p:nvPicPr>
          <p:cNvPr id="1026" name="Picture 2" descr="Image result for span nj">
            <a:hlinkClick r:id="rId5"/>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84813" y="5692422"/>
            <a:ext cx="981075" cy="9810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2E41D82-7D8E-46E1-B57E-66692D82E40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41941"/>
          <a:stretch/>
        </p:blipFill>
        <p:spPr>
          <a:xfrm>
            <a:off x="775350" y="183638"/>
            <a:ext cx="10416596" cy="2645917"/>
          </a:xfrm>
          <a:prstGeom prst="rect">
            <a:avLst/>
          </a:prstGeom>
        </p:spPr>
      </p:pic>
    </p:spTree>
    <p:extLst>
      <p:ext uri="{BB962C8B-B14F-4D97-AF65-F5344CB8AC3E}">
        <p14:creationId xmlns:p14="http://schemas.microsoft.com/office/powerpoint/2010/main" val="1750698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000"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3160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4813" y="1334125"/>
            <a:ext cx="9968851" cy="5066675"/>
          </a:xfrm>
        </p:spPr>
        <p:txBody>
          <a:bodyPr/>
          <a:lstStyle/>
          <a:p>
            <a:pPr marL="342900" lvl="1" indent="-342900" eaLnBrk="1" hangingPunct="1">
              <a:spcBef>
                <a:spcPts val="0"/>
              </a:spcBef>
              <a:spcAft>
                <a:spcPts val="0"/>
              </a:spcAft>
              <a:buClr>
                <a:srgbClr val="16A28B"/>
              </a:buClr>
              <a:buFont typeface="Arial" panose="020B0604020202020204" pitchFamily="34" charset="0"/>
              <a:buChar char="•"/>
              <a:defRPr/>
            </a:pPr>
            <a:r>
              <a:rPr lang="en-US" altLang="en-US" sz="2600" b="1" dirty="0">
                <a:solidFill>
                  <a:srgbClr val="000000"/>
                </a:solidFill>
                <a:latin typeface="Arial" panose="020B0604020202020204" pitchFamily="34" charset="0"/>
                <a:cs typeface="Arial" panose="020B0604020202020204" pitchFamily="34" charset="0"/>
              </a:rPr>
              <a:t>Community of Care Consortium (COCC) Meetings </a:t>
            </a:r>
          </a:p>
          <a:p>
            <a:pPr marL="742950" lvl="2" indent="-342900" eaLnBrk="1" hangingPunct="1">
              <a:spcBef>
                <a:spcPts val="0"/>
              </a:spcBef>
              <a:spcAft>
                <a:spcPts val="0"/>
              </a:spcAft>
              <a:buFont typeface="Wingdings" panose="05000000000000000000" pitchFamily="2" charset="2"/>
              <a:buChar char="Ø"/>
              <a:defRPr/>
            </a:pPr>
            <a:r>
              <a:rPr lang="en-US" altLang="en-US" dirty="0">
                <a:solidFill>
                  <a:srgbClr val="7030A0"/>
                </a:solidFill>
                <a:latin typeface="Arial" panose="020B0604020202020204" pitchFamily="34" charset="0"/>
                <a:cs typeface="Arial" panose="020B0604020202020204" pitchFamily="34" charset="0"/>
              </a:rPr>
              <a:t>Early &amp; Continuous Screening Workgroup co-chaired by LTSAE Ambassador &amp; HMG/ECCS Coordinator</a:t>
            </a:r>
          </a:p>
          <a:p>
            <a:pPr marL="400050" lvl="2" indent="0" eaLnBrk="1" hangingPunct="1">
              <a:spcBef>
                <a:spcPts val="0"/>
              </a:spcBef>
              <a:spcAft>
                <a:spcPts val="0"/>
              </a:spcAft>
              <a:buNone/>
              <a:defRPr/>
            </a:pPr>
            <a:endParaRPr lang="en-US" altLang="en-US" dirty="0">
              <a:solidFill>
                <a:srgbClr val="7030A0"/>
              </a:solidFill>
              <a:latin typeface="Arial" panose="020B0604020202020204" pitchFamily="34" charset="0"/>
              <a:cs typeface="Arial" panose="020B0604020202020204" pitchFamily="34" charset="0"/>
            </a:endParaRPr>
          </a:p>
          <a:p>
            <a:pPr marL="342900" lvl="1" indent="-342900" eaLnBrk="1" hangingPunct="1">
              <a:spcBef>
                <a:spcPts val="0"/>
              </a:spcBef>
              <a:spcAft>
                <a:spcPts val="0"/>
              </a:spcAft>
              <a:buClr>
                <a:srgbClr val="16A28B"/>
              </a:buClr>
              <a:buFont typeface="Arial" panose="020B0604020202020204" pitchFamily="34" charset="0"/>
              <a:buChar char="•"/>
              <a:defRPr/>
            </a:pPr>
            <a:r>
              <a:rPr lang="en-US" altLang="en-US" sz="2600" b="1" dirty="0">
                <a:solidFill>
                  <a:srgbClr val="000000"/>
                </a:solidFill>
                <a:latin typeface="Arial" panose="020B0604020202020204" pitchFamily="34" charset="0"/>
                <a:cs typeface="Arial" panose="020B0604020202020204" pitchFamily="34" charset="0"/>
              </a:rPr>
              <a:t>LTSAE Collaboration with HMG/ECCS</a:t>
            </a:r>
          </a:p>
          <a:p>
            <a:pPr marL="742950" lvl="2" indent="-342900" eaLnBrk="1" hangingPunct="1">
              <a:spcBef>
                <a:spcPts val="0"/>
              </a:spcBef>
              <a:spcAft>
                <a:spcPts val="0"/>
              </a:spcAft>
              <a:buFont typeface="Wingdings" panose="05000000000000000000" pitchFamily="2" charset="2"/>
              <a:buChar char="Ø"/>
              <a:defRPr/>
            </a:pPr>
            <a:r>
              <a:rPr lang="en-US" altLang="en-US" dirty="0">
                <a:solidFill>
                  <a:srgbClr val="7030A0"/>
                </a:solidFill>
                <a:latin typeface="Arial" panose="020B0604020202020204" pitchFamily="34" charset="0"/>
                <a:cs typeface="Arial" panose="020B0604020202020204" pitchFamily="34" charset="0"/>
              </a:rPr>
              <a:t>LTSAE Ambassador is the parent lead for the state-level improvement team</a:t>
            </a:r>
          </a:p>
          <a:p>
            <a:pPr marL="742950" lvl="2" indent="-342900" eaLnBrk="1" hangingPunct="1">
              <a:spcBef>
                <a:spcPts val="0"/>
              </a:spcBef>
              <a:spcAft>
                <a:spcPts val="0"/>
              </a:spcAft>
              <a:buFont typeface="Arial" panose="020B0604020202020204" pitchFamily="34" charset="0"/>
              <a:buChar char="•"/>
              <a:defRPr/>
            </a:pPr>
            <a:endParaRPr lang="en-US" altLang="en-US" sz="2000" dirty="0">
              <a:solidFill>
                <a:srgbClr val="000000"/>
              </a:solidFill>
              <a:latin typeface="Arial" panose="020B0604020202020204" pitchFamily="34" charset="0"/>
              <a:cs typeface="Arial" panose="020B0604020202020204" pitchFamily="34" charset="0"/>
            </a:endParaRPr>
          </a:p>
          <a:p>
            <a:pPr marL="342900" lvl="1" indent="-342900" eaLnBrk="1" hangingPunct="1">
              <a:spcBef>
                <a:spcPts val="0"/>
              </a:spcBef>
              <a:spcAft>
                <a:spcPts val="0"/>
              </a:spcAft>
              <a:buFont typeface="Arial" panose="020B0604020202020204" pitchFamily="34" charset="0"/>
              <a:buChar char="•"/>
              <a:defRPr/>
            </a:pPr>
            <a:r>
              <a:rPr lang="en-US" altLang="en-US" sz="2600" b="1" dirty="0">
                <a:solidFill>
                  <a:srgbClr val="000000"/>
                </a:solidFill>
                <a:latin typeface="Arial" panose="020B0604020202020204" pitchFamily="34" charset="0"/>
                <a:cs typeface="Arial" panose="020B0604020202020204" pitchFamily="34" charset="0"/>
              </a:rPr>
              <a:t>Infant Child Health Committee (ICHC) Meetings</a:t>
            </a:r>
          </a:p>
          <a:p>
            <a:pPr marL="742950" lvl="2" indent="-342900" eaLnBrk="1" hangingPunct="1">
              <a:spcBef>
                <a:spcPts val="0"/>
              </a:spcBef>
              <a:spcAft>
                <a:spcPts val="0"/>
              </a:spcAft>
              <a:buFont typeface="Wingdings" panose="05000000000000000000" pitchFamily="2" charset="2"/>
              <a:buChar char="Ø"/>
              <a:defRPr/>
            </a:pPr>
            <a:r>
              <a:rPr lang="en-US" altLang="en-US" dirty="0">
                <a:solidFill>
                  <a:srgbClr val="7030A0"/>
                </a:solidFill>
                <a:latin typeface="Arial" panose="020B0604020202020204" pitchFamily="34" charset="0"/>
                <a:cs typeface="Arial" panose="020B0604020202020204" pitchFamily="34" charset="0"/>
              </a:rPr>
              <a:t>LTSAE Ambassador provides updates at each meeting</a:t>
            </a:r>
          </a:p>
          <a:p>
            <a:pPr marL="742950" lvl="2" indent="-342900" eaLnBrk="1" hangingPunct="1">
              <a:spcBef>
                <a:spcPts val="0"/>
              </a:spcBef>
              <a:spcAft>
                <a:spcPts val="0"/>
              </a:spcAft>
              <a:buFont typeface="Wingdings" panose="05000000000000000000" pitchFamily="2" charset="2"/>
              <a:buChar char="Ø"/>
              <a:defRPr/>
            </a:pPr>
            <a:r>
              <a:rPr lang="en-US" altLang="en-US" dirty="0">
                <a:solidFill>
                  <a:srgbClr val="7030A0"/>
                </a:solidFill>
                <a:latin typeface="Arial" panose="020B0604020202020204" pitchFamily="34" charset="0"/>
                <a:cs typeface="Arial" panose="020B0604020202020204" pitchFamily="34" charset="0"/>
              </a:rPr>
              <a:t>LTSAE Ambassador &amp; other SPAN staff participate on workgroups</a:t>
            </a:r>
          </a:p>
          <a:p>
            <a:pPr marL="0" lvl="1" indent="0" eaLnBrk="1" hangingPunct="1">
              <a:spcBef>
                <a:spcPts val="0"/>
              </a:spcBef>
              <a:spcAft>
                <a:spcPts val="0"/>
              </a:spcAft>
              <a:buClr>
                <a:srgbClr val="16A28B"/>
              </a:buClr>
              <a:buNone/>
              <a:defRPr/>
            </a:pPr>
            <a:endParaRPr lang="en-US" altLang="en-US" sz="2000" dirty="0">
              <a:solidFill>
                <a:srgbClr val="000000"/>
              </a:solidFill>
              <a:latin typeface="Arial" panose="020B0604020202020204" pitchFamily="34" charset="0"/>
              <a:cs typeface="Arial" panose="020B0604020202020204" pitchFamily="34" charset="0"/>
            </a:endParaRPr>
          </a:p>
          <a:p>
            <a:pPr marL="0" lvl="1" indent="0" eaLnBrk="1" hangingPunct="1">
              <a:spcBef>
                <a:spcPts val="1200"/>
              </a:spcBef>
              <a:buNone/>
              <a:defRPr/>
            </a:pPr>
            <a:endParaRPr lang="en-US" altLang="en-US" sz="1800" dirty="0">
              <a:solidFill>
                <a:srgbClr val="000000"/>
              </a:solidFill>
              <a:latin typeface="Arial Narrow" pitchFamily="34" charset="0"/>
              <a:cs typeface="Times New Roman" pitchFamily="18" charset="0"/>
            </a:endParaRPr>
          </a:p>
          <a:p>
            <a:pPr marL="0" lvl="1" indent="0" eaLnBrk="1" hangingPunct="1">
              <a:spcBef>
                <a:spcPts val="1200"/>
              </a:spcBef>
              <a:buNone/>
              <a:defRPr/>
            </a:pPr>
            <a:endParaRPr lang="en-US" altLang="en-US" sz="2200" dirty="0">
              <a:solidFill>
                <a:srgbClr val="000000"/>
              </a:solidFill>
              <a:latin typeface="Arial Narrow" pitchFamily="34" charset="0"/>
              <a:cs typeface="Times New Roman" pitchFamily="18" charset="0"/>
            </a:endParaRPr>
          </a:p>
          <a:p>
            <a:pPr marL="0" lvl="1" indent="0" eaLnBrk="1" hangingPunct="1">
              <a:spcBef>
                <a:spcPts val="1200"/>
              </a:spcBef>
              <a:buNone/>
              <a:defRPr/>
            </a:pPr>
            <a:endParaRPr lang="en-US" altLang="en-US" sz="2200" dirty="0">
              <a:solidFill>
                <a:srgbClr val="000000"/>
              </a:solidFill>
              <a:latin typeface="Arial Narrow" pitchFamily="34" charset="0"/>
              <a:cs typeface="Times New Roman" pitchFamily="18" charset="0"/>
            </a:endParaRPr>
          </a:p>
        </p:txBody>
      </p:sp>
      <p:sp>
        <p:nvSpPr>
          <p:cNvPr id="3" name="Title 2"/>
          <p:cNvSpPr>
            <a:spLocks noGrp="1"/>
          </p:cNvSpPr>
          <p:nvPr>
            <p:ph type="title"/>
          </p:nvPr>
        </p:nvSpPr>
        <p:spPr>
          <a:xfrm>
            <a:off x="119921" y="0"/>
            <a:ext cx="10471879" cy="990600"/>
          </a:xfrm>
        </p:spPr>
        <p:txBody>
          <a:bodyPr/>
          <a:lstStyle/>
          <a:p>
            <a:r>
              <a:rPr lang="en-US" sz="3600" b="1" dirty="0"/>
              <a:t>Aligning LTSAE with Early Childhood Systems  </a:t>
            </a:r>
            <a:endParaRPr lang="en-US" sz="3600" dirty="0"/>
          </a:p>
        </p:txBody>
      </p:sp>
      <p:pic>
        <p:nvPicPr>
          <p:cNvPr id="4" name="Picture 2" descr="Image result for span nj">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4813" y="5692422"/>
            <a:ext cx="981075" cy="981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744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931" y="209862"/>
            <a:ext cx="11827239" cy="704537"/>
          </a:xfrm>
        </p:spPr>
        <p:txBody>
          <a:bodyPr/>
          <a:lstStyle/>
          <a:p>
            <a:pPr algn="ctr"/>
            <a:r>
              <a:rPr lang="en-US" sz="4800" b="1" dirty="0">
                <a:solidFill>
                  <a:srgbClr val="00B050"/>
                </a:solidFill>
                <a:latin typeface="Century Gothic" panose="020B0502020202020204" pitchFamily="34" charset="0"/>
              </a:rPr>
              <a:t>NJ’s Child Developmental Passports</a:t>
            </a:r>
          </a:p>
        </p:txBody>
      </p:sp>
      <p:pic>
        <p:nvPicPr>
          <p:cNvPr id="16" name="Content Placeholder 15">
            <a:extLst>
              <a:ext uri="{FF2B5EF4-FFF2-40B4-BE49-F238E27FC236}">
                <a16:creationId xmlns:a16="http://schemas.microsoft.com/office/drawing/2014/main" id="{1E00080A-AE0D-422E-AD1D-FFCB325B88DE}"/>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172138" y="1417638"/>
            <a:ext cx="7847723" cy="4525963"/>
          </a:xfrm>
          <a:prstGeom prst="rect">
            <a:avLst/>
          </a:prstGeom>
        </p:spPr>
      </p:pic>
    </p:spTree>
    <p:extLst>
      <p:ext uri="{BB962C8B-B14F-4D97-AF65-F5344CB8AC3E}">
        <p14:creationId xmlns:p14="http://schemas.microsoft.com/office/powerpoint/2010/main" val="3262056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9784" y="-1204"/>
            <a:ext cx="11542426" cy="6842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9248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9646" y="228599"/>
            <a:ext cx="11182662" cy="645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806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330961"/>
            <a:ext cx="10972800" cy="4795204"/>
          </a:xfrm>
        </p:spPr>
        <p:txBody>
          <a:bodyPr/>
          <a:lstStyle/>
          <a:p>
            <a:r>
              <a:rPr lang="en-US" sz="2600" dirty="0">
                <a:latin typeface="Arial" panose="020B0604020202020204" pitchFamily="34" charset="0"/>
                <a:cs typeface="Arial" panose="020B0604020202020204" pitchFamily="34" charset="0"/>
              </a:rPr>
              <a:t>Overall</a:t>
            </a:r>
          </a:p>
          <a:p>
            <a:pPr lvl="1"/>
            <a:r>
              <a:rPr lang="en-US" sz="2600" dirty="0">
                <a:latin typeface="Arial" panose="020B0604020202020204" pitchFamily="34" charset="0"/>
                <a:cs typeface="Arial" panose="020B0604020202020204" pitchFamily="34" charset="0"/>
              </a:rPr>
              <a:t>Helps raise awareness of SPAN as a resource for programs serving young children and their families</a:t>
            </a:r>
          </a:p>
          <a:p>
            <a:r>
              <a:rPr lang="en-US" sz="2600" dirty="0">
                <a:latin typeface="Arial" panose="020B0604020202020204" pitchFamily="34" charset="0"/>
                <a:cs typeface="Arial" panose="020B0604020202020204" pitchFamily="34" charset="0"/>
              </a:rPr>
              <a:t>NJ Inclusive Child Care Project: </a:t>
            </a:r>
          </a:p>
          <a:p>
            <a:pPr lvl="1"/>
            <a:r>
              <a:rPr lang="en-US" dirty="0">
                <a:latin typeface="Arial" panose="020B0604020202020204" pitchFamily="34" charset="0"/>
                <a:cs typeface="Arial" panose="020B0604020202020204" pitchFamily="34" charset="0"/>
              </a:rPr>
              <a:t>Early Childhood Challenge added focus on training families and early childhood providers on importance of and strategies for screening</a:t>
            </a:r>
          </a:p>
          <a:p>
            <a:pPr lvl="1"/>
            <a:r>
              <a:rPr lang="en-US" dirty="0">
                <a:latin typeface="Arial" panose="020B0604020202020204" pitchFamily="34" charset="0"/>
                <a:cs typeface="Arial" panose="020B0604020202020204" pitchFamily="34" charset="0"/>
              </a:rPr>
              <a:t>Resources to share with early childhood providers</a:t>
            </a:r>
          </a:p>
          <a:p>
            <a:r>
              <a:rPr lang="en-US" sz="2600" dirty="0">
                <a:latin typeface="Arial" panose="020B0604020202020204" pitchFamily="34" charset="0"/>
                <a:cs typeface="Arial" panose="020B0604020202020204" pitchFamily="34" charset="0"/>
              </a:rPr>
              <a:t>PTI &amp; F2F: </a:t>
            </a:r>
          </a:p>
          <a:p>
            <a:pPr lvl="1"/>
            <a:r>
              <a:rPr lang="en-US" dirty="0">
                <a:latin typeface="Arial" panose="020B0604020202020204" pitchFamily="34" charset="0"/>
                <a:cs typeface="Arial" panose="020B0604020202020204" pitchFamily="34" charset="0"/>
              </a:rPr>
              <a:t>Resources to share with families in addition to connecting them to early intervention when their children “fail” a screen or when parents notice apparent developmental delays</a:t>
            </a:r>
          </a:p>
          <a:p>
            <a:endParaRPr lang="en-US" dirty="0">
              <a:latin typeface="Arial" panose="020B0604020202020204" pitchFamily="34" charset="0"/>
              <a:cs typeface="Arial" panose="020B0604020202020204" pitchFamily="34" charset="0"/>
            </a:endParaRPr>
          </a:p>
          <a:p>
            <a:endParaRPr lang="en-US" dirty="0"/>
          </a:p>
        </p:txBody>
      </p:sp>
      <p:sp>
        <p:nvSpPr>
          <p:cNvPr id="3" name="Title 2"/>
          <p:cNvSpPr>
            <a:spLocks noGrp="1"/>
          </p:cNvSpPr>
          <p:nvPr>
            <p:ph type="title"/>
          </p:nvPr>
        </p:nvSpPr>
        <p:spPr/>
        <p:txBody>
          <a:bodyPr/>
          <a:lstStyle/>
          <a:p>
            <a:r>
              <a:rPr lang="en-US" sz="4800" b="1" dirty="0"/>
              <a:t>Benefits to other SPAN programs</a:t>
            </a:r>
          </a:p>
        </p:txBody>
      </p:sp>
      <p:pic>
        <p:nvPicPr>
          <p:cNvPr id="4" name="Picture 3">
            <a:extLst>
              <a:ext uri="{FF2B5EF4-FFF2-40B4-BE49-F238E27FC236}">
                <a16:creationId xmlns:a16="http://schemas.microsoft.com/office/drawing/2014/main" id="{67C7DF93-2760-47E9-92B2-E5232B01D8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200" y="5741389"/>
            <a:ext cx="981541" cy="981541"/>
          </a:xfrm>
          <a:prstGeom prst="rect">
            <a:avLst/>
          </a:prstGeom>
        </p:spPr>
      </p:pic>
    </p:spTree>
    <p:extLst>
      <p:ext uri="{BB962C8B-B14F-4D97-AF65-F5344CB8AC3E}">
        <p14:creationId xmlns:p14="http://schemas.microsoft.com/office/powerpoint/2010/main" val="2661889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3"/>
          <p:cNvSpPr>
            <a:spLocks noGrp="1"/>
          </p:cNvSpPr>
          <p:nvPr>
            <p:ph idx="1"/>
          </p:nvPr>
        </p:nvSpPr>
        <p:spPr>
          <a:xfrm>
            <a:off x="5261548" y="1470433"/>
            <a:ext cx="4946754" cy="2501960"/>
          </a:xfrm>
        </p:spPr>
        <p:txBody>
          <a:bodyPr/>
          <a:lstStyle/>
          <a:p>
            <a:pPr marL="0" indent="0" algn="ctr" eaLnBrk="1" hangingPunct="1">
              <a:buNone/>
            </a:pPr>
            <a:r>
              <a:rPr lang="en-US" sz="3600" b="1" dirty="0">
                <a:solidFill>
                  <a:srgbClr val="823D97"/>
                </a:solidFill>
              </a:rPr>
              <a:t>“ACT EARLY”</a:t>
            </a:r>
          </a:p>
          <a:p>
            <a:pPr marL="0" indent="0" algn="ctr" eaLnBrk="1" hangingPunct="1">
              <a:buNone/>
            </a:pPr>
            <a:r>
              <a:rPr lang="en-US" sz="3600" b="1" dirty="0">
                <a:solidFill>
                  <a:schemeClr val="accent6">
                    <a:lumMod val="75000"/>
                  </a:schemeClr>
                </a:solidFill>
              </a:rPr>
              <a:t>TO</a:t>
            </a:r>
          </a:p>
          <a:p>
            <a:pPr marL="0" indent="0" algn="ctr" eaLnBrk="1" hangingPunct="1">
              <a:buNone/>
            </a:pPr>
            <a:r>
              <a:rPr lang="en-US" sz="3600" b="1" dirty="0">
                <a:solidFill>
                  <a:srgbClr val="26AB84"/>
                </a:solidFill>
              </a:rPr>
              <a:t>HELP ME GROW!!</a:t>
            </a:r>
          </a:p>
          <a:p>
            <a:pPr marL="0" indent="0" algn="ctr" eaLnBrk="1" hangingPunct="1">
              <a:buNone/>
            </a:pPr>
            <a:endParaRPr lang="en-US" sz="2000" dirty="0"/>
          </a:p>
          <a:p>
            <a:pPr marL="0" indent="0" algn="ctr" eaLnBrk="1" hangingPunct="1">
              <a:buNone/>
            </a:pPr>
            <a:endParaRPr lang="en-US" sz="2000" dirty="0"/>
          </a:p>
          <a:p>
            <a:pPr marL="0" indent="0" algn="ctr" eaLnBrk="1" hangingPunct="1">
              <a:buNone/>
            </a:pPr>
            <a:r>
              <a:rPr lang="en-US" sz="2000" dirty="0"/>
              <a:t> </a:t>
            </a:r>
          </a:p>
          <a:p>
            <a:pPr marL="0" indent="0" eaLnBrk="1" hangingPunct="1">
              <a:buNone/>
            </a:pPr>
            <a:endParaRPr lang="en-US" sz="2000" dirty="0"/>
          </a:p>
          <a:p>
            <a:pPr marL="400050" lvl="1" indent="0" eaLnBrk="1" hangingPunct="1">
              <a:buNone/>
            </a:pPr>
            <a:endParaRPr lang="en-US" sz="2000" dirty="0"/>
          </a:p>
          <a:p>
            <a:pPr marL="400050" lvl="1" indent="0" eaLnBrk="1" hangingPunct="1">
              <a:buNone/>
            </a:pPr>
            <a:endParaRPr lang="en-US" sz="2000" dirty="0"/>
          </a:p>
          <a:p>
            <a:pPr marL="400050" lvl="1" indent="0" eaLnBrk="1" hangingPunct="1">
              <a:buNone/>
            </a:pPr>
            <a:endParaRPr lang="en-US" sz="2000" dirty="0"/>
          </a:p>
          <a:p>
            <a:pPr marL="0" indent="0" eaLnBrk="1" hangingPunct="1">
              <a:buNone/>
            </a:pPr>
            <a:endParaRPr lang="en-US" sz="1800" dirty="0"/>
          </a:p>
          <a:p>
            <a:pPr marL="0" indent="0" eaLnBrk="1" hangingPunct="1">
              <a:buNone/>
            </a:pPr>
            <a:endParaRPr lang="en-US" sz="2000" dirty="0"/>
          </a:p>
          <a:p>
            <a:pPr marL="0" indent="0" eaLnBrk="1" hangingPunct="1">
              <a:buNone/>
            </a:pPr>
            <a:endParaRPr lang="en-US" dirty="0"/>
          </a:p>
        </p:txBody>
      </p:sp>
      <p:sp>
        <p:nvSpPr>
          <p:cNvPr id="3" name="Title 2"/>
          <p:cNvSpPr>
            <a:spLocks noGrp="1"/>
          </p:cNvSpPr>
          <p:nvPr>
            <p:ph type="title"/>
          </p:nvPr>
        </p:nvSpPr>
        <p:spPr/>
        <p:txBody>
          <a:bodyPr rtlCol="0"/>
          <a:lstStyle/>
          <a:p>
            <a:pPr algn="ctr" eaLnBrk="1" fontAlgn="auto" hangingPunct="1">
              <a:spcAft>
                <a:spcPts val="0"/>
              </a:spcAft>
              <a:defRPr/>
            </a:pPr>
            <a:r>
              <a:rPr lang="en-US" sz="4800" b="1" dirty="0"/>
              <a:t>Thank You!</a:t>
            </a:r>
            <a:endParaRPr sz="4800" b="1"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4603" y="1302562"/>
            <a:ext cx="3667593" cy="2677125"/>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13614" y="1893759"/>
            <a:ext cx="981541" cy="1133955"/>
          </a:xfrm>
          <a:prstGeom prst="rect">
            <a:avLst/>
          </a:prstGeom>
        </p:spPr>
      </p:pic>
      <p:sp>
        <p:nvSpPr>
          <p:cNvPr id="2" name="TextBox 1">
            <a:extLst>
              <a:ext uri="{FF2B5EF4-FFF2-40B4-BE49-F238E27FC236}">
                <a16:creationId xmlns:a16="http://schemas.microsoft.com/office/drawing/2014/main" id="{D3049A90-B734-43C5-8FDF-63A3ADCFC4C0}"/>
              </a:ext>
            </a:extLst>
          </p:cNvPr>
          <p:cNvSpPr txBox="1"/>
          <p:nvPr/>
        </p:nvSpPr>
        <p:spPr>
          <a:xfrm>
            <a:off x="1648919" y="4452226"/>
            <a:ext cx="8934137" cy="1631216"/>
          </a:xfrm>
          <a:prstGeom prst="rect">
            <a:avLst/>
          </a:prstGeom>
          <a:noFill/>
        </p:spPr>
        <p:txBody>
          <a:bodyPr wrap="square" rtlCol="0">
            <a:spAutoFit/>
          </a:bodyPr>
          <a:lstStyle/>
          <a:p>
            <a:r>
              <a:rPr lang="en-US" sz="2000" dirty="0"/>
              <a:t>Diana </a:t>
            </a:r>
            <a:r>
              <a:rPr lang="en-US" sz="2000" dirty="0" err="1"/>
              <a:t>Autin</a:t>
            </a:r>
            <a:r>
              <a:rPr lang="en-US" sz="2000" dirty="0"/>
              <a:t>				Deepa Srinivasavaradan</a:t>
            </a:r>
          </a:p>
          <a:p>
            <a:r>
              <a:rPr lang="en-US" sz="2000" dirty="0"/>
              <a:t>Executive Co-Director			CDC’s Act Early Ambassador to NJ</a:t>
            </a:r>
          </a:p>
          <a:p>
            <a:r>
              <a:rPr lang="en-US" sz="2000" dirty="0"/>
              <a:t>Statewide Parent Advocacy Network	Statewide Parent Advocacy Network</a:t>
            </a:r>
          </a:p>
          <a:p>
            <a:r>
              <a:rPr lang="en-US" sz="2000" dirty="0">
                <a:hlinkClick r:id="rId5"/>
              </a:rPr>
              <a:t>diana.autin@spannj.org</a:t>
            </a:r>
            <a:r>
              <a:rPr lang="en-US" sz="2000" dirty="0"/>
              <a:t>			</a:t>
            </a:r>
            <a:r>
              <a:rPr lang="en-US" sz="2000" dirty="0">
                <a:hlinkClick r:id="rId6"/>
              </a:rPr>
              <a:t>deepas@spannj.org</a:t>
            </a:r>
            <a:endParaRPr lang="en-US" sz="2000" dirty="0"/>
          </a:p>
          <a:p>
            <a:endParaRPr lang="en-US" sz="2000" dirty="0"/>
          </a:p>
        </p:txBody>
      </p:sp>
      <p:pic>
        <p:nvPicPr>
          <p:cNvPr id="7" name="Picture 2" descr="Image result for span nj">
            <a:hlinkClick r:id="rId7"/>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84813" y="5692422"/>
            <a:ext cx="981075" cy="981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727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CA9C33-C4E3-423D-96BA-D37433D7D67B}"/>
              </a:ext>
            </a:extLst>
          </p:cNvPr>
          <p:cNvSpPr>
            <a:spLocks noGrp="1"/>
          </p:cNvSpPr>
          <p:nvPr>
            <p:ph idx="1"/>
          </p:nvPr>
        </p:nvSpPr>
        <p:spPr>
          <a:xfrm>
            <a:off x="609600" y="1600201"/>
            <a:ext cx="7949784" cy="4525963"/>
          </a:xfrm>
        </p:spPr>
        <p:txBody>
          <a:bodyPr/>
          <a:lstStyle/>
          <a:p>
            <a:r>
              <a:rPr lang="en-US" b="1" dirty="0"/>
              <a:t>VISION -</a:t>
            </a:r>
            <a:r>
              <a:rPr lang="en-US" dirty="0"/>
              <a:t> </a:t>
            </a:r>
            <a:r>
              <a:rPr lang="en-US" dirty="0">
                <a:solidFill>
                  <a:srgbClr val="7030A0"/>
                </a:solidFill>
              </a:rPr>
              <a:t>All families will have the resources and support they need to ensure that their children become fully participating and contributing members of our communities and society. </a:t>
            </a:r>
          </a:p>
          <a:p>
            <a:endParaRPr lang="en-US" dirty="0"/>
          </a:p>
          <a:p>
            <a:r>
              <a:rPr lang="en-US" b="1" dirty="0"/>
              <a:t>MISSION -</a:t>
            </a:r>
            <a:r>
              <a:rPr lang="en-US" dirty="0"/>
              <a:t> </a:t>
            </a:r>
            <a:r>
              <a:rPr lang="en-US" dirty="0">
                <a:solidFill>
                  <a:srgbClr val="7030A0"/>
                </a:solidFill>
              </a:rPr>
              <a:t>To empower families and inform and involve professionals and others interested in the healthy development and education of children and youth, to enable them to become fully participating and contributing members of our communities and society. </a:t>
            </a:r>
          </a:p>
          <a:p>
            <a:endParaRPr lang="en-US" dirty="0"/>
          </a:p>
        </p:txBody>
      </p:sp>
      <p:sp>
        <p:nvSpPr>
          <p:cNvPr id="3" name="Title 2">
            <a:extLst>
              <a:ext uri="{FF2B5EF4-FFF2-40B4-BE49-F238E27FC236}">
                <a16:creationId xmlns:a16="http://schemas.microsoft.com/office/drawing/2014/main" id="{C68DDEC8-5C53-42A0-B0AA-07B8EFC5D6A2}"/>
              </a:ext>
            </a:extLst>
          </p:cNvPr>
          <p:cNvSpPr>
            <a:spLocks noGrp="1"/>
          </p:cNvSpPr>
          <p:nvPr>
            <p:ph type="title"/>
          </p:nvPr>
        </p:nvSpPr>
        <p:spPr/>
        <p:txBody>
          <a:bodyPr/>
          <a:lstStyle/>
          <a:p>
            <a:r>
              <a:rPr lang="en-US" sz="4800" b="1" dirty="0"/>
              <a:t>SPAN’s Vision &amp; Mission</a:t>
            </a:r>
          </a:p>
        </p:txBody>
      </p:sp>
      <p:pic>
        <p:nvPicPr>
          <p:cNvPr id="4" name="Picture 3">
            <a:extLst>
              <a:ext uri="{FF2B5EF4-FFF2-40B4-BE49-F238E27FC236}">
                <a16:creationId xmlns:a16="http://schemas.microsoft.com/office/drawing/2014/main" id="{C227B465-E45D-4ACB-9BF0-95B1964A0B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50400" y="2316479"/>
            <a:ext cx="3641600" cy="2810157"/>
          </a:xfrm>
          <a:prstGeom prst="rect">
            <a:avLst/>
          </a:prstGeom>
        </p:spPr>
      </p:pic>
      <p:pic>
        <p:nvPicPr>
          <p:cNvPr id="5" name="Picture 2" descr="Image result for span nj">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84813" y="5692422"/>
            <a:ext cx="981075" cy="981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834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865476-1C80-43D4-9803-E469E69EFDD3}"/>
              </a:ext>
            </a:extLst>
          </p:cNvPr>
          <p:cNvSpPr>
            <a:spLocks noGrp="1"/>
          </p:cNvSpPr>
          <p:nvPr>
            <p:ph idx="1"/>
          </p:nvPr>
        </p:nvSpPr>
        <p:spPr>
          <a:xfrm>
            <a:off x="406400" y="1585732"/>
            <a:ext cx="11379200" cy="4675344"/>
          </a:xfrm>
        </p:spPr>
        <p:txBody>
          <a:bodyPr/>
          <a:lstStyle/>
          <a:p>
            <a:r>
              <a:rPr lang="en-US" sz="2800" dirty="0"/>
              <a:t>SPAN staff member selected as LTSAE Ambassador in May 2014; selected for second 2-year term (2016-2018).</a:t>
            </a:r>
          </a:p>
          <a:p>
            <a:r>
              <a:rPr lang="en-US" sz="2800" dirty="0"/>
              <a:t>LTSAE NJ Focus</a:t>
            </a:r>
          </a:p>
          <a:p>
            <a:pPr lvl="1">
              <a:buFont typeface="Wingdings" panose="05000000000000000000" pitchFamily="2" charset="2"/>
              <a:buChar char="Ø"/>
            </a:pPr>
            <a:r>
              <a:rPr lang="en-US" sz="2800" dirty="0">
                <a:solidFill>
                  <a:srgbClr val="7030A0"/>
                </a:solidFill>
              </a:rPr>
              <a:t>Leveraging partnerships to ensure that all efforts related to early developmental monitoring and screening are working together to compliment each other, maximize impact, and reduce duplication.</a:t>
            </a:r>
          </a:p>
          <a:p>
            <a:r>
              <a:rPr lang="en-US" sz="2800" dirty="0"/>
              <a:t>Building on SPAN’s many existing collaborations, the LTSAE Ambassador has helped build and extend partnerships.</a:t>
            </a:r>
          </a:p>
          <a:p>
            <a:endParaRPr lang="en-US" dirty="0"/>
          </a:p>
          <a:p>
            <a:pPr marL="0" indent="0">
              <a:buNone/>
            </a:pPr>
            <a:endParaRPr lang="en-US" dirty="0"/>
          </a:p>
        </p:txBody>
      </p:sp>
      <p:sp>
        <p:nvSpPr>
          <p:cNvPr id="3" name="Title 2">
            <a:extLst>
              <a:ext uri="{FF2B5EF4-FFF2-40B4-BE49-F238E27FC236}">
                <a16:creationId xmlns:a16="http://schemas.microsoft.com/office/drawing/2014/main" id="{16A0B47D-F0DB-4709-ABB5-B9CB3CC1D1E1}"/>
              </a:ext>
            </a:extLst>
          </p:cNvPr>
          <p:cNvSpPr>
            <a:spLocks noGrp="1"/>
          </p:cNvSpPr>
          <p:nvPr>
            <p:ph type="title"/>
          </p:nvPr>
        </p:nvSpPr>
        <p:spPr/>
        <p:txBody>
          <a:bodyPr/>
          <a:lstStyle/>
          <a:p>
            <a:r>
              <a:rPr lang="en-US" sz="4800" b="1" dirty="0"/>
              <a:t>LTSAE Ambassador for NJ</a:t>
            </a:r>
          </a:p>
        </p:txBody>
      </p:sp>
      <p:pic>
        <p:nvPicPr>
          <p:cNvPr id="4" name="Picture 2" descr="Image result for span nj">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4813" y="5692422"/>
            <a:ext cx="981075" cy="981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125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E89DB7-C337-4773-BB26-17E7BF29C86A}"/>
              </a:ext>
            </a:extLst>
          </p:cNvPr>
          <p:cNvSpPr>
            <a:spLocks noGrp="1"/>
          </p:cNvSpPr>
          <p:nvPr>
            <p:ph idx="1"/>
          </p:nvPr>
        </p:nvSpPr>
        <p:spPr>
          <a:xfrm>
            <a:off x="1043796" y="1440611"/>
            <a:ext cx="10933345" cy="4339088"/>
          </a:xfrm>
        </p:spPr>
        <p:txBody>
          <a:bodyPr/>
          <a:lstStyle/>
          <a:p>
            <a:r>
              <a:rPr lang="en-US" dirty="0"/>
              <a:t>Parent Training &amp; Information (PTI) Center</a:t>
            </a:r>
          </a:p>
          <a:p>
            <a:r>
              <a:rPr lang="en-US" dirty="0"/>
              <a:t>Family to Family Health Information Center-Family Voices</a:t>
            </a:r>
          </a:p>
          <a:p>
            <a:r>
              <a:rPr lang="en-US" dirty="0"/>
              <a:t>Family WRAP: Project Care (Family Resource Specialists supporting families)</a:t>
            </a:r>
          </a:p>
          <a:p>
            <a:r>
              <a:rPr lang="en-US" dirty="0"/>
              <a:t>NJ Statewide Parent to Parent (connecting families to emotional support)</a:t>
            </a:r>
          </a:p>
          <a:p>
            <a:r>
              <a:rPr lang="en-US" dirty="0"/>
              <a:t>NJ Inclusive Child Care Project</a:t>
            </a:r>
          </a:p>
          <a:p>
            <a:r>
              <a:rPr lang="en-US" dirty="0"/>
              <a:t>Partners for Prevention of Birth Defects &amp; Developmental Disabilities</a:t>
            </a:r>
          </a:p>
          <a:p>
            <a:r>
              <a:rPr lang="en-US" dirty="0"/>
              <a:t>Improving Pregnancy Outcomes (connecting women to critical services)</a:t>
            </a:r>
          </a:p>
          <a:p>
            <a:r>
              <a:rPr lang="en-US" dirty="0"/>
              <a:t>Military Family Support 360 Center</a:t>
            </a:r>
          </a:p>
          <a:p>
            <a:r>
              <a:rPr lang="en-US" dirty="0"/>
              <a:t>D70 Medical Home Systems Integration Project</a:t>
            </a:r>
          </a:p>
          <a:p>
            <a:endParaRPr lang="en-US" dirty="0"/>
          </a:p>
          <a:p>
            <a:endParaRPr lang="en-US" dirty="0"/>
          </a:p>
        </p:txBody>
      </p:sp>
      <p:sp>
        <p:nvSpPr>
          <p:cNvPr id="3" name="Title 2">
            <a:extLst>
              <a:ext uri="{FF2B5EF4-FFF2-40B4-BE49-F238E27FC236}">
                <a16:creationId xmlns:a16="http://schemas.microsoft.com/office/drawing/2014/main" id="{952756AC-D44D-4FD5-A781-4A603D3EBA14}"/>
              </a:ext>
            </a:extLst>
          </p:cNvPr>
          <p:cNvSpPr>
            <a:spLocks noGrp="1"/>
          </p:cNvSpPr>
          <p:nvPr>
            <p:ph type="title"/>
          </p:nvPr>
        </p:nvSpPr>
        <p:spPr/>
        <p:txBody>
          <a:bodyPr/>
          <a:lstStyle/>
          <a:p>
            <a:r>
              <a:rPr lang="en-US" sz="4800" b="1" dirty="0"/>
              <a:t>LTSAE/SPAN Collaboration</a:t>
            </a:r>
          </a:p>
        </p:txBody>
      </p:sp>
      <p:pic>
        <p:nvPicPr>
          <p:cNvPr id="4" name="Picture 2" descr="Image result for span nj">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2902" y="5672807"/>
            <a:ext cx="981075" cy="981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616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3"/>
          <p:cNvSpPr>
            <a:spLocks noGrp="1"/>
          </p:cNvSpPr>
          <p:nvPr>
            <p:ph idx="1"/>
          </p:nvPr>
        </p:nvSpPr>
        <p:spPr>
          <a:xfrm>
            <a:off x="706056" y="1466490"/>
            <a:ext cx="8361744" cy="4934309"/>
          </a:xfrm>
        </p:spPr>
        <p:txBody>
          <a:bodyPr/>
          <a:lstStyle/>
          <a:p>
            <a:pPr eaLnBrk="1" hangingPunct="1"/>
            <a:r>
              <a:rPr lang="en-US" dirty="0">
                <a:latin typeface="Arial" panose="020B0604020202020204" pitchFamily="34" charset="0"/>
                <a:cs typeface="Arial" panose="020B0604020202020204" pitchFamily="34" charset="0"/>
              </a:rPr>
              <a:t>State Agencies</a:t>
            </a:r>
          </a:p>
          <a:p>
            <a:pPr lvl="1" eaLnBrk="1" hangingPunct="1"/>
            <a:r>
              <a:rPr lang="en-US" dirty="0">
                <a:latin typeface="Arial" panose="020B0604020202020204" pitchFamily="34" charset="0"/>
                <a:cs typeface="Arial" panose="020B0604020202020204" pitchFamily="34" charset="0"/>
              </a:rPr>
              <a:t>NJ Department of Health - Family Health Services</a:t>
            </a:r>
          </a:p>
          <a:p>
            <a:pPr lvl="2" eaLnBrk="1" hangingPunct="1">
              <a:buFont typeface="Wingdings" panose="05000000000000000000" pitchFamily="2" charset="2"/>
              <a:buChar char="Ø"/>
            </a:pPr>
            <a:r>
              <a:rPr lang="en-US" dirty="0">
                <a:latin typeface="Arial" panose="020B0604020202020204" pitchFamily="34" charset="0"/>
                <a:cs typeface="Arial" panose="020B0604020202020204" pitchFamily="34" charset="0"/>
              </a:rPr>
              <a:t>Special Child Health &amp; Early Intervention Services</a:t>
            </a:r>
          </a:p>
          <a:p>
            <a:pPr lvl="2" eaLnBrk="1" hangingPunct="1">
              <a:buFont typeface="Wingdings" panose="05000000000000000000" pitchFamily="2" charset="2"/>
              <a:buChar char="Ø"/>
            </a:pPr>
            <a:r>
              <a:rPr lang="en-US" dirty="0">
                <a:latin typeface="Arial" panose="020B0604020202020204" pitchFamily="34" charset="0"/>
                <a:cs typeface="Arial" panose="020B0604020202020204" pitchFamily="34" charset="0"/>
              </a:rPr>
              <a:t>Improving Pregnancy Outcomes/Central Intake</a:t>
            </a:r>
          </a:p>
          <a:p>
            <a:pPr lvl="1" eaLnBrk="1" hangingPunct="1"/>
            <a:r>
              <a:rPr lang="en-US" dirty="0">
                <a:latin typeface="Arial" panose="020B0604020202020204" pitchFamily="34" charset="0"/>
                <a:cs typeface="Arial" panose="020B0604020202020204" pitchFamily="34" charset="0"/>
              </a:rPr>
              <a:t>NJ Department of Children &amp; Families</a:t>
            </a:r>
          </a:p>
          <a:p>
            <a:pPr lvl="2" eaLnBrk="1" hangingPunct="1">
              <a:buFont typeface="Wingdings" panose="05000000000000000000" pitchFamily="2" charset="2"/>
              <a:buChar char="Ø"/>
            </a:pPr>
            <a:r>
              <a:rPr lang="en-US" dirty="0">
                <a:latin typeface="Arial" panose="020B0604020202020204" pitchFamily="34" charset="0"/>
                <a:cs typeface="Arial" panose="020B0604020202020204" pitchFamily="34" charset="0"/>
              </a:rPr>
              <a:t>Help Me Grow; Project LAUNCH; Home Visiting; Children’s System of Care</a:t>
            </a:r>
          </a:p>
          <a:p>
            <a:pPr lvl="1" eaLnBrk="1" hangingPunct="1"/>
            <a:r>
              <a:rPr lang="en-US" dirty="0">
                <a:latin typeface="Arial" panose="020B0604020202020204" pitchFamily="34" charset="0"/>
                <a:cs typeface="Arial" panose="020B0604020202020204" pitchFamily="34" charset="0"/>
              </a:rPr>
              <a:t>NJ Department of Human Services</a:t>
            </a:r>
          </a:p>
          <a:p>
            <a:pPr lvl="2" eaLnBrk="1" hangingPunct="1">
              <a:buFont typeface="Wingdings" panose="05000000000000000000" pitchFamily="2" charset="2"/>
              <a:buChar char="Ø"/>
            </a:pPr>
            <a:r>
              <a:rPr lang="en-US" dirty="0">
                <a:latin typeface="Arial" panose="020B0604020202020204" pitchFamily="34" charset="0"/>
                <a:cs typeface="Arial" panose="020B0604020202020204" pitchFamily="34" charset="0"/>
              </a:rPr>
              <a:t>Division of Development Disabilities, Office on Autism, Office for Prevention of Developmental Disabilities</a:t>
            </a:r>
          </a:p>
        </p:txBody>
      </p:sp>
      <p:sp>
        <p:nvSpPr>
          <p:cNvPr id="3" name="Title 2"/>
          <p:cNvSpPr>
            <a:spLocks noGrp="1"/>
          </p:cNvSpPr>
          <p:nvPr>
            <p:ph type="title"/>
          </p:nvPr>
        </p:nvSpPr>
        <p:spPr/>
        <p:txBody>
          <a:bodyPr rtlCol="0"/>
          <a:lstStyle/>
          <a:p>
            <a:pPr eaLnBrk="1" fontAlgn="auto" hangingPunct="1">
              <a:spcAft>
                <a:spcPts val="0"/>
              </a:spcAft>
              <a:defRPr/>
            </a:pPr>
            <a:r>
              <a:rPr lang="en-US" sz="4800" b="1" dirty="0"/>
              <a:t>NJ Act Early State Team </a:t>
            </a:r>
            <a:endParaRPr sz="4800" b="1"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37385" y="1755510"/>
            <a:ext cx="1768792" cy="3355702"/>
          </a:xfrm>
          <a:prstGeom prst="rect">
            <a:avLst/>
          </a:prstGeom>
        </p:spPr>
      </p:pic>
      <p:pic>
        <p:nvPicPr>
          <p:cNvPr id="5" name="Picture 2" descr="Image result for span nj">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84813" y="5692422"/>
            <a:ext cx="981075" cy="981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993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3"/>
          <p:cNvSpPr>
            <a:spLocks noGrp="1"/>
          </p:cNvSpPr>
          <p:nvPr>
            <p:ph idx="1"/>
          </p:nvPr>
        </p:nvSpPr>
        <p:spPr>
          <a:xfrm>
            <a:off x="428263" y="1423686"/>
            <a:ext cx="9352345" cy="4977114"/>
          </a:xfrm>
        </p:spPr>
        <p:txBody>
          <a:bodyPr/>
          <a:lstStyle/>
          <a:p>
            <a:pPr marL="0" indent="0" eaLnBrk="1" hangingPunct="1">
              <a:buNone/>
            </a:pPr>
            <a:r>
              <a:rPr lang="en-US" sz="3200" dirty="0">
                <a:latin typeface="Arial" panose="020B0604020202020204" pitchFamily="34" charset="0"/>
                <a:cs typeface="Arial" panose="020B0604020202020204" pitchFamily="34" charset="0"/>
              </a:rPr>
              <a:t>Other Organizations</a:t>
            </a:r>
          </a:p>
          <a:p>
            <a:pPr eaLnBrk="1" hangingPunct="1"/>
            <a:r>
              <a:rPr lang="en-US" dirty="0">
                <a:latin typeface="Arial" panose="020B0604020202020204" pitchFamily="34" charset="0"/>
                <a:cs typeface="Arial" panose="020B0604020202020204" pitchFamily="34" charset="0"/>
              </a:rPr>
              <a:t>Boggs Center on Developmental Disabilities (UCEDD, LEND)</a:t>
            </a:r>
          </a:p>
          <a:p>
            <a:pPr eaLnBrk="1" hangingPunct="1"/>
            <a:r>
              <a:rPr lang="en-US" dirty="0">
                <a:latin typeface="Arial" panose="020B0604020202020204" pitchFamily="34" charset="0"/>
                <a:cs typeface="Arial" panose="020B0604020202020204" pitchFamily="34" charset="0"/>
              </a:rPr>
              <a:t>NJ Council on Developmental Disabilities</a:t>
            </a:r>
          </a:p>
          <a:p>
            <a:pPr eaLnBrk="1" hangingPunct="1"/>
            <a:r>
              <a:rPr lang="en-US" dirty="0">
                <a:latin typeface="Arial" panose="020B0604020202020204" pitchFamily="34" charset="0"/>
                <a:cs typeface="Arial" panose="020B0604020202020204" pitchFamily="34" charset="0"/>
              </a:rPr>
              <a:t>SPAN Parent Advocacy Network</a:t>
            </a:r>
          </a:p>
          <a:p>
            <a:pPr eaLnBrk="1" hangingPunct="1"/>
            <a:r>
              <a:rPr lang="en-US" dirty="0">
                <a:latin typeface="Arial" panose="020B0604020202020204" pitchFamily="34" charset="0"/>
                <a:cs typeface="Arial" panose="020B0604020202020204" pitchFamily="34" charset="0"/>
              </a:rPr>
              <a:t>Governor’s Council for Medical Research &amp; Treatment of Autism</a:t>
            </a:r>
          </a:p>
          <a:p>
            <a:pPr eaLnBrk="1" hangingPunct="1"/>
            <a:r>
              <a:rPr lang="en-US" dirty="0">
                <a:latin typeface="Arial" panose="020B0604020202020204" pitchFamily="34" charset="0"/>
                <a:cs typeface="Arial" panose="020B0604020202020204" pitchFamily="34" charset="0"/>
              </a:rPr>
              <a:t>Center of Excellence on Autism at Montclair State University</a:t>
            </a:r>
          </a:p>
          <a:p>
            <a:pPr eaLnBrk="1" hangingPunct="1"/>
            <a:r>
              <a:rPr lang="en-US" dirty="0">
                <a:latin typeface="Arial" panose="020B0604020202020204" pitchFamily="34" charset="0"/>
                <a:cs typeface="Arial" panose="020B0604020202020204" pitchFamily="34" charset="0"/>
              </a:rPr>
              <a:t>American Academy of Pediatrics-NJ Chapter</a:t>
            </a:r>
          </a:p>
          <a:p>
            <a:pPr eaLnBrk="1" hangingPunct="1"/>
            <a:r>
              <a:rPr lang="en-US" dirty="0">
                <a:latin typeface="Arial" panose="020B0604020202020204" pitchFamily="34" charset="0"/>
                <a:cs typeface="Arial" panose="020B0604020202020204" pitchFamily="34" charset="0"/>
              </a:rPr>
              <a:t>Disability Groups (Autism NJ, POAC, Autism Family of Services, the Arc)</a:t>
            </a:r>
          </a:p>
        </p:txBody>
      </p:sp>
      <p:sp>
        <p:nvSpPr>
          <p:cNvPr id="3" name="Title 2"/>
          <p:cNvSpPr>
            <a:spLocks noGrp="1"/>
          </p:cNvSpPr>
          <p:nvPr>
            <p:ph type="title"/>
          </p:nvPr>
        </p:nvSpPr>
        <p:spPr/>
        <p:txBody>
          <a:bodyPr rtlCol="0"/>
          <a:lstStyle/>
          <a:p>
            <a:pPr eaLnBrk="1" fontAlgn="auto" hangingPunct="1">
              <a:spcAft>
                <a:spcPts val="0"/>
              </a:spcAft>
              <a:defRPr/>
            </a:pPr>
            <a:r>
              <a:rPr lang="en-US" sz="4800" b="1" dirty="0"/>
              <a:t>NJ Act Early State Team </a:t>
            </a:r>
            <a:endParaRPr sz="4800" b="1"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24118" y="2045303"/>
            <a:ext cx="1767254" cy="3352784"/>
          </a:xfrm>
          <a:prstGeom prst="rect">
            <a:avLst/>
          </a:prstGeom>
        </p:spPr>
      </p:pic>
      <p:pic>
        <p:nvPicPr>
          <p:cNvPr id="5" name="Picture 2" descr="Image result for span nj">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84813" y="5692422"/>
            <a:ext cx="981075" cy="981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972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0467" y="1274323"/>
            <a:ext cx="10652653" cy="5006556"/>
          </a:xfrm>
        </p:spPr>
        <p:txBody>
          <a:bodyPr/>
          <a:lstStyle/>
          <a:p>
            <a:endParaRPr lang="en-US" sz="3200" dirty="0"/>
          </a:p>
          <a:p>
            <a:pPr marL="0" indent="0">
              <a:buNone/>
            </a:pPr>
            <a:r>
              <a:rPr lang="en-US" sz="3200" dirty="0"/>
              <a:t>Parent-led training initiatives to increase awareness of importance of developmental screening using validated tools:</a:t>
            </a:r>
          </a:p>
          <a:p>
            <a:pPr marL="0" indent="0">
              <a:buNone/>
            </a:pPr>
            <a:endParaRPr lang="en-US" sz="3200" dirty="0"/>
          </a:p>
          <a:p>
            <a:r>
              <a:rPr lang="en-US" sz="3000" dirty="0"/>
              <a:t>2012 - 2014: Federally Qualified Health Centers (FQHCs)</a:t>
            </a:r>
          </a:p>
          <a:p>
            <a:r>
              <a:rPr lang="en-US" sz="3000" dirty="0"/>
              <a:t>2014-2016:  Head Start and other early childhood programs</a:t>
            </a:r>
          </a:p>
          <a:p>
            <a:pPr marL="0" indent="0">
              <a:buNone/>
            </a:pPr>
            <a:endParaRPr lang="en-US" sz="2000" dirty="0"/>
          </a:p>
          <a:p>
            <a:endParaRPr lang="en-US" dirty="0"/>
          </a:p>
        </p:txBody>
      </p:sp>
      <p:sp>
        <p:nvSpPr>
          <p:cNvPr id="3" name="Title 2"/>
          <p:cNvSpPr>
            <a:spLocks noGrp="1"/>
          </p:cNvSpPr>
          <p:nvPr>
            <p:ph type="title"/>
          </p:nvPr>
        </p:nvSpPr>
        <p:spPr>
          <a:xfrm>
            <a:off x="203199" y="304800"/>
            <a:ext cx="11579069" cy="685800"/>
          </a:xfrm>
        </p:spPr>
        <p:txBody>
          <a:bodyPr/>
          <a:lstStyle/>
          <a:p>
            <a:r>
              <a:rPr lang="en-US" sz="4000" b="1" dirty="0"/>
              <a:t>NJ’s Act Early State Implementation Grants</a:t>
            </a:r>
          </a:p>
        </p:txBody>
      </p:sp>
      <p:pic>
        <p:nvPicPr>
          <p:cNvPr id="4" name="Picture 2" descr="Image result for span nj">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4813" y="5692422"/>
            <a:ext cx="981075" cy="981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89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62807" cy="654752"/>
          </a:xfrm>
        </p:spPr>
        <p:txBody>
          <a:bodyPr/>
          <a:lstStyle/>
          <a:p>
            <a:r>
              <a:rPr lang="en-US" sz="4800" b="1" dirty="0">
                <a:solidFill>
                  <a:srgbClr val="26AB84"/>
                </a:solidFill>
                <a:latin typeface="Century Gothic" pitchFamily="34" charset="0"/>
                <a:ea typeface="+mn-ea"/>
                <a:cs typeface="+mn-cs"/>
              </a:rPr>
              <a:t>County-Specific Flow Chart </a:t>
            </a:r>
            <a:endParaRPr lang="en-US" sz="4400" b="1" dirty="0">
              <a:solidFill>
                <a:srgbClr val="00B050"/>
              </a:solidFill>
              <a:latin typeface="Garamond" panose="02020404030301010803" pitchFamily="18" charset="0"/>
            </a:endParaRPr>
          </a:p>
        </p:txBody>
      </p:sp>
      <p:sp>
        <p:nvSpPr>
          <p:cNvPr id="3" name="Content Placeholder 2"/>
          <p:cNvSpPr>
            <a:spLocks noGrp="1"/>
          </p:cNvSpPr>
          <p:nvPr>
            <p:ph idx="1"/>
          </p:nvPr>
        </p:nvSpPr>
        <p:spPr>
          <a:xfrm>
            <a:off x="264695" y="1191127"/>
            <a:ext cx="11682663" cy="4935038"/>
          </a:xfrm>
        </p:spPr>
        <p:txBody>
          <a:bodyPr/>
          <a:lstStyle/>
          <a:p>
            <a:pPr marL="0" lvl="0" indent="0" algn="ctr" fontAlgn="base">
              <a:spcAft>
                <a:spcPct val="0"/>
              </a:spcAft>
              <a:buClrTx/>
              <a:buNone/>
            </a:pPr>
            <a:r>
              <a:rPr lang="en-US" sz="2200" b="1" kern="0" dirty="0">
                <a:solidFill>
                  <a:srgbClr val="5F5F5F"/>
                </a:solidFill>
                <a:latin typeface="Garamond" panose="02020404030301010803" pitchFamily="18" charset="0"/>
                <a:hlinkClick r:id="rId3"/>
              </a:rPr>
              <a:t>http://rwjms.rutgers.edu/boggscenter/projects/ActEarlyFlowCharts.html</a:t>
            </a:r>
            <a:endParaRPr lang="en-US" sz="2200" b="1" kern="0" dirty="0">
              <a:solidFill>
                <a:srgbClr val="5F5F5F"/>
              </a:solidFill>
              <a:latin typeface="Garamond" panose="02020404030301010803" pitchFamily="18" charset="0"/>
            </a:endParaRPr>
          </a:p>
          <a:p>
            <a:pPr marL="0" indent="0" algn="ctr">
              <a:buNone/>
            </a:pPr>
            <a:endParaRPr lang="en-US" dirty="0"/>
          </a:p>
        </p:txBody>
      </p:sp>
      <p:pic>
        <p:nvPicPr>
          <p:cNvPr id="4" name="Picture 3" descr="Flow Chart Burlington 7.24.14.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4262" y="1661532"/>
            <a:ext cx="9953470" cy="5084042"/>
          </a:xfrm>
          <a:prstGeom prst="rect">
            <a:avLst/>
          </a:prstGeom>
        </p:spPr>
      </p:pic>
    </p:spTree>
    <p:extLst>
      <p:ext uri="{BB962C8B-B14F-4D97-AF65-F5344CB8AC3E}">
        <p14:creationId xmlns:p14="http://schemas.microsoft.com/office/powerpoint/2010/main" val="966087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2768282"/>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1810</TotalTime>
  <Words>2495</Words>
  <Application>Microsoft Office PowerPoint</Application>
  <PresentationFormat>Widescreen</PresentationFormat>
  <Paragraphs>151</Paragraphs>
  <Slides>16</Slides>
  <Notes>16</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16</vt:i4>
      </vt:variant>
    </vt:vector>
  </HeadingPairs>
  <TitlesOfParts>
    <vt:vector size="33" baseType="lpstr">
      <vt:lpstr>Arial</vt:lpstr>
      <vt:lpstr>Arial Narrow</vt:lpstr>
      <vt:lpstr>Calibri</vt:lpstr>
      <vt:lpstr>Calibri Light</vt:lpstr>
      <vt:lpstr>Century Gothic</vt:lpstr>
      <vt:lpstr>Garamond</vt:lpstr>
      <vt:lpstr>Lucida Sans Unicode</vt:lpstr>
      <vt:lpstr>Times New Roman</vt:lpstr>
      <vt:lpstr>Verdana</vt:lpstr>
      <vt:lpstr>Wingdings</vt:lpstr>
      <vt:lpstr>Wingdings 2</vt:lpstr>
      <vt:lpstr>Wingdings 3</vt:lpstr>
      <vt:lpstr>ヒラギノ角ゴ Pro W3</vt:lpstr>
      <vt:lpstr>Office Theme</vt:lpstr>
      <vt:lpstr>1_Office Theme</vt:lpstr>
      <vt:lpstr>2_Office Theme</vt:lpstr>
      <vt:lpstr>Concourse</vt:lpstr>
      <vt:lpstr>PowerPoint Presentation</vt:lpstr>
      <vt:lpstr>SPAN’s Vision &amp; Mission</vt:lpstr>
      <vt:lpstr>LTSAE Ambassador for NJ</vt:lpstr>
      <vt:lpstr>LTSAE/SPAN Collaboration</vt:lpstr>
      <vt:lpstr>NJ Act Early State Team </vt:lpstr>
      <vt:lpstr>NJ Act Early State Team </vt:lpstr>
      <vt:lpstr>NJ’s Act Early State Implementation Grants</vt:lpstr>
      <vt:lpstr>County-Specific Flow Chart </vt:lpstr>
      <vt:lpstr>PowerPoint Presentation</vt:lpstr>
      <vt:lpstr>PowerPoint Presentation</vt:lpstr>
      <vt:lpstr>Aligning LTSAE with Early Childhood Systems  </vt:lpstr>
      <vt:lpstr>NJ’s Child Developmental Passports</vt:lpstr>
      <vt:lpstr>PowerPoint Presentation</vt:lpstr>
      <vt:lpstr>PowerPoint Presentation</vt:lpstr>
      <vt:lpstr>Benefits to other SPAN programs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Deepa Srinivasavaradan</dc:creator>
  <cp:lastModifiedBy>Lisa Kupper</cp:lastModifiedBy>
  <cp:revision>37</cp:revision>
  <dcterms:created xsi:type="dcterms:W3CDTF">2018-01-25T21:11:32Z</dcterms:created>
  <dcterms:modified xsi:type="dcterms:W3CDTF">2018-02-06T22:06:19Z</dcterms:modified>
</cp:coreProperties>
</file>