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390" r:id="rId2"/>
    <p:sldId id="391" r:id="rId3"/>
    <p:sldId id="392" r:id="rId4"/>
    <p:sldId id="393" r:id="rId5"/>
    <p:sldId id="394" r:id="rId6"/>
    <p:sldId id="395" r:id="rId7"/>
    <p:sldId id="369" r:id="rId8"/>
    <p:sldId id="370" r:id="rId9"/>
    <p:sldId id="371" r:id="rId10"/>
    <p:sldId id="372" r:id="rId11"/>
    <p:sldId id="373" r:id="rId12"/>
    <p:sldId id="374" r:id="rId13"/>
    <p:sldId id="375" r:id="rId14"/>
    <p:sldId id="376" r:id="rId15"/>
    <p:sldId id="377" r:id="rId16"/>
    <p:sldId id="378" r:id="rId17"/>
    <p:sldId id="379" r:id="rId18"/>
    <p:sldId id="380" r:id="rId19"/>
    <p:sldId id="381" r:id="rId20"/>
    <p:sldId id="382" r:id="rId21"/>
    <p:sldId id="383" r:id="rId22"/>
    <p:sldId id="384" r:id="rId23"/>
    <p:sldId id="385" r:id="rId24"/>
    <p:sldId id="386" r:id="rId25"/>
    <p:sldId id="387" r:id="rId26"/>
    <p:sldId id="388" r:id="rId27"/>
    <p:sldId id="389" r:id="rId28"/>
    <p:sldId id="360" r:id="rId29"/>
    <p:sldId id="361" r:id="rId30"/>
    <p:sldId id="362" r:id="rId31"/>
    <p:sldId id="363" r:id="rId32"/>
    <p:sldId id="364" r:id="rId33"/>
    <p:sldId id="365" r:id="rId34"/>
    <p:sldId id="366" r:id="rId35"/>
    <p:sldId id="367" r:id="rId36"/>
    <p:sldId id="368" r:id="rId37"/>
    <p:sldId id="357" r:id="rId38"/>
    <p:sldId id="358" r:id="rId39"/>
    <p:sldId id="359" r:id="rId40"/>
    <p:sldId id="310" r:id="rId41"/>
    <p:sldId id="341" r:id="rId42"/>
    <p:sldId id="348" r:id="rId43"/>
    <p:sldId id="299" r:id="rId4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on Crayton" initials="MC"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5385" autoAdjust="0"/>
  </p:normalViewPr>
  <p:slideViewPr>
    <p:cSldViewPr>
      <p:cViewPr varScale="1">
        <p:scale>
          <a:sx n="104" d="100"/>
          <a:sy n="104" d="100"/>
        </p:scale>
        <p:origin x="2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21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40" y="0"/>
            <a:ext cx="3038475" cy="462120"/>
          </a:xfrm>
          <a:prstGeom prst="rect">
            <a:avLst/>
          </a:prstGeom>
        </p:spPr>
        <p:txBody>
          <a:bodyPr vert="horz" lIns="91440" tIns="45720" rIns="91440" bIns="45720" rtlCol="0"/>
          <a:lstStyle>
            <a:lvl1pPr algn="r">
              <a:defRPr sz="1200"/>
            </a:lvl1pPr>
          </a:lstStyle>
          <a:p>
            <a:fld id="{9CBEE8ED-4E33-4B23-838F-6237F03B45EC}" type="datetimeFigureOut">
              <a:rPr lang="en-US" smtClean="0"/>
              <a:pPr/>
              <a:t>3/29/2016</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387769"/>
            <a:ext cx="5607050" cy="415591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772378"/>
            <a:ext cx="3038475" cy="4621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0" y="8772378"/>
            <a:ext cx="3038475" cy="462120"/>
          </a:xfrm>
          <a:prstGeom prst="rect">
            <a:avLst/>
          </a:prstGeom>
        </p:spPr>
        <p:txBody>
          <a:bodyPr vert="horz" lIns="91440" tIns="45720" rIns="91440" bIns="45720" rtlCol="0" anchor="b"/>
          <a:lstStyle>
            <a:lvl1pPr algn="r">
              <a:defRPr sz="1200"/>
            </a:lvl1pPr>
          </a:lstStyle>
          <a:p>
            <a:fld id="{8A128801-52ED-4641-88DE-375E97D6D790}" type="slidenum">
              <a:rPr lang="en-US" smtClean="0"/>
              <a:pPr/>
              <a:t>‹#›</a:t>
            </a:fld>
            <a:endParaRPr lang="en-US" dirty="0"/>
          </a:p>
        </p:txBody>
      </p:sp>
    </p:spTree>
    <p:extLst>
      <p:ext uri="{BB962C8B-B14F-4D97-AF65-F5344CB8AC3E}">
        <p14:creationId xmlns:p14="http://schemas.microsoft.com/office/powerpoint/2010/main" val="992951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edjj.org/Publications/pub05_01_00.html"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cecp.air.org/juvenilejustice/docs/Collaboration%20in%20the%20Juvenile%20Justice%20System.pdf"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AC0344-BCDB-4F2C-9940-4F257A8224BF}" type="slidenum">
              <a:rPr lang="en-US" smtClean="0"/>
              <a:pPr fontAlgn="base">
                <a:spcBef>
                  <a:spcPct val="0"/>
                </a:spcBef>
                <a:spcAft>
                  <a:spcPct val="0"/>
                </a:spcAft>
                <a:defRPr/>
              </a:pPr>
              <a:t>7</a:t>
            </a:fld>
            <a:endParaRPr lang="en-US" dirty="0" smtClean="0"/>
          </a:p>
        </p:txBody>
      </p:sp>
    </p:spTree>
    <p:extLst>
      <p:ext uri="{BB962C8B-B14F-4D97-AF65-F5344CB8AC3E}">
        <p14:creationId xmlns:p14="http://schemas.microsoft.com/office/powerpoint/2010/main" val="1713278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6F9F61-D3E1-45D8-A2FF-85EE090558D0}" type="slidenum">
              <a:rPr lang="en-US" smtClean="0"/>
              <a:pPr fontAlgn="base">
                <a:spcBef>
                  <a:spcPct val="0"/>
                </a:spcBef>
                <a:spcAft>
                  <a:spcPct val="0"/>
                </a:spcAft>
                <a:defRPr/>
              </a:pPr>
              <a:t>17</a:t>
            </a:fld>
            <a:endParaRPr lang="en-US" dirty="0" smtClean="0"/>
          </a:p>
        </p:txBody>
      </p:sp>
    </p:spTree>
    <p:extLst>
      <p:ext uri="{BB962C8B-B14F-4D97-AF65-F5344CB8AC3E}">
        <p14:creationId xmlns:p14="http://schemas.microsoft.com/office/powerpoint/2010/main" val="1889982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endParaRPr lang="en-US" i="1"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EB856F-51CC-4BE4-B2A6-43D5EB623072}" type="slidenum">
              <a:rPr lang="en-US" smtClean="0"/>
              <a:pPr fontAlgn="base">
                <a:spcBef>
                  <a:spcPct val="0"/>
                </a:spcBef>
                <a:spcAft>
                  <a:spcPct val="0"/>
                </a:spcAft>
                <a:defRPr/>
              </a:pPr>
              <a:t>18</a:t>
            </a:fld>
            <a:endParaRPr lang="en-US" dirty="0" smtClean="0"/>
          </a:p>
        </p:txBody>
      </p:sp>
    </p:spTree>
    <p:extLst>
      <p:ext uri="{BB962C8B-B14F-4D97-AF65-F5344CB8AC3E}">
        <p14:creationId xmlns:p14="http://schemas.microsoft.com/office/powerpoint/2010/main" val="1562565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9C777A-B46B-4C56-AD1B-8561A841546B}" type="slidenum">
              <a:rPr lang="en-US" smtClean="0"/>
              <a:pPr fontAlgn="base">
                <a:spcBef>
                  <a:spcPct val="0"/>
                </a:spcBef>
                <a:spcAft>
                  <a:spcPct val="0"/>
                </a:spcAft>
                <a:defRPr/>
              </a:pPr>
              <a:t>19</a:t>
            </a:fld>
            <a:endParaRPr lang="en-US" dirty="0" smtClean="0"/>
          </a:p>
        </p:txBody>
      </p:sp>
    </p:spTree>
    <p:extLst>
      <p:ext uri="{BB962C8B-B14F-4D97-AF65-F5344CB8AC3E}">
        <p14:creationId xmlns:p14="http://schemas.microsoft.com/office/powerpoint/2010/main" val="4070303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65F49B-6E2F-4A26-8A78-A4DCCF74B2A8}" type="slidenum">
              <a:rPr lang="en-US" smtClean="0"/>
              <a:pPr fontAlgn="base">
                <a:spcBef>
                  <a:spcPct val="0"/>
                </a:spcBef>
                <a:spcAft>
                  <a:spcPct val="0"/>
                </a:spcAft>
                <a:defRPr/>
              </a:pPr>
              <a:t>20</a:t>
            </a:fld>
            <a:endParaRPr lang="en-US" dirty="0" smtClean="0"/>
          </a:p>
        </p:txBody>
      </p:sp>
    </p:spTree>
    <p:extLst>
      <p:ext uri="{BB962C8B-B14F-4D97-AF65-F5344CB8AC3E}">
        <p14:creationId xmlns:p14="http://schemas.microsoft.com/office/powerpoint/2010/main" val="3324217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AA4038-97F9-499D-BC9D-34CA2DA2B9A6}" type="slidenum">
              <a:rPr lang="en-US" smtClean="0"/>
              <a:pPr fontAlgn="base">
                <a:spcBef>
                  <a:spcPct val="0"/>
                </a:spcBef>
                <a:spcAft>
                  <a:spcPct val="0"/>
                </a:spcAft>
                <a:defRPr/>
              </a:pPr>
              <a:t>21</a:t>
            </a:fld>
            <a:endParaRPr lang="en-US" dirty="0" smtClean="0"/>
          </a:p>
        </p:txBody>
      </p:sp>
    </p:spTree>
    <p:extLst>
      <p:ext uri="{BB962C8B-B14F-4D97-AF65-F5344CB8AC3E}">
        <p14:creationId xmlns:p14="http://schemas.microsoft.com/office/powerpoint/2010/main" val="2730780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D7D5AE-ED6D-4397-B14F-BD7F2D402C27}" type="slidenum">
              <a:rPr lang="en-US" smtClean="0"/>
              <a:pPr fontAlgn="base">
                <a:spcBef>
                  <a:spcPct val="0"/>
                </a:spcBef>
                <a:spcAft>
                  <a:spcPct val="0"/>
                </a:spcAft>
                <a:defRPr/>
              </a:pPr>
              <a:t>22</a:t>
            </a:fld>
            <a:endParaRPr lang="en-US" dirty="0" smtClean="0"/>
          </a:p>
        </p:txBody>
      </p:sp>
    </p:spTree>
    <p:extLst>
      <p:ext uri="{BB962C8B-B14F-4D97-AF65-F5344CB8AC3E}">
        <p14:creationId xmlns:p14="http://schemas.microsoft.com/office/powerpoint/2010/main" val="1675205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6EFB58-9FE5-414E-9341-4458CC9285DA}" type="slidenum">
              <a:rPr lang="en-US" smtClean="0"/>
              <a:pPr fontAlgn="base">
                <a:spcBef>
                  <a:spcPct val="0"/>
                </a:spcBef>
                <a:spcAft>
                  <a:spcPct val="0"/>
                </a:spcAft>
                <a:defRPr/>
              </a:pPr>
              <a:t>23</a:t>
            </a:fld>
            <a:endParaRPr lang="en-US" dirty="0" smtClean="0"/>
          </a:p>
        </p:txBody>
      </p:sp>
    </p:spTree>
    <p:extLst>
      <p:ext uri="{BB962C8B-B14F-4D97-AF65-F5344CB8AC3E}">
        <p14:creationId xmlns:p14="http://schemas.microsoft.com/office/powerpoint/2010/main" val="2804843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35B09E-ED50-441C-93E5-A82B577B76AF}" type="slidenum">
              <a:rPr lang="en-US" smtClean="0"/>
              <a:pPr fontAlgn="base">
                <a:spcBef>
                  <a:spcPct val="0"/>
                </a:spcBef>
                <a:spcAft>
                  <a:spcPct val="0"/>
                </a:spcAft>
                <a:defRPr/>
              </a:pPr>
              <a:t>24</a:t>
            </a:fld>
            <a:endParaRPr lang="en-US" dirty="0" smtClean="0"/>
          </a:p>
        </p:txBody>
      </p:sp>
    </p:spTree>
    <p:extLst>
      <p:ext uri="{BB962C8B-B14F-4D97-AF65-F5344CB8AC3E}">
        <p14:creationId xmlns:p14="http://schemas.microsoft.com/office/powerpoint/2010/main" val="3388382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E085D8-4300-4FC6-BD6B-C5378D4A0E52}" type="slidenum">
              <a:rPr lang="en-US" smtClean="0"/>
              <a:pPr fontAlgn="base">
                <a:spcBef>
                  <a:spcPct val="0"/>
                </a:spcBef>
                <a:spcAft>
                  <a:spcPct val="0"/>
                </a:spcAft>
                <a:defRPr/>
              </a:pPr>
              <a:t>25</a:t>
            </a:fld>
            <a:endParaRPr lang="en-US" dirty="0" smtClean="0"/>
          </a:p>
        </p:txBody>
      </p:sp>
    </p:spTree>
    <p:extLst>
      <p:ext uri="{BB962C8B-B14F-4D97-AF65-F5344CB8AC3E}">
        <p14:creationId xmlns:p14="http://schemas.microsoft.com/office/powerpoint/2010/main" val="287669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1723FF-D1FB-4145-A03A-B396EA49A312}" type="slidenum">
              <a:rPr lang="en-US" smtClean="0"/>
              <a:pPr fontAlgn="base">
                <a:spcBef>
                  <a:spcPct val="0"/>
                </a:spcBef>
                <a:spcAft>
                  <a:spcPct val="0"/>
                </a:spcAft>
                <a:defRPr/>
              </a:pPr>
              <a:t>26</a:t>
            </a:fld>
            <a:endParaRPr lang="en-US" dirty="0" smtClean="0"/>
          </a:p>
        </p:txBody>
      </p:sp>
    </p:spTree>
    <p:extLst>
      <p:ext uri="{BB962C8B-B14F-4D97-AF65-F5344CB8AC3E}">
        <p14:creationId xmlns:p14="http://schemas.microsoft.com/office/powerpoint/2010/main" val="329813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EC8AED-FE65-4557-90B6-17A5485292AC}" type="slidenum">
              <a:rPr lang="en-US" smtClean="0"/>
              <a:pPr fontAlgn="base">
                <a:spcBef>
                  <a:spcPct val="0"/>
                </a:spcBef>
                <a:spcAft>
                  <a:spcPct val="0"/>
                </a:spcAft>
                <a:defRPr/>
              </a:pPr>
              <a:t>9</a:t>
            </a:fld>
            <a:endParaRPr lang="en-US" dirty="0" smtClean="0"/>
          </a:p>
        </p:txBody>
      </p:sp>
    </p:spTree>
    <p:extLst>
      <p:ext uri="{BB962C8B-B14F-4D97-AF65-F5344CB8AC3E}">
        <p14:creationId xmlns:p14="http://schemas.microsoft.com/office/powerpoint/2010/main" val="3474185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446739-59C8-4CA4-B82A-D0F3F1125270}" type="slidenum">
              <a:rPr lang="en-US" smtClean="0"/>
              <a:pPr fontAlgn="base">
                <a:spcBef>
                  <a:spcPct val="0"/>
                </a:spcBef>
                <a:spcAft>
                  <a:spcPct val="0"/>
                </a:spcAft>
                <a:defRPr/>
              </a:pPr>
              <a:t>27</a:t>
            </a:fld>
            <a:endParaRPr lang="en-US" dirty="0" smtClean="0"/>
          </a:p>
        </p:txBody>
      </p:sp>
    </p:spTree>
    <p:extLst>
      <p:ext uri="{BB962C8B-B14F-4D97-AF65-F5344CB8AC3E}">
        <p14:creationId xmlns:p14="http://schemas.microsoft.com/office/powerpoint/2010/main" val="4236345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Accordingly, in 2004 IDEA Amendments, Congress again found that greater efforts were needed to address misidentification</a:t>
            </a:r>
            <a:r>
              <a:rPr lang="en-US" baseline="0" dirty="0" smtClean="0"/>
              <a:t> of children of color and required states to determine if SD is occurring in the district relative to identification and placement.</a:t>
            </a:r>
            <a:endParaRPr lang="en-US" dirty="0"/>
          </a:p>
        </p:txBody>
      </p:sp>
      <p:sp>
        <p:nvSpPr>
          <p:cNvPr id="4" name="Slide Number Placeholder 3"/>
          <p:cNvSpPr>
            <a:spLocks noGrp="1"/>
          </p:cNvSpPr>
          <p:nvPr>
            <p:ph type="sldNum" sz="quarter" idx="10"/>
          </p:nvPr>
        </p:nvSpPr>
        <p:spPr/>
        <p:txBody>
          <a:bodyPr/>
          <a:lstStyle/>
          <a:p>
            <a:fld id="{5760B6B1-F94A-403B-851E-F95BAB1DAB44}" type="slidenum">
              <a:rPr lang="en-US" smtClean="0"/>
              <a:t>30</a:t>
            </a:fld>
            <a:endParaRPr lang="en-US" dirty="0"/>
          </a:p>
        </p:txBody>
      </p:sp>
    </p:spTree>
    <p:extLst>
      <p:ext uri="{BB962C8B-B14F-4D97-AF65-F5344CB8AC3E}">
        <p14:creationId xmlns:p14="http://schemas.microsoft.com/office/powerpoint/2010/main" val="2791532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Gregg: Introduction</a:t>
            </a:r>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8A128801-52ED-4641-88DE-375E97D6D790}" type="slidenum">
              <a:rPr lang="en-US" smtClean="0"/>
              <a:pPr/>
              <a:t>37</a:t>
            </a:fld>
            <a:endParaRPr lang="en-US" dirty="0"/>
          </a:p>
        </p:txBody>
      </p:sp>
    </p:spTree>
    <p:extLst>
      <p:ext uri="{BB962C8B-B14F-4D97-AF65-F5344CB8AC3E}">
        <p14:creationId xmlns:p14="http://schemas.microsoft.com/office/powerpoint/2010/main" val="733426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rPr>
              <a:t>Youthful offenders are served by numerous public agencies as they work their way through the juvenile justice or adult corrections systems. These agencies may include the courts, social service agencies, detention centers, group homes, rehabilitation programs, school programs, and correctional institutions. When schools are not informed that youths are incarcerated, information about special education needs cannot be transferred.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rPr>
              <a:t>When schools are not informed that youths are incarcerated, information about special education needs cannot be transferred. Even when schools are informed of incarceration, IEPs and other pertinent information may not be transferred because of poor or inadequate coordination with the school system (</a:t>
            </a:r>
            <a:r>
              <a:rPr lang="en-US" kern="1200" dirty="0" err="1" smtClean="0">
                <a:solidFill>
                  <a:schemeClr val="tx1"/>
                </a:solidFill>
              </a:rPr>
              <a:t>Schrag</a:t>
            </a:r>
            <a:r>
              <a:rPr lang="en-US" kern="1200" dirty="0" smtClean="0">
                <a:solidFill>
                  <a:schemeClr val="tx1"/>
                </a:solidFill>
              </a:rPr>
              <a:t>, 1995). </a:t>
            </a:r>
            <a:endParaRPr lang="en-US" dirty="0" smtClean="0"/>
          </a:p>
          <a:p>
            <a:endParaRPr lang="en-US" dirty="0" smtClean="0"/>
          </a:p>
          <a:p>
            <a:r>
              <a:rPr lang="en-US" kern="1200" dirty="0" smtClean="0">
                <a:solidFill>
                  <a:schemeClr val="tx1"/>
                </a:solidFill>
              </a:rPr>
              <a:t>This presents a problem for the correctional facility because resources needed for assessment of such youths typically are not readily available in the facility. A lack of guidelines or written procedures for the exchange of information (e.g., notification of incarceration and exchange of records) interferes with the transition of students into and out of correctional facilities.</a:t>
            </a:r>
          </a:p>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rPr>
              <a:t>Transition of youths from the correctional facility back into school and/or the community is extremely difficult (Leone, 1994). A successful transition to the community requires the coordinated efforts of institutional staff, families, probation and aftercare professionals, and educators (Leone et al., 1991a). The availability of integrated support services (e.g., counseling, career planning, and social work services) to improve this transition is limited. Corrections education programs that serve a large region or a whole State are further challenged by interagency coordination because this necessitates working with personnel and procedures from multiple schools and agencies (Markowitz, 1998).</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effectLst/>
              <a:latin typeface="+mn-lt"/>
              <a:ea typeface="+mn-ea"/>
              <a:cs typeface="+mn-cs"/>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http://www.edjj.org/Publications/pub05_01_00.html</a:t>
            </a:r>
            <a:r>
              <a:rPr lang="en-US" sz="1200" kern="1200" dirty="0" smtClean="0">
                <a:solidFill>
                  <a:schemeClr val="tx1"/>
                </a:solidFill>
                <a:effectLst/>
                <a:latin typeface="+mn-lt"/>
                <a:ea typeface="+mn-ea"/>
                <a:cs typeface="+mn-cs"/>
              </a:rPr>
              <a:t> (Interagency coordination)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4"/>
              </a:rPr>
              <a:t>http://cecp.air.org/juvenilejustice/docs/Collaboration%20in%20the%20Juvenile%20Justice%20System.pdf</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A128801-52ED-4641-88DE-375E97D6D790}" type="slidenum">
              <a:rPr lang="en-US" smtClean="0"/>
              <a:pPr/>
              <a:t>40</a:t>
            </a:fld>
            <a:endParaRPr lang="en-US" dirty="0"/>
          </a:p>
        </p:txBody>
      </p:sp>
    </p:spTree>
    <p:extLst>
      <p:ext uri="{BB962C8B-B14F-4D97-AF65-F5344CB8AC3E}">
        <p14:creationId xmlns:p14="http://schemas.microsoft.com/office/powerpoint/2010/main" val="2397176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8A128801-52ED-4641-88DE-375E97D6D790}" type="slidenum">
              <a:rPr lang="en-US" smtClean="0"/>
              <a:pPr/>
              <a:t>41</a:t>
            </a:fld>
            <a:endParaRPr lang="en-US" dirty="0"/>
          </a:p>
        </p:txBody>
      </p:sp>
    </p:spTree>
    <p:extLst>
      <p:ext uri="{BB962C8B-B14F-4D97-AF65-F5344CB8AC3E}">
        <p14:creationId xmlns:p14="http://schemas.microsoft.com/office/powerpoint/2010/main" val="1756302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128801-52ED-4641-88DE-375E97D6D790}" type="slidenum">
              <a:rPr lang="en-US" smtClean="0"/>
              <a:pPr/>
              <a:t>42</a:t>
            </a:fld>
            <a:endParaRPr lang="en-US" dirty="0"/>
          </a:p>
        </p:txBody>
      </p:sp>
    </p:spTree>
    <p:extLst>
      <p:ext uri="{BB962C8B-B14F-4D97-AF65-F5344CB8AC3E}">
        <p14:creationId xmlns:p14="http://schemas.microsoft.com/office/powerpoint/2010/main" val="2416247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1. </a:t>
            </a:r>
            <a:endParaRPr lang="en-US" sz="1100" b="1" dirty="0" smtClean="0"/>
          </a:p>
        </p:txBody>
      </p:sp>
      <p:sp>
        <p:nvSpPr>
          <p:cNvPr id="4" name="Slide Number Placeholder 3"/>
          <p:cNvSpPr>
            <a:spLocks noGrp="1"/>
          </p:cNvSpPr>
          <p:nvPr>
            <p:ph type="sldNum" sz="quarter" idx="10"/>
          </p:nvPr>
        </p:nvSpPr>
        <p:spPr/>
        <p:txBody>
          <a:bodyPr/>
          <a:lstStyle/>
          <a:p>
            <a:fld id="{673C6246-2659-46F3-966D-A797125E9EB1}" type="slidenum">
              <a:rPr lang="en-US" smtClean="0"/>
              <a:pPr/>
              <a:t>43</a:t>
            </a:fld>
            <a:endParaRPr lang="en-US" dirty="0"/>
          </a:p>
        </p:txBody>
      </p:sp>
    </p:spTree>
    <p:extLst>
      <p:ext uri="{BB962C8B-B14F-4D97-AF65-F5344CB8AC3E}">
        <p14:creationId xmlns:p14="http://schemas.microsoft.com/office/powerpoint/2010/main" val="2741270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215519-4FE2-4817-A0C7-F070AA189014}" type="slidenum">
              <a:rPr lang="en-US" smtClean="0"/>
              <a:pPr fontAlgn="base">
                <a:spcBef>
                  <a:spcPct val="0"/>
                </a:spcBef>
                <a:spcAft>
                  <a:spcPct val="0"/>
                </a:spcAft>
                <a:defRPr/>
              </a:pPr>
              <a:t>10</a:t>
            </a:fld>
            <a:endParaRPr lang="en-US" dirty="0" smtClean="0"/>
          </a:p>
        </p:txBody>
      </p:sp>
    </p:spTree>
    <p:extLst>
      <p:ext uri="{BB962C8B-B14F-4D97-AF65-F5344CB8AC3E}">
        <p14:creationId xmlns:p14="http://schemas.microsoft.com/office/powerpoint/2010/main" val="425866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i="1" dirty="0" smtClean="0">
              <a:solidFill>
                <a:srgbClr val="FF0000"/>
              </a:solidFill>
            </a:endParaRP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93DBF2-9B13-4E51-9D5A-06CF80B1D995}" type="slidenum">
              <a:rPr lang="en-US" smtClean="0"/>
              <a:pPr fontAlgn="base">
                <a:spcBef>
                  <a:spcPct val="0"/>
                </a:spcBef>
                <a:spcAft>
                  <a:spcPct val="0"/>
                </a:spcAft>
                <a:defRPr/>
              </a:pPr>
              <a:t>11</a:t>
            </a:fld>
            <a:endParaRPr lang="en-US" dirty="0" smtClean="0"/>
          </a:p>
        </p:txBody>
      </p:sp>
    </p:spTree>
    <p:extLst>
      <p:ext uri="{BB962C8B-B14F-4D97-AF65-F5344CB8AC3E}">
        <p14:creationId xmlns:p14="http://schemas.microsoft.com/office/powerpoint/2010/main" val="1133505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CF0075-C7FA-4343-9BDD-DE7139012671}" type="slidenum">
              <a:rPr lang="en-US" smtClean="0"/>
              <a:pPr fontAlgn="base">
                <a:spcBef>
                  <a:spcPct val="0"/>
                </a:spcBef>
                <a:spcAft>
                  <a:spcPct val="0"/>
                </a:spcAft>
                <a:defRPr/>
              </a:pPr>
              <a:t>12</a:t>
            </a:fld>
            <a:endParaRPr lang="en-US" dirty="0" smtClean="0"/>
          </a:p>
        </p:txBody>
      </p:sp>
    </p:spTree>
    <p:extLst>
      <p:ext uri="{BB962C8B-B14F-4D97-AF65-F5344CB8AC3E}">
        <p14:creationId xmlns:p14="http://schemas.microsoft.com/office/powerpoint/2010/main" val="3825219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8B72B1-F054-452E-AF15-2D198D5AA7FB}" type="slidenum">
              <a:rPr lang="en-US" smtClean="0"/>
              <a:pPr fontAlgn="base">
                <a:spcBef>
                  <a:spcPct val="0"/>
                </a:spcBef>
                <a:spcAft>
                  <a:spcPct val="0"/>
                </a:spcAft>
                <a:defRPr/>
              </a:pPr>
              <a:t>13</a:t>
            </a:fld>
            <a:endParaRPr lang="en-US" dirty="0" smtClean="0"/>
          </a:p>
        </p:txBody>
      </p:sp>
    </p:spTree>
    <p:extLst>
      <p:ext uri="{BB962C8B-B14F-4D97-AF65-F5344CB8AC3E}">
        <p14:creationId xmlns:p14="http://schemas.microsoft.com/office/powerpoint/2010/main" val="1349657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A36068-9E20-4C87-B647-4325F86FD026}" type="slidenum">
              <a:rPr lang="en-US" smtClean="0"/>
              <a:pPr fontAlgn="base">
                <a:spcBef>
                  <a:spcPct val="0"/>
                </a:spcBef>
                <a:spcAft>
                  <a:spcPct val="0"/>
                </a:spcAft>
                <a:defRPr/>
              </a:pPr>
              <a:t>14</a:t>
            </a:fld>
            <a:endParaRPr lang="en-US" dirty="0" smtClean="0"/>
          </a:p>
        </p:txBody>
      </p:sp>
    </p:spTree>
    <p:extLst>
      <p:ext uri="{BB962C8B-B14F-4D97-AF65-F5344CB8AC3E}">
        <p14:creationId xmlns:p14="http://schemas.microsoft.com/office/powerpoint/2010/main" val="3704524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99EF85-33D1-4F5C-B1E1-AFC91E45DD9E}" type="slidenum">
              <a:rPr lang="en-US" smtClean="0"/>
              <a:pPr fontAlgn="base">
                <a:spcBef>
                  <a:spcPct val="0"/>
                </a:spcBef>
                <a:spcAft>
                  <a:spcPct val="0"/>
                </a:spcAft>
                <a:defRPr/>
              </a:pPr>
              <a:t>15</a:t>
            </a:fld>
            <a:endParaRPr lang="en-US" dirty="0" smtClean="0"/>
          </a:p>
        </p:txBody>
      </p:sp>
    </p:spTree>
    <p:extLst>
      <p:ext uri="{BB962C8B-B14F-4D97-AF65-F5344CB8AC3E}">
        <p14:creationId xmlns:p14="http://schemas.microsoft.com/office/powerpoint/2010/main" val="2456486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D8BA15-18C3-44E8-97AE-41A434B5E07B}" type="slidenum">
              <a:rPr lang="en-US" smtClean="0"/>
              <a:pPr fontAlgn="base">
                <a:spcBef>
                  <a:spcPct val="0"/>
                </a:spcBef>
                <a:spcAft>
                  <a:spcPct val="0"/>
                </a:spcAft>
                <a:defRPr/>
              </a:pPr>
              <a:t>16</a:t>
            </a:fld>
            <a:endParaRPr lang="en-US" dirty="0" smtClean="0"/>
          </a:p>
        </p:txBody>
      </p:sp>
    </p:spTree>
    <p:extLst>
      <p:ext uri="{BB962C8B-B14F-4D97-AF65-F5344CB8AC3E}">
        <p14:creationId xmlns:p14="http://schemas.microsoft.com/office/powerpoint/2010/main" val="2921083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DBB8CFD-2FDD-40FD-8E8C-0F07768C3C51}" type="datetime1">
              <a:rPr lang="en-US" smtClean="0"/>
              <a:t>3/29/2016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DC8B9A2-6680-4CFE-B3EE-E8070A5B68A9}"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D7A5CD-6CDA-4D40-84E5-FB3C2B074899}" type="datetime1">
              <a:rPr lang="en-US" smtClean="0"/>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C8B9A2-6680-4CFE-B3EE-E8070A5B68A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4DC8B9A2-6680-4CFE-B3EE-E8070A5B68A9}"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014B97-CDE0-44E1-A935-07820D8627BB}" type="datetime1">
              <a:rPr lang="en-US" smtClean="0"/>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17951E7-72FE-4152-9345-27D4190F2B03}" type="datetime1">
              <a:rPr lang="en-US" smtClean="0"/>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4DC8B9A2-6680-4CFE-B3EE-E8070A5B68A9}"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039814B-6015-431A-837E-CDE45E8BE272}" type="datetime1">
              <a:rPr lang="en-US" smtClean="0"/>
              <a:t>3/29/2016</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DC8B9A2-6680-4CFE-B3EE-E8070A5B68A9}"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8987837-780C-4AB5-A66A-5B54DE26B5B6}" type="datetime1">
              <a:rPr lang="en-US" smtClean="0"/>
              <a:t>3/29/2016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C8B9A2-6680-4CFE-B3EE-E8070A5B68A9}"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2E6A367-B2D3-44FF-87B0-746142BBCAD5}" type="datetime1">
              <a:rPr lang="en-US" smtClean="0"/>
              <a:t>3/29/2016</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DC8B9A2-6680-4CFE-B3EE-E8070A5B68A9}"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AC0B40E-FE27-4DB6-AA6E-843944C30708}" type="datetime1">
              <a:rPr lang="en-US" smtClean="0"/>
              <a:t>3/29/2016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4DC8B9A2-6680-4CFE-B3EE-E8070A5B68A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BCEA8DA-3043-4370-BE4C-1B9C09ED9E59}" type="datetime1">
              <a:rPr lang="en-US" smtClean="0"/>
              <a:t>3/29/2016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DC8B9A2-6680-4CFE-B3EE-E8070A5B68A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DC8B9A2-6680-4CFE-B3EE-E8070A5B68A9}"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AFAE098C-6EFC-468F-910C-694686EE8D42}" type="datetime1">
              <a:rPr lang="en-US" smtClean="0"/>
              <a:t>3/29/2016</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4DC8B9A2-6680-4CFE-B3EE-E8070A5B68A9}"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55928D71-1646-4B76-899B-B639ECF915F2}" type="datetime1">
              <a:rPr lang="en-US" smtClean="0"/>
              <a:t>3/29/2016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ECE8815-6B4D-413D-84D9-D75280D3340C}" type="datetime1">
              <a:rPr lang="en-US" smtClean="0"/>
              <a:t>3/29/2016</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DC8B9A2-6680-4CFE-B3EE-E8070A5B68A9}"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2.ed.gov/about/offices/list/ocr/letters/colleague-effective-communication-201411.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justice.gov/crt/about/app/briefs/kmtustinbr.pdf" TargetMode="External"/><Relationship Id="rId4" Type="http://schemas.openxmlformats.org/officeDocument/2006/relationships/hyperlink" Target="http://www2.ed.gov/about/offices/list/ocr/docs/dcl-faqs-effective-communication-201411.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d.gov/ESSA"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2.ed.gov/policy/elsec/leg/essa/index.html"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2.ed.gov/policy/elsec/leg/essa/index.html"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Office of Special Education Programs</a:t>
            </a:r>
          </a:p>
          <a:p>
            <a:r>
              <a:rPr lang="en-US" dirty="0" smtClean="0"/>
              <a:t>March 24, 2016</a:t>
            </a:r>
            <a:endParaRPr lang="en-US" dirty="0"/>
          </a:p>
        </p:txBody>
      </p:sp>
      <p:sp>
        <p:nvSpPr>
          <p:cNvPr id="3" name="Slide Number Placeholder 2"/>
          <p:cNvSpPr>
            <a:spLocks noGrp="1"/>
          </p:cNvSpPr>
          <p:nvPr>
            <p:ph type="sldNum" sz="quarter" idx="12"/>
          </p:nvPr>
        </p:nvSpPr>
        <p:spPr/>
        <p:txBody>
          <a:bodyPr/>
          <a:lstStyle/>
          <a:p>
            <a:fld id="{4DC8B9A2-6680-4CFE-B3EE-E8070A5B68A9}" type="slidenum">
              <a:rPr lang="en-US" smtClean="0"/>
              <a:pPr/>
              <a:t>1</a:t>
            </a:fld>
            <a:endParaRPr lang="en-US" dirty="0"/>
          </a:p>
        </p:txBody>
      </p:sp>
      <p:sp>
        <p:nvSpPr>
          <p:cNvPr id="4" name="Title 3"/>
          <p:cNvSpPr>
            <a:spLocks noGrp="1"/>
          </p:cNvSpPr>
          <p:nvPr>
            <p:ph type="ctrTitle"/>
          </p:nvPr>
        </p:nvSpPr>
        <p:spPr/>
        <p:txBody>
          <a:bodyPr/>
          <a:lstStyle/>
          <a:p>
            <a:r>
              <a:rPr lang="en-US" dirty="0" smtClean="0"/>
              <a:t>OSEP Quarterly Call with Parent Centers</a:t>
            </a:r>
            <a:endParaRPr lang="en-US" dirty="0"/>
          </a:p>
        </p:txBody>
      </p:sp>
    </p:spTree>
    <p:extLst>
      <p:ext uri="{BB962C8B-B14F-4D97-AF65-F5344CB8AC3E}">
        <p14:creationId xmlns:p14="http://schemas.microsoft.com/office/powerpoint/2010/main" val="656919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dirty="0" smtClean="0">
                <a:latin typeface="Arial" charset="0"/>
                <a:cs typeface="Arial" charset="0"/>
              </a:rPr>
              <a:t>Federal Requirements</a:t>
            </a:r>
            <a:endParaRPr lang="en-US" altLang="en-US" dirty="0" smtClean="0"/>
          </a:p>
        </p:txBody>
      </p:sp>
      <p:sp>
        <p:nvSpPr>
          <p:cNvPr id="3" name="Content Placeholder 2"/>
          <p:cNvSpPr>
            <a:spLocks noGrp="1"/>
          </p:cNvSpPr>
          <p:nvPr>
            <p:ph idx="1"/>
          </p:nvPr>
        </p:nvSpPr>
        <p:spPr>
          <a:xfrm>
            <a:off x="457200" y="1752600"/>
            <a:ext cx="8229600" cy="4525963"/>
          </a:xfrm>
        </p:spPr>
        <p:txBody>
          <a:bodyPr rtlCol="0">
            <a:normAutofit/>
          </a:bodyPr>
          <a:lstStyle/>
          <a:p>
            <a:pPr eaLnBrk="1" fontAlgn="auto" hangingPunct="1">
              <a:spcAft>
                <a:spcPts val="0"/>
              </a:spcAft>
              <a:buFont typeface="Arial" pitchFamily="34" charset="0"/>
              <a:buChar char="•"/>
              <a:defRPr/>
            </a:pPr>
            <a:r>
              <a:rPr lang="en-US" altLang="en-US" dirty="0" smtClean="0">
                <a:latin typeface="Arial" charset="0"/>
                <a:cs typeface="Arial" charset="0"/>
              </a:rPr>
              <a:t>IDEA, Section 504, and the ADA each address the obligations of public schools, including charter schools, to meet the communication needs of students with disabilities, but do so in different ways.</a:t>
            </a:r>
          </a:p>
          <a:p>
            <a:pPr eaLnBrk="1" fontAlgn="auto" hangingPunct="1">
              <a:spcAft>
                <a:spcPts val="0"/>
              </a:spcAft>
              <a:buFont typeface="Arial" pitchFamily="34" charset="0"/>
              <a:buChar char="•"/>
              <a:defRPr/>
            </a:pPr>
            <a:r>
              <a:rPr lang="en-US" altLang="en-US" dirty="0" smtClean="0">
                <a:latin typeface="Arial" charset="0"/>
                <a:cs typeface="Arial" charset="0"/>
              </a:rPr>
              <a:t>Public schools must comply with all three federal laws, and while compliance with one will often result in compliance with all, sometimes it will not.</a:t>
            </a:r>
          </a:p>
        </p:txBody>
      </p:sp>
      <p:sp>
        <p:nvSpPr>
          <p:cNvPr id="4" name="Slide Number Placeholder 3"/>
          <p:cNvSpPr>
            <a:spLocks noGrp="1"/>
          </p:cNvSpPr>
          <p:nvPr>
            <p:ph type="sldNum" sz="quarter" idx="12"/>
          </p:nvPr>
        </p:nvSpPr>
        <p:spPr/>
        <p:txBody>
          <a:bodyPr/>
          <a:lstStyle/>
          <a:p>
            <a:pPr>
              <a:defRPr/>
            </a:pPr>
            <a:fld id="{BF576BE8-8FC5-4F49-BE96-E19F7FF822D1}" type="slidenum">
              <a:rPr lang="en-US" smtClean="0"/>
              <a:pPr>
                <a:defRPr/>
              </a:pPr>
              <a:t>10</a:t>
            </a:fld>
            <a:endParaRPr lang="en-US" dirty="0"/>
          </a:p>
        </p:txBody>
      </p:sp>
    </p:spTree>
    <p:extLst>
      <p:ext uri="{BB962C8B-B14F-4D97-AF65-F5344CB8AC3E}">
        <p14:creationId xmlns:p14="http://schemas.microsoft.com/office/powerpoint/2010/main" val="434344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latin typeface="Arial" pitchFamily="34" charset="0"/>
                <a:cs typeface="Arial" pitchFamily="34" charset="0"/>
              </a:rPr>
              <a:t>Individuals with Disabilities Education Act</a:t>
            </a:r>
            <a:endParaRPr lang="en-US" dirty="0" smtClean="0"/>
          </a:p>
        </p:txBody>
      </p:sp>
      <p:sp>
        <p:nvSpPr>
          <p:cNvPr id="6147" name="Content Placeholder 2"/>
          <p:cNvSpPr>
            <a:spLocks noGrp="1"/>
          </p:cNvSpPr>
          <p:nvPr>
            <p:ph idx="1"/>
          </p:nvPr>
        </p:nvSpPr>
        <p:spPr>
          <a:xfrm>
            <a:off x="457200" y="1828800"/>
            <a:ext cx="8229600" cy="4525963"/>
          </a:xfrm>
        </p:spPr>
        <p:txBody>
          <a:bodyPr/>
          <a:lstStyle/>
          <a:p>
            <a:pPr eaLnBrk="1" hangingPunct="1"/>
            <a:r>
              <a:rPr lang="en-US" altLang="en-US" sz="3000" dirty="0" smtClean="0">
                <a:latin typeface="Arial" charset="0"/>
                <a:cs typeface="Arial" charset="0"/>
              </a:rPr>
              <a:t>FAPE is provided through the provision of special education and related services in conformance with an individualized education program (IEP).</a:t>
            </a:r>
          </a:p>
          <a:p>
            <a:pPr lvl="1" eaLnBrk="1" hangingPunct="1"/>
            <a:r>
              <a:rPr lang="en-US" altLang="en-US" dirty="0" smtClean="0">
                <a:latin typeface="Arial" charset="0"/>
                <a:cs typeface="Arial" charset="0"/>
              </a:rPr>
              <a:t>Provide the opportunity to access, and make progress in, the general education curriculum.</a:t>
            </a:r>
          </a:p>
          <a:p>
            <a:pPr lvl="1" eaLnBrk="1" hangingPunct="1"/>
            <a:r>
              <a:rPr lang="en-US" altLang="en-US" dirty="0" smtClean="0">
                <a:latin typeface="Arial" charset="0"/>
                <a:cs typeface="Arial" charset="0"/>
              </a:rPr>
              <a:t>IEP requirements include consideration of a child’s communication needs. </a:t>
            </a:r>
          </a:p>
          <a:p>
            <a:pPr eaLnBrk="1" hangingPunct="1"/>
            <a:endParaRPr lang="en-US" altLang="en-US" dirty="0" smtClean="0"/>
          </a:p>
        </p:txBody>
      </p:sp>
      <p:sp>
        <p:nvSpPr>
          <p:cNvPr id="4" name="Slide Number Placeholder 3"/>
          <p:cNvSpPr>
            <a:spLocks noGrp="1"/>
          </p:cNvSpPr>
          <p:nvPr>
            <p:ph type="sldNum" sz="quarter" idx="12"/>
          </p:nvPr>
        </p:nvSpPr>
        <p:spPr/>
        <p:txBody>
          <a:bodyPr/>
          <a:lstStyle/>
          <a:p>
            <a:pPr>
              <a:defRPr/>
            </a:pPr>
            <a:fld id="{BE49E38A-20DC-42F6-BBB2-9A9A606EE175}" type="slidenum">
              <a:rPr lang="en-US" smtClean="0"/>
              <a:pPr>
                <a:defRPr/>
              </a:pPr>
              <a:t>11</a:t>
            </a:fld>
            <a:endParaRPr lang="en-US" dirty="0"/>
          </a:p>
        </p:txBody>
      </p:sp>
    </p:spTree>
    <p:extLst>
      <p:ext uri="{BB962C8B-B14F-4D97-AF65-F5344CB8AC3E}">
        <p14:creationId xmlns:p14="http://schemas.microsoft.com/office/powerpoint/2010/main" val="2179559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altLang="en-US" dirty="0" smtClean="0">
                <a:latin typeface="Arial" charset="0"/>
                <a:cs typeface="Arial" charset="0"/>
              </a:rPr>
              <a:t>Section 504 of the Rehabilitation Act of 1973</a:t>
            </a:r>
            <a:endParaRPr lang="en-US" dirty="0" smtClean="0"/>
          </a:p>
        </p:txBody>
      </p:sp>
      <p:sp>
        <p:nvSpPr>
          <p:cNvPr id="3" name="Content Placeholder 2"/>
          <p:cNvSpPr>
            <a:spLocks noGrp="1"/>
          </p:cNvSpPr>
          <p:nvPr>
            <p:ph idx="1"/>
          </p:nvPr>
        </p:nvSpPr>
        <p:spPr>
          <a:xfrm>
            <a:off x="457200" y="1752600"/>
            <a:ext cx="8229600" cy="4525963"/>
          </a:xfrm>
        </p:spPr>
        <p:txBody>
          <a:bodyPr rtlCol="0">
            <a:normAutofit lnSpcReduction="10000"/>
          </a:bodyPr>
          <a:lstStyle/>
          <a:p>
            <a:pPr eaLnBrk="1" fontAlgn="auto" hangingPunct="1">
              <a:spcAft>
                <a:spcPts val="0"/>
              </a:spcAft>
              <a:buFont typeface="Arial" pitchFamily="34" charset="0"/>
              <a:buChar char="•"/>
              <a:defRPr/>
            </a:pPr>
            <a:r>
              <a:rPr lang="en-US" dirty="0">
                <a:latin typeface="Arial" pitchFamily="34" charset="0"/>
                <a:cs typeface="Arial" pitchFamily="34" charset="0"/>
              </a:rPr>
              <a:t>Prohibits disability discrimination in federally assisted programs or activities. </a:t>
            </a:r>
            <a:endParaRPr lang="en-US" sz="2800" dirty="0">
              <a:latin typeface="Arial" pitchFamily="34" charset="0"/>
              <a:cs typeface="Arial" pitchFamily="34" charset="0"/>
            </a:endParaRPr>
          </a:p>
          <a:p>
            <a:pPr eaLnBrk="1" fontAlgn="auto" hangingPunct="1">
              <a:spcAft>
                <a:spcPts val="0"/>
              </a:spcAft>
              <a:buFont typeface="Arial" pitchFamily="34" charset="0"/>
              <a:buChar char="•"/>
              <a:defRPr/>
            </a:pPr>
            <a:r>
              <a:rPr lang="en-US" dirty="0">
                <a:latin typeface="Arial" pitchFamily="34" charset="0"/>
                <a:cs typeface="Arial" pitchFamily="34" charset="0"/>
              </a:rPr>
              <a:t>The joint DCL on effective communication did not focus on Section 504.</a:t>
            </a:r>
          </a:p>
          <a:p>
            <a:pPr eaLnBrk="1" fontAlgn="auto" hangingPunct="1">
              <a:spcAft>
                <a:spcPts val="0"/>
              </a:spcAft>
              <a:buFont typeface="Arial" pitchFamily="34" charset="0"/>
              <a:buNone/>
              <a:defRPr/>
            </a:pPr>
            <a:endParaRPr lang="en-US" sz="2800" dirty="0">
              <a:latin typeface="Arial" pitchFamily="34" charset="0"/>
              <a:cs typeface="Arial" pitchFamily="34" charset="0"/>
            </a:endParaRPr>
          </a:p>
          <a:p>
            <a:pPr lvl="1" eaLnBrk="1" fontAlgn="auto" hangingPunct="1">
              <a:spcAft>
                <a:spcPts val="0"/>
              </a:spcAft>
              <a:buFont typeface="Arial" pitchFamily="34" charset="0"/>
              <a:buChar char="–"/>
              <a:defRPr/>
            </a:pPr>
            <a:r>
              <a:rPr lang="en-US" sz="3000" dirty="0">
                <a:latin typeface="Arial" pitchFamily="34" charset="0"/>
                <a:cs typeface="Arial" pitchFamily="34" charset="0"/>
              </a:rPr>
              <a:t>As a general rule, violations of Section 504 also constitute violations of Title II;</a:t>
            </a:r>
          </a:p>
          <a:p>
            <a:pPr lvl="1" eaLnBrk="1" fontAlgn="auto" hangingPunct="1">
              <a:spcAft>
                <a:spcPts val="0"/>
              </a:spcAft>
              <a:buFont typeface="Arial" pitchFamily="34" charset="0"/>
              <a:buChar char="–"/>
              <a:defRPr/>
            </a:pPr>
            <a:r>
              <a:rPr lang="en-US" sz="3000" dirty="0">
                <a:latin typeface="Arial" pitchFamily="34" charset="0"/>
                <a:cs typeface="Arial" pitchFamily="34" charset="0"/>
              </a:rPr>
              <a:t>One way of meeting a school’s Section 504 FAPE requirements is to comply with the IDEA FAPE requirements.</a:t>
            </a: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DFC0C875-CBE5-4B3D-8746-91208A79E019}" type="slidenum">
              <a:rPr lang="en-US" smtClean="0"/>
              <a:pPr>
                <a:defRPr/>
              </a:pPr>
              <a:t>12</a:t>
            </a:fld>
            <a:endParaRPr lang="en-US" dirty="0"/>
          </a:p>
        </p:txBody>
      </p:sp>
    </p:spTree>
    <p:extLst>
      <p:ext uri="{BB962C8B-B14F-4D97-AF65-F5344CB8AC3E}">
        <p14:creationId xmlns:p14="http://schemas.microsoft.com/office/powerpoint/2010/main" val="3773042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dirty="0" smtClean="0">
                <a:latin typeface="Arial" charset="0"/>
                <a:cs typeface="Arial" charset="0"/>
              </a:rPr>
              <a:t>Title II of the ADA</a:t>
            </a:r>
            <a:endParaRPr lang="en-US" altLang="en-US" dirty="0" smtClean="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a:latin typeface="Arial" pitchFamily="34" charset="0"/>
                <a:cs typeface="Arial" pitchFamily="34" charset="0"/>
              </a:rPr>
              <a:t>Prohibits disability discrimination against qualified individuals with disabilities by all State and local governments, regardless of whether those entities receive Federal funds.</a:t>
            </a:r>
          </a:p>
          <a:p>
            <a:pPr eaLnBrk="1" fontAlgn="auto" hangingPunct="1">
              <a:spcAft>
                <a:spcPts val="0"/>
              </a:spcAft>
              <a:buFont typeface="Arial" pitchFamily="34" charset="0"/>
              <a:buNone/>
              <a:defRPr/>
            </a:pPr>
            <a:endParaRPr lang="en-US" dirty="0">
              <a:latin typeface="Arial" pitchFamily="34" charset="0"/>
              <a:cs typeface="Arial" pitchFamily="34" charset="0"/>
            </a:endParaRPr>
          </a:p>
          <a:p>
            <a:pPr eaLnBrk="1" fontAlgn="auto" hangingPunct="1">
              <a:spcAft>
                <a:spcPts val="0"/>
              </a:spcAft>
              <a:buFont typeface="Arial" pitchFamily="34" charset="0"/>
              <a:buChar char="•"/>
              <a:defRPr/>
            </a:pPr>
            <a:r>
              <a:rPr lang="en-US" dirty="0">
                <a:latin typeface="Arial" pitchFamily="34" charset="0"/>
                <a:cs typeface="Arial" pitchFamily="34" charset="0"/>
              </a:rPr>
              <a:t>Requires public entities, such as LEAs and public charter schools, to ensure that communication with individuals with disabilities is as effective as communication with students without disabilities.</a:t>
            </a: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A5B3E110-61E5-404D-9D90-BB1714AC7C97}" type="slidenum">
              <a:rPr lang="en-US" smtClean="0"/>
              <a:pPr>
                <a:defRPr/>
              </a:pPr>
              <a:t>13</a:t>
            </a:fld>
            <a:endParaRPr lang="en-US" dirty="0"/>
          </a:p>
        </p:txBody>
      </p:sp>
    </p:spTree>
    <p:extLst>
      <p:ext uri="{BB962C8B-B14F-4D97-AF65-F5344CB8AC3E}">
        <p14:creationId xmlns:p14="http://schemas.microsoft.com/office/powerpoint/2010/main" val="4119885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rtlCol="0">
            <a:normAutofit fontScale="90000"/>
          </a:bodyPr>
          <a:lstStyle/>
          <a:p>
            <a:pPr eaLnBrk="1" fontAlgn="auto" hangingPunct="1">
              <a:spcAft>
                <a:spcPts val="0"/>
              </a:spcAft>
              <a:defRPr/>
            </a:pPr>
            <a:r>
              <a:rPr lang="en-US" altLang="en-US" dirty="0" smtClean="0">
                <a:latin typeface="Arial" charset="0"/>
                <a:cs typeface="Arial" charset="0"/>
              </a:rPr>
              <a:t>Who is a qualified individual with a disability under Title II?</a:t>
            </a:r>
            <a:endParaRPr lang="en-US" dirty="0" smtClean="0"/>
          </a:p>
        </p:txBody>
      </p:sp>
      <p:sp>
        <p:nvSpPr>
          <p:cNvPr id="3" name="Content Placeholder 2"/>
          <p:cNvSpPr>
            <a:spLocks noGrp="1"/>
          </p:cNvSpPr>
          <p:nvPr>
            <p:ph idx="1"/>
          </p:nvPr>
        </p:nvSpPr>
        <p:spPr>
          <a:xfrm>
            <a:off x="457200" y="1905000"/>
            <a:ext cx="8229600" cy="4525963"/>
          </a:xfrm>
        </p:spPr>
        <p:txBody>
          <a:bodyPr rtlCol="0">
            <a:normAutofit/>
          </a:bodyPr>
          <a:lstStyle/>
          <a:p>
            <a:pPr eaLnBrk="1" fontAlgn="auto" hangingPunct="1">
              <a:spcAft>
                <a:spcPts val="0"/>
              </a:spcAft>
              <a:buFont typeface="Arial" pitchFamily="34" charset="0"/>
              <a:buChar char="•"/>
              <a:defRPr/>
            </a:pPr>
            <a:r>
              <a:rPr lang="en-US" altLang="en-US" dirty="0" smtClean="0">
                <a:latin typeface="Arial" charset="0"/>
                <a:cs typeface="Arial" charset="0"/>
              </a:rPr>
              <a:t>Disability under Title II means: </a:t>
            </a:r>
          </a:p>
          <a:p>
            <a:pPr lvl="1" eaLnBrk="1" fontAlgn="auto" hangingPunct="1">
              <a:spcAft>
                <a:spcPts val="0"/>
              </a:spcAft>
              <a:buFont typeface="Arial" pitchFamily="34" charset="0"/>
              <a:buNone/>
              <a:defRPr/>
            </a:pPr>
            <a:r>
              <a:rPr lang="en-US" altLang="en-US" dirty="0" smtClean="0">
                <a:latin typeface="Arial" charset="0"/>
                <a:cs typeface="Arial" charset="0"/>
              </a:rPr>
              <a:t>(1) a physical or mental impairment that substantially limits one or more major life activities or major bodily function; </a:t>
            </a:r>
          </a:p>
          <a:p>
            <a:pPr lvl="1" eaLnBrk="1" fontAlgn="auto" hangingPunct="1">
              <a:spcAft>
                <a:spcPts val="0"/>
              </a:spcAft>
              <a:buFont typeface="Arial" pitchFamily="34" charset="0"/>
              <a:buNone/>
              <a:defRPr/>
            </a:pPr>
            <a:r>
              <a:rPr lang="en-US" altLang="en-US" dirty="0" smtClean="0">
                <a:latin typeface="Arial" charset="0"/>
                <a:cs typeface="Arial" charset="0"/>
              </a:rPr>
              <a:t>(2) a record of such an impairment; or </a:t>
            </a:r>
          </a:p>
          <a:p>
            <a:pPr lvl="1" eaLnBrk="1" fontAlgn="auto" hangingPunct="1">
              <a:spcAft>
                <a:spcPts val="0"/>
              </a:spcAft>
              <a:buFont typeface="Arial" pitchFamily="34" charset="0"/>
              <a:buNone/>
              <a:defRPr/>
            </a:pPr>
            <a:r>
              <a:rPr lang="en-US" altLang="en-US" dirty="0" smtClean="0">
                <a:latin typeface="Arial" charset="0"/>
                <a:cs typeface="Arial" charset="0"/>
              </a:rPr>
              <a:t>(3) regarded as having an impairment.  </a:t>
            </a:r>
          </a:p>
          <a:p>
            <a:pPr eaLnBrk="1" fontAlgn="auto" hangingPunct="1">
              <a:spcAft>
                <a:spcPts val="0"/>
              </a:spcAft>
              <a:buFont typeface="Arial" pitchFamily="34" charset="0"/>
              <a:buChar char="•"/>
              <a:defRPr/>
            </a:pPr>
            <a:r>
              <a:rPr lang="en-US" altLang="en-US" dirty="0" smtClean="0">
                <a:latin typeface="Arial" charset="0"/>
                <a:cs typeface="Arial" charset="0"/>
              </a:rPr>
              <a:t>Qualified individual with a disability is one who meets the essential eligibility requirements.</a:t>
            </a: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21AB43F8-814A-469E-9CC7-0106F4600278}" type="slidenum">
              <a:rPr lang="en-US" smtClean="0"/>
              <a:pPr>
                <a:defRPr/>
              </a:pPr>
              <a:t>14</a:t>
            </a:fld>
            <a:endParaRPr lang="en-US" dirty="0"/>
          </a:p>
        </p:txBody>
      </p:sp>
    </p:spTree>
    <p:extLst>
      <p:ext uri="{BB962C8B-B14F-4D97-AF65-F5344CB8AC3E}">
        <p14:creationId xmlns:p14="http://schemas.microsoft.com/office/powerpoint/2010/main" val="2519751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rtlCol="0">
            <a:normAutofit fontScale="90000"/>
          </a:bodyPr>
          <a:lstStyle/>
          <a:p>
            <a:pPr eaLnBrk="1" fontAlgn="auto" hangingPunct="1">
              <a:spcAft>
                <a:spcPts val="0"/>
              </a:spcAft>
              <a:defRPr/>
            </a:pPr>
            <a:r>
              <a:rPr lang="en-US" altLang="en-US" dirty="0" smtClean="0">
                <a:latin typeface="Arial" charset="0"/>
                <a:cs typeface="Arial" charset="0"/>
              </a:rPr>
              <a:t>Who is a child with a disability </a:t>
            </a:r>
            <a:br>
              <a:rPr lang="en-US" altLang="en-US" dirty="0" smtClean="0">
                <a:latin typeface="Arial" charset="0"/>
                <a:cs typeface="Arial" charset="0"/>
              </a:rPr>
            </a:br>
            <a:r>
              <a:rPr lang="en-US" altLang="en-US" dirty="0" smtClean="0">
                <a:latin typeface="Arial" charset="0"/>
                <a:cs typeface="Arial" charset="0"/>
              </a:rPr>
              <a:t>under the IDEA?</a:t>
            </a:r>
            <a:endParaRPr lang="en-US" dirty="0" smtClean="0"/>
          </a:p>
        </p:txBody>
      </p:sp>
      <p:sp>
        <p:nvSpPr>
          <p:cNvPr id="3" name="Content Placeholder 2"/>
          <p:cNvSpPr>
            <a:spLocks noGrp="1"/>
          </p:cNvSpPr>
          <p:nvPr>
            <p:ph idx="1"/>
          </p:nvPr>
        </p:nvSpPr>
        <p:spPr>
          <a:xfrm>
            <a:off x="457200" y="1828800"/>
            <a:ext cx="8229600" cy="4525963"/>
          </a:xfrm>
        </p:spPr>
        <p:txBody>
          <a:bodyPr rtlCol="0">
            <a:normAutofit/>
          </a:bodyPr>
          <a:lstStyle/>
          <a:p>
            <a:pPr marL="0" indent="0" eaLnBrk="1" fontAlgn="auto" hangingPunct="1">
              <a:spcAft>
                <a:spcPts val="0"/>
              </a:spcAft>
              <a:buFont typeface="Arial" charset="0"/>
              <a:buNone/>
              <a:defRPr/>
            </a:pPr>
            <a:r>
              <a:rPr lang="en-US" dirty="0">
                <a:latin typeface="Arial" panose="020B0604020202020204" pitchFamily="34" charset="0"/>
                <a:cs typeface="Arial" panose="020B0604020202020204" pitchFamily="34" charset="0"/>
              </a:rPr>
              <a:t>A child with a disability is a child:</a:t>
            </a:r>
          </a:p>
          <a:p>
            <a:pPr eaLnBrk="1" fontAlgn="auto" hangingPunct="1">
              <a:spcAft>
                <a:spcPts val="0"/>
              </a:spcAft>
              <a:buFont typeface="Arial" pitchFamily="34" charset="0"/>
              <a:buChar char="•"/>
              <a:defRPr/>
            </a:pPr>
            <a:r>
              <a:rPr lang="en-US" dirty="0">
                <a:latin typeface="Arial" panose="020B0604020202020204" pitchFamily="34" charset="0"/>
                <a:cs typeface="Arial" panose="020B0604020202020204" pitchFamily="34" charset="0"/>
              </a:rPr>
              <a:t>evaluated in accordance with IDEA procedures as having one of the 13 disabilities listed in the definition, and </a:t>
            </a:r>
          </a:p>
          <a:p>
            <a:pPr eaLnBrk="1" fontAlgn="auto" hangingPunct="1">
              <a:spcAft>
                <a:spcPts val="0"/>
              </a:spcAft>
              <a:buFont typeface="Arial" pitchFamily="34" charset="0"/>
              <a:buChar char="•"/>
              <a:defRPr/>
            </a:pPr>
            <a:r>
              <a:rPr lang="en-US" dirty="0">
                <a:latin typeface="Arial" panose="020B0604020202020204" pitchFamily="34" charset="0"/>
                <a:cs typeface="Arial" panose="020B0604020202020204" pitchFamily="34" charset="0"/>
              </a:rPr>
              <a:t>who, by reason thereof, needs special education and related services.</a:t>
            </a:r>
            <a:endParaRPr lang="en-US" altLang="en-US" dirty="0">
              <a:latin typeface="Arial" panose="020B0604020202020204" pitchFamily="34" charset="0"/>
              <a:cs typeface="Arial" panose="020B0604020202020204" pitchFamily="34" charset="0"/>
            </a:endParaRP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9A3DC6D6-E15E-4833-880A-3B27BA92F455}" type="slidenum">
              <a:rPr lang="en-US" smtClean="0"/>
              <a:pPr>
                <a:defRPr/>
              </a:pPr>
              <a:t>15</a:t>
            </a:fld>
            <a:endParaRPr lang="en-US" dirty="0"/>
          </a:p>
        </p:txBody>
      </p:sp>
    </p:spTree>
    <p:extLst>
      <p:ext uri="{BB962C8B-B14F-4D97-AF65-F5344CB8AC3E}">
        <p14:creationId xmlns:p14="http://schemas.microsoft.com/office/powerpoint/2010/main" val="2845621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04800" y="304800"/>
            <a:ext cx="8534400" cy="758952"/>
          </a:xfrm>
        </p:spPr>
        <p:txBody>
          <a:bodyPr>
            <a:normAutofit fontScale="90000"/>
          </a:bodyPr>
          <a:lstStyle/>
          <a:p>
            <a:pPr eaLnBrk="1" hangingPunct="1"/>
            <a:r>
              <a:rPr lang="en-US" altLang="en-US" sz="3200" dirty="0" smtClean="0">
                <a:latin typeface="Arial" charset="0"/>
                <a:cs typeface="Arial" charset="0"/>
              </a:rPr>
              <a:t>How do public schools meet their Title II effective communication obligations?</a:t>
            </a:r>
            <a:endParaRPr lang="en-US" altLang="en-US" sz="3200" dirty="0" smtClean="0"/>
          </a:p>
        </p:txBody>
      </p:sp>
      <p:sp>
        <p:nvSpPr>
          <p:cNvPr id="11267" name="Content Placeholder 2"/>
          <p:cNvSpPr>
            <a:spLocks noGrp="1"/>
          </p:cNvSpPr>
          <p:nvPr>
            <p:ph idx="1"/>
          </p:nvPr>
        </p:nvSpPr>
        <p:spPr>
          <a:xfrm>
            <a:off x="457200" y="1828800"/>
            <a:ext cx="8229600" cy="4525963"/>
          </a:xfrm>
        </p:spPr>
        <p:txBody>
          <a:bodyPr/>
          <a:lstStyle/>
          <a:p>
            <a:pPr eaLnBrk="1" hangingPunct="1">
              <a:buFont typeface="Arial" charset="0"/>
              <a:buNone/>
            </a:pPr>
            <a:r>
              <a:rPr lang="en-US" altLang="en-US" dirty="0" smtClean="0">
                <a:latin typeface="Arial" charset="0"/>
                <a:cs typeface="Arial" charset="0"/>
              </a:rPr>
              <a:t>	Public schools must provide appropriate “auxiliary aids and services” to ensure that communication with students with disabilities is as effective as with other students so that these students have an equal opportunity.</a:t>
            </a:r>
            <a:endParaRPr lang="en-US" altLang="en-US" dirty="0" smtClean="0"/>
          </a:p>
        </p:txBody>
      </p:sp>
      <p:sp>
        <p:nvSpPr>
          <p:cNvPr id="4" name="Slide Number Placeholder 3"/>
          <p:cNvSpPr>
            <a:spLocks noGrp="1"/>
          </p:cNvSpPr>
          <p:nvPr>
            <p:ph type="sldNum" sz="quarter" idx="12"/>
          </p:nvPr>
        </p:nvSpPr>
        <p:spPr/>
        <p:txBody>
          <a:bodyPr/>
          <a:lstStyle/>
          <a:p>
            <a:pPr>
              <a:defRPr/>
            </a:pPr>
            <a:fld id="{E8686BF5-8626-4B35-9235-C5A73CD366AE}" type="slidenum">
              <a:rPr lang="en-US" smtClean="0"/>
              <a:pPr>
                <a:defRPr/>
              </a:pPr>
              <a:t>16</a:t>
            </a:fld>
            <a:endParaRPr lang="en-US" dirty="0"/>
          </a:p>
        </p:txBody>
      </p:sp>
    </p:spTree>
    <p:extLst>
      <p:ext uri="{BB962C8B-B14F-4D97-AF65-F5344CB8AC3E}">
        <p14:creationId xmlns:p14="http://schemas.microsoft.com/office/powerpoint/2010/main" val="4151926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dirty="0" smtClean="0">
                <a:latin typeface="Arial" charset="0"/>
                <a:cs typeface="Arial" charset="0"/>
              </a:rPr>
              <a:t>Title II defenses</a:t>
            </a:r>
            <a:endParaRPr lang="en-US" altLang="en-US" dirty="0" smtClean="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altLang="en-US" dirty="0" smtClean="0">
                <a:latin typeface="Arial" charset="0"/>
                <a:cs typeface="Arial" charset="0"/>
              </a:rPr>
              <a:t>Public schools need not provide a specific auxiliary aid or service if the school can show that providing that aid or service would result in a fundamental alteration or undue financial or administrative burdens.</a:t>
            </a:r>
          </a:p>
          <a:p>
            <a:pPr eaLnBrk="1" fontAlgn="auto" hangingPunct="1">
              <a:spcAft>
                <a:spcPts val="0"/>
              </a:spcAft>
              <a:buFont typeface="Arial" pitchFamily="34" charset="0"/>
              <a:buChar char="•"/>
              <a:defRPr/>
            </a:pPr>
            <a:r>
              <a:rPr lang="en-US" altLang="en-US" dirty="0" smtClean="0">
                <a:latin typeface="Arial" charset="0"/>
                <a:cs typeface="Arial" charset="0"/>
              </a:rPr>
              <a:t>But still must take other appropriate steps, i.e., provide other auxiliary aids or services, that would not result in fundamental alteration or undue burdens.</a:t>
            </a: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A0B9AFED-102E-48D1-9F20-B9FE31052EFB}" type="slidenum">
              <a:rPr lang="en-US" smtClean="0"/>
              <a:pPr>
                <a:defRPr/>
              </a:pPr>
              <a:t>17</a:t>
            </a:fld>
            <a:endParaRPr lang="en-US" dirty="0"/>
          </a:p>
        </p:txBody>
      </p:sp>
    </p:spTree>
    <p:extLst>
      <p:ext uri="{BB962C8B-B14F-4D97-AF65-F5344CB8AC3E}">
        <p14:creationId xmlns:p14="http://schemas.microsoft.com/office/powerpoint/2010/main" val="3075780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rtlCol="0">
            <a:normAutofit fontScale="90000"/>
          </a:bodyPr>
          <a:lstStyle/>
          <a:p>
            <a:pPr eaLnBrk="1" fontAlgn="auto" hangingPunct="1">
              <a:spcAft>
                <a:spcPts val="0"/>
              </a:spcAft>
              <a:defRPr/>
            </a:pPr>
            <a:r>
              <a:rPr lang="en-US" altLang="en-US" dirty="0" smtClean="0">
                <a:latin typeface="Arial" charset="0"/>
                <a:cs typeface="Arial" charset="0"/>
              </a:rPr>
              <a:t>What are auxiliary aids and services under </a:t>
            </a:r>
            <a:br>
              <a:rPr lang="en-US" altLang="en-US" dirty="0" smtClean="0">
                <a:latin typeface="Arial" charset="0"/>
                <a:cs typeface="Arial" charset="0"/>
              </a:rPr>
            </a:br>
            <a:r>
              <a:rPr lang="en-US" altLang="en-US" dirty="0" smtClean="0">
                <a:latin typeface="Arial" charset="0"/>
                <a:cs typeface="Arial" charset="0"/>
              </a:rPr>
              <a:t>Title II?</a:t>
            </a:r>
            <a:endParaRPr lang="en-US" dirty="0" smtClean="0"/>
          </a:p>
        </p:txBody>
      </p:sp>
      <p:sp>
        <p:nvSpPr>
          <p:cNvPr id="13315" name="Content Placeholder 2"/>
          <p:cNvSpPr>
            <a:spLocks noGrp="1"/>
          </p:cNvSpPr>
          <p:nvPr>
            <p:ph idx="1"/>
          </p:nvPr>
        </p:nvSpPr>
        <p:spPr>
          <a:xfrm>
            <a:off x="457200" y="1752600"/>
            <a:ext cx="8229600" cy="4525963"/>
          </a:xfrm>
        </p:spPr>
        <p:txBody>
          <a:bodyPr/>
          <a:lstStyle/>
          <a:p>
            <a:pPr eaLnBrk="1" hangingPunct="1"/>
            <a:r>
              <a:rPr lang="en-US" altLang="en-US" dirty="0" smtClean="0">
                <a:latin typeface="Arial" charset="0"/>
                <a:cs typeface="Arial" charset="0"/>
              </a:rPr>
              <a:t>Auxiliary aids and services make aurally or visually delivered information available to students with hearing, vision, or speech disabilities so that they can receive information from, and convey information to, others as effectively as students without disabilities.</a:t>
            </a:r>
          </a:p>
          <a:p>
            <a:pPr eaLnBrk="1" hangingPunct="1"/>
            <a:endParaRPr lang="en-US" altLang="en-US" dirty="0" smtClean="0"/>
          </a:p>
        </p:txBody>
      </p:sp>
      <p:sp>
        <p:nvSpPr>
          <p:cNvPr id="4" name="Slide Number Placeholder 3"/>
          <p:cNvSpPr>
            <a:spLocks noGrp="1"/>
          </p:cNvSpPr>
          <p:nvPr>
            <p:ph type="sldNum" sz="quarter" idx="12"/>
          </p:nvPr>
        </p:nvSpPr>
        <p:spPr/>
        <p:txBody>
          <a:bodyPr/>
          <a:lstStyle/>
          <a:p>
            <a:pPr>
              <a:defRPr/>
            </a:pPr>
            <a:fld id="{8A824DA6-1005-4591-8191-4B4C1D3F2557}" type="slidenum">
              <a:rPr lang="en-US" smtClean="0"/>
              <a:pPr>
                <a:defRPr/>
              </a:pPr>
              <a:t>18</a:t>
            </a:fld>
            <a:endParaRPr lang="en-US" dirty="0"/>
          </a:p>
        </p:txBody>
      </p:sp>
    </p:spTree>
    <p:extLst>
      <p:ext uri="{BB962C8B-B14F-4D97-AF65-F5344CB8AC3E}">
        <p14:creationId xmlns:p14="http://schemas.microsoft.com/office/powerpoint/2010/main" val="3528106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304800"/>
            <a:ext cx="8534400" cy="758952"/>
          </a:xfrm>
        </p:spPr>
        <p:txBody>
          <a:bodyPr>
            <a:normAutofit fontScale="90000"/>
          </a:bodyPr>
          <a:lstStyle/>
          <a:p>
            <a:pPr eaLnBrk="1" hangingPunct="1"/>
            <a:r>
              <a:rPr lang="en-US" altLang="en-US" sz="3200" dirty="0" smtClean="0">
                <a:latin typeface="Arial" charset="0"/>
                <a:cs typeface="Arial" charset="0"/>
              </a:rPr>
              <a:t>How do schools decide which auxiliary aid or service provides effective communication?</a:t>
            </a:r>
            <a:endParaRPr lang="en-US" altLang="en-US" sz="3200" dirty="0" smtClean="0"/>
          </a:p>
        </p:txBody>
      </p:sp>
      <p:sp>
        <p:nvSpPr>
          <p:cNvPr id="3" name="Content Placeholder 2"/>
          <p:cNvSpPr>
            <a:spLocks noGrp="1"/>
          </p:cNvSpPr>
          <p:nvPr>
            <p:ph idx="1"/>
          </p:nvPr>
        </p:nvSpPr>
        <p:spPr>
          <a:xfrm>
            <a:off x="457200" y="1905000"/>
            <a:ext cx="8229600" cy="4525963"/>
          </a:xfrm>
        </p:spPr>
        <p:txBody>
          <a:bodyPr rtlCol="0">
            <a:normAutofit fontScale="92500" lnSpcReduction="20000"/>
          </a:bodyPr>
          <a:lstStyle/>
          <a:p>
            <a:pPr eaLnBrk="1" fontAlgn="auto" hangingPunct="1">
              <a:spcAft>
                <a:spcPts val="0"/>
              </a:spcAft>
              <a:buFont typeface="Arial" pitchFamily="34" charset="0"/>
              <a:buChar char="•"/>
              <a:defRPr/>
            </a:pPr>
            <a:r>
              <a:rPr lang="en-US" sz="3500" dirty="0">
                <a:latin typeface="Arial" pitchFamily="34" charset="0"/>
                <a:cs typeface="Arial" pitchFamily="34" charset="0"/>
              </a:rPr>
              <a:t>Individualized determination;</a:t>
            </a:r>
          </a:p>
          <a:p>
            <a:pPr eaLnBrk="1" fontAlgn="auto" hangingPunct="1">
              <a:spcAft>
                <a:spcPts val="0"/>
              </a:spcAft>
              <a:buFont typeface="Arial" pitchFamily="34" charset="0"/>
              <a:buChar char="•"/>
              <a:defRPr/>
            </a:pPr>
            <a:r>
              <a:rPr lang="en-US" sz="3500" dirty="0">
                <a:latin typeface="Arial" pitchFamily="34" charset="0"/>
                <a:cs typeface="Arial" pitchFamily="34" charset="0"/>
              </a:rPr>
              <a:t>Primary consideration; </a:t>
            </a:r>
          </a:p>
          <a:p>
            <a:pPr eaLnBrk="1" fontAlgn="auto" hangingPunct="1">
              <a:spcAft>
                <a:spcPts val="0"/>
              </a:spcAft>
              <a:buFont typeface="Arial" pitchFamily="34" charset="0"/>
              <a:buChar char="•"/>
              <a:defRPr/>
            </a:pPr>
            <a:r>
              <a:rPr lang="en-US" sz="3500" dirty="0">
                <a:latin typeface="Arial" pitchFamily="34" charset="0"/>
                <a:cs typeface="Arial" pitchFamily="34" charset="0"/>
              </a:rPr>
              <a:t>Case-by-case basis considering:</a:t>
            </a:r>
          </a:p>
          <a:p>
            <a:pPr lvl="1" eaLnBrk="1" fontAlgn="auto" hangingPunct="1">
              <a:spcAft>
                <a:spcPts val="0"/>
              </a:spcAft>
              <a:buFont typeface="Arial" pitchFamily="34" charset="0"/>
              <a:buChar char="–"/>
              <a:defRPr/>
            </a:pPr>
            <a:r>
              <a:rPr lang="en-US" sz="3500" dirty="0">
                <a:latin typeface="Arial" pitchFamily="34" charset="0"/>
                <a:cs typeface="Arial" pitchFamily="34" charset="0"/>
              </a:rPr>
              <a:t>Communication used by the student, and communication requested by the student (if different from communication used);</a:t>
            </a:r>
          </a:p>
          <a:p>
            <a:pPr lvl="1" eaLnBrk="1" fontAlgn="auto" hangingPunct="1">
              <a:spcAft>
                <a:spcPts val="0"/>
              </a:spcAft>
              <a:buFont typeface="Arial" pitchFamily="34" charset="0"/>
              <a:buChar char="–"/>
              <a:defRPr/>
            </a:pPr>
            <a:r>
              <a:rPr lang="en-US" sz="3500" dirty="0">
                <a:latin typeface="Arial" pitchFamily="34" charset="0"/>
                <a:cs typeface="Arial" pitchFamily="34" charset="0"/>
              </a:rPr>
              <a:t>The nature, length, and complexity of the communication involved;</a:t>
            </a:r>
          </a:p>
          <a:p>
            <a:pPr lvl="1" eaLnBrk="1" fontAlgn="auto" hangingPunct="1">
              <a:spcAft>
                <a:spcPts val="0"/>
              </a:spcAft>
              <a:buFont typeface="Arial" pitchFamily="34" charset="0"/>
              <a:buChar char="–"/>
              <a:defRPr/>
            </a:pPr>
            <a:r>
              <a:rPr lang="en-US" sz="3500" dirty="0">
                <a:latin typeface="Arial" pitchFamily="34" charset="0"/>
                <a:cs typeface="Arial" pitchFamily="34" charset="0"/>
              </a:rPr>
              <a:t>Context of communication.</a:t>
            </a: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ECBF7640-213D-441A-9CA3-9CFC2B4B146D}" type="slidenum">
              <a:rPr lang="en-US" smtClean="0"/>
              <a:pPr>
                <a:defRPr/>
              </a:pPr>
              <a:t>19</a:t>
            </a:fld>
            <a:endParaRPr lang="en-US" dirty="0"/>
          </a:p>
        </p:txBody>
      </p:sp>
    </p:spTree>
    <p:extLst>
      <p:ext uri="{BB962C8B-B14F-4D97-AF65-F5344CB8AC3E}">
        <p14:creationId xmlns:p14="http://schemas.microsoft.com/office/powerpoint/2010/main" val="1889018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Slide Number Placeholder 2"/>
          <p:cNvSpPr>
            <a:spLocks noGrp="1"/>
          </p:cNvSpPr>
          <p:nvPr>
            <p:ph type="sldNum" sz="quarter" idx="12"/>
          </p:nvPr>
        </p:nvSpPr>
        <p:spPr/>
        <p:txBody>
          <a:bodyPr/>
          <a:lstStyle/>
          <a:p>
            <a:fld id="{4DC8B9A2-6680-4CFE-B3EE-E8070A5B68A9}" type="slidenum">
              <a:rPr lang="en-US" smtClean="0"/>
              <a:pPr/>
              <a:t>2</a:t>
            </a:fld>
            <a:endParaRPr lang="en-US" dirty="0"/>
          </a:p>
        </p:txBody>
      </p:sp>
      <p:sp>
        <p:nvSpPr>
          <p:cNvPr id="4" name="Content Placeholder 3"/>
          <p:cNvSpPr>
            <a:spLocks noGrp="1"/>
          </p:cNvSpPr>
          <p:nvPr>
            <p:ph sz="quarter" idx="1"/>
          </p:nvPr>
        </p:nvSpPr>
        <p:spPr/>
        <p:txBody>
          <a:bodyPr/>
          <a:lstStyle/>
          <a:p>
            <a:r>
              <a:rPr lang="en-US" dirty="0" smtClean="0"/>
              <a:t>Updated information on the Every Student Succeeds Act</a:t>
            </a:r>
          </a:p>
          <a:p>
            <a:r>
              <a:rPr lang="en-US" dirty="0" smtClean="0"/>
              <a:t>Effective Communication  in Public Elementary and Secondary Schools</a:t>
            </a:r>
          </a:p>
          <a:p>
            <a:r>
              <a:rPr lang="en-US" dirty="0" smtClean="0"/>
              <a:t>Notice of Proposed Rulemaking on Significant Disproportionality</a:t>
            </a:r>
          </a:p>
          <a:p>
            <a:r>
              <a:rPr lang="en-US" dirty="0"/>
              <a:t>Overview of the State Correctional Education Self- Assessment Tool (SCES) and Guidance</a:t>
            </a:r>
          </a:p>
        </p:txBody>
      </p:sp>
    </p:spTree>
    <p:extLst>
      <p:ext uri="{BB962C8B-B14F-4D97-AF65-F5344CB8AC3E}">
        <p14:creationId xmlns:p14="http://schemas.microsoft.com/office/powerpoint/2010/main" val="2409528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altLang="en-US" dirty="0" smtClean="0">
                <a:latin typeface="Arial" charset="0"/>
                <a:cs typeface="Arial" charset="0"/>
              </a:rPr>
              <a:t>What does “primary consideration” mean?</a:t>
            </a:r>
            <a:endParaRPr lang="en-US" dirty="0" smtClean="0"/>
          </a:p>
        </p:txBody>
      </p:sp>
      <p:sp>
        <p:nvSpPr>
          <p:cNvPr id="3" name="Content Placeholder 2"/>
          <p:cNvSpPr>
            <a:spLocks noGrp="1"/>
          </p:cNvSpPr>
          <p:nvPr>
            <p:ph idx="1"/>
          </p:nvPr>
        </p:nvSpPr>
        <p:spPr>
          <a:xfrm>
            <a:off x="457200" y="1828800"/>
            <a:ext cx="8229600" cy="4525963"/>
          </a:xfrm>
        </p:spPr>
        <p:txBody>
          <a:bodyPr rtlCol="0">
            <a:normAutofit/>
          </a:bodyPr>
          <a:lstStyle/>
          <a:p>
            <a:pPr eaLnBrk="1" fontAlgn="auto" hangingPunct="1">
              <a:spcAft>
                <a:spcPts val="0"/>
              </a:spcAft>
              <a:buFont typeface="Arial" pitchFamily="34" charset="0"/>
              <a:buChar char="•"/>
              <a:defRPr/>
            </a:pPr>
            <a:r>
              <a:rPr lang="en-US" altLang="en-US" dirty="0" smtClean="0">
                <a:latin typeface="Arial" charset="0"/>
                <a:cs typeface="Arial" charset="0"/>
              </a:rPr>
              <a:t>A school must give “primary consideration” to the particular auxiliary aid or service requested by the student with a disability (or the student’s parent).</a:t>
            </a:r>
          </a:p>
          <a:p>
            <a:pPr lvl="1" eaLnBrk="1" fontAlgn="auto" hangingPunct="1">
              <a:spcAft>
                <a:spcPts val="0"/>
              </a:spcAft>
              <a:buFont typeface="Arial" pitchFamily="34" charset="0"/>
              <a:buChar char="–"/>
              <a:defRPr/>
            </a:pPr>
            <a:r>
              <a:rPr lang="en-US" altLang="en-US" sz="3200" dirty="0" smtClean="0">
                <a:latin typeface="Arial" charset="0"/>
                <a:cs typeface="Arial" charset="0"/>
              </a:rPr>
              <a:t>Subject to available defenses, a school must honor the request unless it can show that an alternative is as effective and provides the student an equal opportunity to participate and benefit.</a:t>
            </a: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C3C2CFBA-A109-40BF-ACEA-04761A3253A1}" type="slidenum">
              <a:rPr lang="en-US" smtClean="0"/>
              <a:pPr>
                <a:defRPr/>
              </a:pPr>
              <a:t>20</a:t>
            </a:fld>
            <a:endParaRPr lang="en-US" dirty="0"/>
          </a:p>
        </p:txBody>
      </p:sp>
    </p:spTree>
    <p:extLst>
      <p:ext uri="{BB962C8B-B14F-4D97-AF65-F5344CB8AC3E}">
        <p14:creationId xmlns:p14="http://schemas.microsoft.com/office/powerpoint/2010/main" val="3473067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304800"/>
            <a:ext cx="8534400" cy="758952"/>
          </a:xfrm>
        </p:spPr>
        <p:txBody>
          <a:bodyPr>
            <a:normAutofit fontScale="90000"/>
          </a:bodyPr>
          <a:lstStyle/>
          <a:p>
            <a:pPr eaLnBrk="1" hangingPunct="1"/>
            <a:r>
              <a:rPr lang="en-US" altLang="en-US" sz="3200" dirty="0" smtClean="0">
                <a:latin typeface="Arial" charset="0"/>
                <a:cs typeface="Arial" charset="0"/>
              </a:rPr>
              <a:t>To be effective, appropriate auxiliary aids and services must be provided . . .</a:t>
            </a:r>
            <a:endParaRPr lang="en-US" altLang="en-US" sz="3200" dirty="0" smtClean="0"/>
          </a:p>
        </p:txBody>
      </p:sp>
      <p:sp>
        <p:nvSpPr>
          <p:cNvPr id="16387" name="Content Placeholder 2"/>
          <p:cNvSpPr>
            <a:spLocks noGrp="1"/>
          </p:cNvSpPr>
          <p:nvPr>
            <p:ph idx="1"/>
          </p:nvPr>
        </p:nvSpPr>
        <p:spPr>
          <a:xfrm>
            <a:off x="457200" y="2057400"/>
            <a:ext cx="8229600" cy="2667000"/>
          </a:xfrm>
        </p:spPr>
        <p:txBody>
          <a:bodyPr/>
          <a:lstStyle/>
          <a:p>
            <a:pPr eaLnBrk="1" hangingPunct="1"/>
            <a:r>
              <a:rPr lang="en-US" altLang="en-US" dirty="0" smtClean="0">
                <a:latin typeface="Arial" charset="0"/>
                <a:cs typeface="Arial" charset="0"/>
              </a:rPr>
              <a:t>In accessible formats;</a:t>
            </a:r>
          </a:p>
          <a:p>
            <a:pPr eaLnBrk="1" hangingPunct="1"/>
            <a:r>
              <a:rPr lang="en-US" altLang="en-US" dirty="0" smtClean="0">
                <a:latin typeface="Arial" charset="0"/>
                <a:cs typeface="Arial" charset="0"/>
              </a:rPr>
              <a:t>In a timely manner; and </a:t>
            </a:r>
          </a:p>
          <a:p>
            <a:pPr eaLnBrk="1" hangingPunct="1"/>
            <a:r>
              <a:rPr lang="en-US" altLang="en-US" dirty="0" smtClean="0">
                <a:latin typeface="Arial" charset="0"/>
                <a:cs typeface="Arial" charset="0"/>
              </a:rPr>
              <a:t>In such a way as to protect the student’s privacy and independence.</a:t>
            </a:r>
            <a:endParaRPr lang="en-US" altLang="en-US" dirty="0" smtClean="0"/>
          </a:p>
        </p:txBody>
      </p:sp>
      <p:sp>
        <p:nvSpPr>
          <p:cNvPr id="4" name="Slide Number Placeholder 3"/>
          <p:cNvSpPr>
            <a:spLocks noGrp="1"/>
          </p:cNvSpPr>
          <p:nvPr>
            <p:ph type="sldNum" sz="quarter" idx="12"/>
          </p:nvPr>
        </p:nvSpPr>
        <p:spPr/>
        <p:txBody>
          <a:bodyPr/>
          <a:lstStyle/>
          <a:p>
            <a:pPr>
              <a:defRPr/>
            </a:pPr>
            <a:fld id="{AE281D8F-5A4F-4753-9503-D2D2D32DD5E1}" type="slidenum">
              <a:rPr lang="en-US" smtClean="0"/>
              <a:pPr>
                <a:defRPr/>
              </a:pPr>
              <a:t>21</a:t>
            </a:fld>
            <a:endParaRPr lang="en-US" dirty="0"/>
          </a:p>
        </p:txBody>
      </p:sp>
    </p:spTree>
    <p:extLst>
      <p:ext uri="{BB962C8B-B14F-4D97-AF65-F5344CB8AC3E}">
        <p14:creationId xmlns:p14="http://schemas.microsoft.com/office/powerpoint/2010/main" val="485395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76200"/>
            <a:ext cx="8229600" cy="1143000"/>
          </a:xfrm>
        </p:spPr>
        <p:txBody>
          <a:bodyPr/>
          <a:lstStyle/>
          <a:p>
            <a:pPr eaLnBrk="1" hangingPunct="1"/>
            <a:r>
              <a:rPr lang="en-US" altLang="en-US" sz="3200" dirty="0" smtClean="0">
                <a:latin typeface="Arial" charset="0"/>
                <a:cs typeface="Arial" charset="0"/>
              </a:rPr>
              <a:t>How do IDEA FAPE and Title II effective communication requirements differ?</a:t>
            </a:r>
            <a:endParaRPr lang="en-US" altLang="en-US" sz="3200" dirty="0" smtClean="0"/>
          </a:p>
        </p:txBody>
      </p:sp>
      <p:sp>
        <p:nvSpPr>
          <p:cNvPr id="3" name="Content Placeholder 2"/>
          <p:cNvSpPr>
            <a:spLocks noGrp="1"/>
          </p:cNvSpPr>
          <p:nvPr>
            <p:ph idx="1"/>
          </p:nvPr>
        </p:nvSpPr>
        <p:spPr>
          <a:xfrm>
            <a:off x="457200" y="1981200"/>
            <a:ext cx="8229600" cy="4525963"/>
          </a:xfrm>
        </p:spPr>
        <p:txBody>
          <a:bodyPr rtlCol="0">
            <a:normAutofit/>
          </a:bodyPr>
          <a:lstStyle/>
          <a:p>
            <a:pPr eaLnBrk="1" fontAlgn="auto" hangingPunct="1">
              <a:spcAft>
                <a:spcPts val="0"/>
              </a:spcAft>
              <a:buFont typeface="Arial" pitchFamily="34" charset="0"/>
              <a:buChar char="•"/>
              <a:defRPr/>
            </a:pPr>
            <a:r>
              <a:rPr lang="en-US" dirty="0">
                <a:latin typeface="Arial" pitchFamily="34" charset="0"/>
                <a:cs typeface="Arial" pitchFamily="34" charset="0"/>
              </a:rPr>
              <a:t>Title II: communications with persons with disabilities are “as effective as” communications with other persons;</a:t>
            </a:r>
          </a:p>
          <a:p>
            <a:pPr marL="0" indent="0" eaLnBrk="1" fontAlgn="auto" hangingPunct="1">
              <a:spcAft>
                <a:spcPts val="0"/>
              </a:spcAft>
              <a:buFont typeface="Arial" pitchFamily="34" charset="0"/>
              <a:buNone/>
              <a:defRPr/>
            </a:pPr>
            <a:endParaRPr lang="en-US" dirty="0" smtClean="0">
              <a:latin typeface="Arial" pitchFamily="34" charset="0"/>
              <a:cs typeface="Arial" pitchFamily="34" charset="0"/>
            </a:endParaRPr>
          </a:p>
          <a:p>
            <a:pPr eaLnBrk="1" fontAlgn="auto" hangingPunct="1">
              <a:spcAft>
                <a:spcPts val="0"/>
              </a:spcAft>
              <a:buFont typeface="Arial" pitchFamily="34" charset="0"/>
              <a:buChar char="•"/>
              <a:defRPr/>
            </a:pPr>
            <a:r>
              <a:rPr lang="en-US" dirty="0" smtClean="0">
                <a:latin typeface="Arial" pitchFamily="34" charset="0"/>
                <a:cs typeface="Arial" pitchFamily="34" charset="0"/>
              </a:rPr>
              <a:t>IDEA</a:t>
            </a:r>
            <a:r>
              <a:rPr lang="en-US" dirty="0">
                <a:latin typeface="Arial" pitchFamily="34" charset="0"/>
                <a:cs typeface="Arial" pitchFamily="34" charset="0"/>
              </a:rPr>
              <a:t>: FAPE must be individually designed to provide meaningful educational benefit to the child.</a:t>
            </a: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E221145C-0C52-4209-B25D-4931A893264B}" type="slidenum">
              <a:rPr lang="en-US" smtClean="0"/>
              <a:pPr>
                <a:defRPr/>
              </a:pPr>
              <a:t>22</a:t>
            </a:fld>
            <a:endParaRPr lang="en-US" dirty="0"/>
          </a:p>
        </p:txBody>
      </p:sp>
    </p:spTree>
    <p:extLst>
      <p:ext uri="{BB962C8B-B14F-4D97-AF65-F5344CB8AC3E}">
        <p14:creationId xmlns:p14="http://schemas.microsoft.com/office/powerpoint/2010/main" val="3518644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rtlCol="0">
            <a:normAutofit fontScale="90000"/>
          </a:bodyPr>
          <a:lstStyle/>
          <a:p>
            <a:pPr eaLnBrk="1" fontAlgn="auto" hangingPunct="1">
              <a:spcAft>
                <a:spcPts val="0"/>
              </a:spcAft>
              <a:defRPr/>
            </a:pPr>
            <a:r>
              <a:rPr lang="en-US" altLang="en-US" dirty="0" smtClean="0">
                <a:latin typeface="Arial" charset="0"/>
                <a:cs typeface="Arial" charset="0"/>
              </a:rPr>
              <a:t>How are requests made for Title II </a:t>
            </a:r>
            <a:br>
              <a:rPr lang="en-US" altLang="en-US" dirty="0" smtClean="0">
                <a:latin typeface="Arial" charset="0"/>
                <a:cs typeface="Arial" charset="0"/>
              </a:rPr>
            </a:br>
            <a:r>
              <a:rPr lang="en-US" altLang="en-US" dirty="0" smtClean="0">
                <a:latin typeface="Arial" charset="0"/>
                <a:cs typeface="Arial" charset="0"/>
              </a:rPr>
              <a:t>auxiliary aids and services?</a:t>
            </a:r>
            <a:endParaRPr lang="en-US" dirty="0" smtClean="0"/>
          </a:p>
        </p:txBody>
      </p:sp>
      <p:sp>
        <p:nvSpPr>
          <p:cNvPr id="18435" name="Content Placeholder 2"/>
          <p:cNvSpPr>
            <a:spLocks noGrp="1"/>
          </p:cNvSpPr>
          <p:nvPr>
            <p:ph idx="1"/>
          </p:nvPr>
        </p:nvSpPr>
        <p:spPr>
          <a:xfrm>
            <a:off x="457200" y="1752600"/>
            <a:ext cx="8229600" cy="4525963"/>
          </a:xfrm>
        </p:spPr>
        <p:txBody>
          <a:bodyPr/>
          <a:lstStyle/>
          <a:p>
            <a:pPr eaLnBrk="1" hangingPunct="1"/>
            <a:r>
              <a:rPr lang="en-US" altLang="en-US" dirty="0" smtClean="0">
                <a:latin typeface="Arial" charset="0"/>
                <a:cs typeface="Arial" charset="0"/>
              </a:rPr>
              <a:t>Title II does not designate a particular contact person or a specific process.</a:t>
            </a:r>
          </a:p>
          <a:p>
            <a:pPr lvl="1" eaLnBrk="1" hangingPunct="1"/>
            <a:r>
              <a:rPr lang="en-US" altLang="en-US" dirty="0" smtClean="0">
                <a:latin typeface="Arial" charset="0"/>
                <a:cs typeface="Arial" charset="0"/>
              </a:rPr>
              <a:t>School district can determine who and how, and should make that information publicly available.</a:t>
            </a:r>
          </a:p>
          <a:p>
            <a:pPr lvl="1" eaLnBrk="1" hangingPunct="1"/>
            <a:r>
              <a:rPr lang="en-US" altLang="en-US" dirty="0" smtClean="0">
                <a:latin typeface="Arial" charset="0"/>
                <a:cs typeface="Arial" charset="0"/>
              </a:rPr>
              <a:t>For IDEA-eligible children, school district has an affirmative obligation to do Title II assessment.  No specific or separate parental request is required.</a:t>
            </a:r>
          </a:p>
          <a:p>
            <a:pPr eaLnBrk="1" hangingPunct="1"/>
            <a:endParaRPr lang="en-US" altLang="en-US" dirty="0" smtClean="0"/>
          </a:p>
        </p:txBody>
      </p:sp>
      <p:sp>
        <p:nvSpPr>
          <p:cNvPr id="4" name="Slide Number Placeholder 3"/>
          <p:cNvSpPr>
            <a:spLocks noGrp="1"/>
          </p:cNvSpPr>
          <p:nvPr>
            <p:ph type="sldNum" sz="quarter" idx="12"/>
          </p:nvPr>
        </p:nvSpPr>
        <p:spPr/>
        <p:txBody>
          <a:bodyPr/>
          <a:lstStyle/>
          <a:p>
            <a:pPr>
              <a:defRPr/>
            </a:pPr>
            <a:fld id="{41C464E7-07C8-4212-B6A7-472B444F9990}" type="slidenum">
              <a:rPr lang="en-US" smtClean="0"/>
              <a:pPr>
                <a:defRPr/>
              </a:pPr>
              <a:t>23</a:t>
            </a:fld>
            <a:endParaRPr lang="en-US" dirty="0"/>
          </a:p>
        </p:txBody>
      </p:sp>
    </p:spTree>
    <p:extLst>
      <p:ext uri="{BB962C8B-B14F-4D97-AF65-F5344CB8AC3E}">
        <p14:creationId xmlns:p14="http://schemas.microsoft.com/office/powerpoint/2010/main" val="1064341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04800" y="0"/>
            <a:ext cx="8839200" cy="1143000"/>
          </a:xfrm>
        </p:spPr>
        <p:txBody>
          <a:bodyPr>
            <a:noAutofit/>
          </a:bodyPr>
          <a:lstStyle/>
          <a:p>
            <a:pPr eaLnBrk="1" hangingPunct="1"/>
            <a:r>
              <a:rPr lang="en-US" altLang="en-US" sz="2600" dirty="0" smtClean="0">
                <a:latin typeface="Arial" charset="0"/>
                <a:cs typeface="Arial" charset="0"/>
              </a:rPr>
              <a:t>May information from IDEA evaluations be used when considering a Title II request for auxiliary aids or services?</a:t>
            </a:r>
            <a:endParaRPr lang="en-US" altLang="en-US" sz="2600" dirty="0" smtClean="0"/>
          </a:p>
        </p:txBody>
      </p:sp>
      <p:sp>
        <p:nvSpPr>
          <p:cNvPr id="19459" name="Content Placeholder 2"/>
          <p:cNvSpPr>
            <a:spLocks noGrp="1"/>
          </p:cNvSpPr>
          <p:nvPr>
            <p:ph idx="1"/>
          </p:nvPr>
        </p:nvSpPr>
        <p:spPr>
          <a:xfrm>
            <a:off x="533400" y="2133600"/>
            <a:ext cx="8229600" cy="4525963"/>
          </a:xfrm>
        </p:spPr>
        <p:txBody>
          <a:bodyPr/>
          <a:lstStyle/>
          <a:p>
            <a:pPr eaLnBrk="1" hangingPunct="1"/>
            <a:r>
              <a:rPr lang="en-US" altLang="en-US" dirty="0" smtClean="0">
                <a:latin typeface="Arial" charset="0"/>
                <a:cs typeface="Arial" charset="0"/>
              </a:rPr>
              <a:t>Title II does not mandate a particular process.</a:t>
            </a:r>
          </a:p>
          <a:p>
            <a:pPr eaLnBrk="1" hangingPunct="1"/>
            <a:r>
              <a:rPr lang="en-US" altLang="en-US" dirty="0" smtClean="0">
                <a:latin typeface="Arial" charset="0"/>
                <a:cs typeface="Arial" charset="0"/>
              </a:rPr>
              <a:t>Information obtained during IDEA evaluation can be relied on in Title II analysis, but must apply a Title II standard.</a:t>
            </a:r>
          </a:p>
          <a:p>
            <a:pPr eaLnBrk="1" hangingPunct="1"/>
            <a:r>
              <a:rPr lang="en-US" altLang="en-US" dirty="0" smtClean="0">
                <a:latin typeface="Arial" charset="0"/>
                <a:cs typeface="Arial" charset="0"/>
              </a:rPr>
              <a:t>Must provide Title II auxiliary aids and services in timely manner; cannot wait for IEP process to run its course.</a:t>
            </a:r>
          </a:p>
          <a:p>
            <a:pPr eaLnBrk="1" hangingPunct="1"/>
            <a:endParaRPr lang="en-US" altLang="en-US" dirty="0" smtClean="0"/>
          </a:p>
        </p:txBody>
      </p:sp>
      <p:sp>
        <p:nvSpPr>
          <p:cNvPr id="4" name="Slide Number Placeholder 3"/>
          <p:cNvSpPr>
            <a:spLocks noGrp="1"/>
          </p:cNvSpPr>
          <p:nvPr>
            <p:ph type="sldNum" sz="quarter" idx="12"/>
          </p:nvPr>
        </p:nvSpPr>
        <p:spPr/>
        <p:txBody>
          <a:bodyPr/>
          <a:lstStyle/>
          <a:p>
            <a:pPr>
              <a:defRPr/>
            </a:pPr>
            <a:fld id="{A7BB8E17-D47F-42DC-B28F-591974C75DFA}" type="slidenum">
              <a:rPr lang="en-US" smtClean="0"/>
              <a:pPr>
                <a:defRPr/>
              </a:pPr>
              <a:t>24</a:t>
            </a:fld>
            <a:endParaRPr lang="en-US" dirty="0"/>
          </a:p>
        </p:txBody>
      </p:sp>
    </p:spTree>
    <p:extLst>
      <p:ext uri="{BB962C8B-B14F-4D97-AF65-F5344CB8AC3E}">
        <p14:creationId xmlns:p14="http://schemas.microsoft.com/office/powerpoint/2010/main" val="3323527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1143000"/>
          </a:xfrm>
        </p:spPr>
        <p:txBody>
          <a:bodyPr>
            <a:noAutofit/>
          </a:bodyPr>
          <a:lstStyle/>
          <a:p>
            <a:pPr eaLnBrk="1" hangingPunct="1"/>
            <a:r>
              <a:rPr lang="en-US" altLang="en-US" sz="2600" dirty="0" smtClean="0">
                <a:latin typeface="Arial" charset="0"/>
                <a:cs typeface="Arial" charset="0"/>
              </a:rPr>
              <a:t>Can the IEP Team make decisions about the provision of auxiliary aids and services required under Title II?</a:t>
            </a:r>
            <a:endParaRPr lang="en-US" altLang="en-US" sz="2600" dirty="0" smtClean="0"/>
          </a:p>
        </p:txBody>
      </p:sp>
      <p:sp>
        <p:nvSpPr>
          <p:cNvPr id="20483" name="Content Placeholder 2"/>
          <p:cNvSpPr>
            <a:spLocks noGrp="1"/>
          </p:cNvSpPr>
          <p:nvPr>
            <p:ph idx="1"/>
          </p:nvPr>
        </p:nvSpPr>
        <p:spPr>
          <a:xfrm>
            <a:off x="457200" y="2667000"/>
            <a:ext cx="8229600" cy="3124200"/>
          </a:xfrm>
        </p:spPr>
        <p:txBody>
          <a:bodyPr/>
          <a:lstStyle/>
          <a:p>
            <a:pPr eaLnBrk="1" hangingPunct="1"/>
            <a:r>
              <a:rPr lang="en-US" altLang="en-US" dirty="0" smtClean="0">
                <a:latin typeface="Arial" charset="0"/>
                <a:cs typeface="Arial" charset="0"/>
              </a:rPr>
              <a:t>If a school district designates the IEP Team as having the responsibility of making decisions about the auxiliary aids and services required under Title II, then the IEP Team may make this decision.</a:t>
            </a:r>
            <a:endParaRPr lang="en-US" altLang="en-US" dirty="0" smtClean="0"/>
          </a:p>
        </p:txBody>
      </p:sp>
      <p:sp>
        <p:nvSpPr>
          <p:cNvPr id="4" name="Slide Number Placeholder 3"/>
          <p:cNvSpPr>
            <a:spLocks noGrp="1"/>
          </p:cNvSpPr>
          <p:nvPr>
            <p:ph type="sldNum" sz="quarter" idx="12"/>
          </p:nvPr>
        </p:nvSpPr>
        <p:spPr/>
        <p:txBody>
          <a:bodyPr/>
          <a:lstStyle/>
          <a:p>
            <a:pPr>
              <a:defRPr/>
            </a:pPr>
            <a:fld id="{7CE0CAC5-5279-4065-B8CB-1B51490107D3}" type="slidenum">
              <a:rPr lang="en-US" smtClean="0"/>
              <a:pPr>
                <a:defRPr/>
              </a:pPr>
              <a:t>25</a:t>
            </a:fld>
            <a:endParaRPr lang="en-US" dirty="0"/>
          </a:p>
        </p:txBody>
      </p:sp>
    </p:spTree>
    <p:extLst>
      <p:ext uri="{BB962C8B-B14F-4D97-AF65-F5344CB8AC3E}">
        <p14:creationId xmlns:p14="http://schemas.microsoft.com/office/powerpoint/2010/main" val="2574191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4800" y="304800"/>
            <a:ext cx="8534400" cy="758952"/>
          </a:xfrm>
        </p:spPr>
        <p:txBody>
          <a:bodyPr>
            <a:normAutofit fontScale="90000"/>
          </a:bodyPr>
          <a:lstStyle/>
          <a:p>
            <a:pPr eaLnBrk="1" hangingPunct="1"/>
            <a:r>
              <a:rPr lang="en-US" altLang="en-US" sz="3200" dirty="0" smtClean="0">
                <a:latin typeface="Arial" charset="0"/>
                <a:cs typeface="Arial" charset="0"/>
              </a:rPr>
              <a:t>Is the dispute resolution process for Title II different than under the IDEA?</a:t>
            </a:r>
            <a:endParaRPr lang="en-US" altLang="en-US" sz="3200" dirty="0" smtClean="0"/>
          </a:p>
        </p:txBody>
      </p:sp>
      <p:sp>
        <p:nvSpPr>
          <p:cNvPr id="3" name="Content Placeholder 2"/>
          <p:cNvSpPr>
            <a:spLocks noGrp="1"/>
          </p:cNvSpPr>
          <p:nvPr>
            <p:ph idx="1"/>
          </p:nvPr>
        </p:nvSpPr>
        <p:spPr>
          <a:xfrm>
            <a:off x="457200" y="1905000"/>
            <a:ext cx="8229600" cy="4525963"/>
          </a:xfrm>
        </p:spPr>
        <p:txBody>
          <a:bodyPr rtlCol="0">
            <a:normAutofit/>
          </a:bodyPr>
          <a:lstStyle/>
          <a:p>
            <a:pPr eaLnBrk="1" fontAlgn="auto" hangingPunct="1">
              <a:spcAft>
                <a:spcPts val="0"/>
              </a:spcAft>
              <a:buFont typeface="Arial" pitchFamily="34" charset="0"/>
              <a:buChar char="•"/>
              <a:defRPr/>
            </a:pPr>
            <a:r>
              <a:rPr lang="en-US" altLang="en-US" dirty="0" smtClean="0">
                <a:latin typeface="Arial" charset="0"/>
                <a:cs typeface="Arial" charset="0"/>
              </a:rPr>
              <a:t>Under the IDEA, a parent can request mediation, file a complaint with the State educational agency, or request an impartial administrative hearing.</a:t>
            </a:r>
          </a:p>
          <a:p>
            <a:pPr eaLnBrk="1" fontAlgn="auto" hangingPunct="1">
              <a:spcAft>
                <a:spcPts val="0"/>
              </a:spcAft>
              <a:buFont typeface="Arial" pitchFamily="34" charset="0"/>
              <a:buChar char="•"/>
              <a:defRPr/>
            </a:pPr>
            <a:r>
              <a:rPr lang="en-US" altLang="en-US" dirty="0" smtClean="0">
                <a:latin typeface="Arial" charset="0"/>
                <a:cs typeface="Arial" charset="0"/>
              </a:rPr>
              <a:t>Under Title II, a parent can file a Title II complaint with ED OCR or DOJ, file a grievance with the school district, or file a civil lawsuit in Federal court.  </a:t>
            </a:r>
          </a:p>
          <a:p>
            <a:pPr lvl="1" eaLnBrk="1" fontAlgn="auto" hangingPunct="1">
              <a:spcAft>
                <a:spcPts val="0"/>
              </a:spcAft>
              <a:buFont typeface="Arial" pitchFamily="34" charset="0"/>
              <a:buChar char="–"/>
              <a:defRPr/>
            </a:pPr>
            <a:r>
              <a:rPr lang="en-US" altLang="en-US" sz="3200" dirty="0" smtClean="0">
                <a:latin typeface="Arial" charset="0"/>
                <a:cs typeface="Arial" charset="0"/>
              </a:rPr>
              <a:t>Administrative exhaustion may apply</a:t>
            </a:r>
            <a:endParaRPr lang="en-US" dirty="0" smtClean="0"/>
          </a:p>
        </p:txBody>
      </p:sp>
      <p:sp>
        <p:nvSpPr>
          <p:cNvPr id="4" name="Slide Number Placeholder 3"/>
          <p:cNvSpPr>
            <a:spLocks noGrp="1"/>
          </p:cNvSpPr>
          <p:nvPr>
            <p:ph type="sldNum" sz="quarter" idx="12"/>
          </p:nvPr>
        </p:nvSpPr>
        <p:spPr/>
        <p:txBody>
          <a:bodyPr/>
          <a:lstStyle/>
          <a:p>
            <a:pPr>
              <a:defRPr/>
            </a:pPr>
            <a:fld id="{9D55563E-662F-4B41-A7AF-1E8DEB354B53}" type="slidenum">
              <a:rPr lang="en-US" smtClean="0"/>
              <a:pPr>
                <a:defRPr/>
              </a:pPr>
              <a:t>26</a:t>
            </a:fld>
            <a:endParaRPr lang="en-US" dirty="0"/>
          </a:p>
        </p:txBody>
      </p:sp>
    </p:spTree>
    <p:extLst>
      <p:ext uri="{BB962C8B-B14F-4D97-AF65-F5344CB8AC3E}">
        <p14:creationId xmlns:p14="http://schemas.microsoft.com/office/powerpoint/2010/main" val="8948276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dirty="0" smtClean="0">
                <a:latin typeface="Arial" charset="0"/>
                <a:cs typeface="Arial" charset="0"/>
              </a:rPr>
              <a:t>Resources</a:t>
            </a:r>
            <a:endParaRPr lang="en-US" altLang="en-US" dirty="0" smtClean="0"/>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a:latin typeface="Arial" pitchFamily="34" charset="0"/>
                <a:cs typeface="Arial" pitchFamily="34" charset="0"/>
              </a:rPr>
              <a:t>Dear Colleague Letter on Effective Communication: </a:t>
            </a:r>
            <a:r>
              <a:rPr lang="en-US" dirty="0">
                <a:latin typeface="Arial" pitchFamily="34" charset="0"/>
                <a:cs typeface="Arial" pitchFamily="34" charset="0"/>
                <a:hlinkClick r:id="rId3"/>
              </a:rPr>
              <a:t>http://www2.ed.gov/about/offices/list/ocr/letters/colleague-effective-communication-201411.pdf</a:t>
            </a:r>
            <a:r>
              <a:rPr lang="en-US" dirty="0">
                <a:latin typeface="Arial" pitchFamily="34" charset="0"/>
                <a:cs typeface="Arial" pitchFamily="34" charset="0"/>
              </a:rPr>
              <a:t>  </a:t>
            </a:r>
          </a:p>
          <a:p>
            <a:pPr eaLnBrk="1" fontAlgn="auto" hangingPunct="1">
              <a:spcAft>
                <a:spcPts val="0"/>
              </a:spcAft>
              <a:buFont typeface="Arial" pitchFamily="34" charset="0"/>
              <a:buNone/>
              <a:defRPr/>
            </a:pPr>
            <a:endParaRPr lang="en-US" dirty="0">
              <a:latin typeface="Arial" pitchFamily="34" charset="0"/>
              <a:cs typeface="Arial" pitchFamily="34" charset="0"/>
            </a:endParaRPr>
          </a:p>
          <a:p>
            <a:pPr eaLnBrk="1" fontAlgn="auto" hangingPunct="1">
              <a:spcAft>
                <a:spcPts val="0"/>
              </a:spcAft>
              <a:buFont typeface="Arial" pitchFamily="34" charset="0"/>
              <a:buChar char="•"/>
              <a:defRPr/>
            </a:pPr>
            <a:r>
              <a:rPr lang="en-US" dirty="0">
                <a:latin typeface="Arial" pitchFamily="34" charset="0"/>
                <a:cs typeface="Arial" pitchFamily="34" charset="0"/>
              </a:rPr>
              <a:t>Frequently Asked Questions on Effective Communication for Students with Hearing, Vision, or Speech Disabilities in Public Elementary and Secondary Schools:</a:t>
            </a:r>
          </a:p>
          <a:p>
            <a:pPr eaLnBrk="1" fontAlgn="auto" hangingPunct="1">
              <a:spcAft>
                <a:spcPts val="0"/>
              </a:spcAft>
              <a:buFont typeface="Arial" pitchFamily="34" charset="0"/>
              <a:buNone/>
              <a:defRPr/>
            </a:pPr>
            <a:r>
              <a:rPr lang="en-US" dirty="0">
                <a:latin typeface="Arial" pitchFamily="34" charset="0"/>
                <a:cs typeface="Arial" pitchFamily="34" charset="0"/>
              </a:rPr>
              <a:t>	</a:t>
            </a:r>
            <a:r>
              <a:rPr lang="en-US" dirty="0">
                <a:latin typeface="Arial" pitchFamily="34" charset="0"/>
                <a:cs typeface="Arial" pitchFamily="34" charset="0"/>
                <a:hlinkClick r:id="rId4"/>
              </a:rPr>
              <a:t>http://www2.ed.gov/about/offices/list/ocr/docs/dcl-faqs-  effective-communication-201411.pdf</a:t>
            </a:r>
            <a:r>
              <a:rPr lang="en-US" dirty="0">
                <a:latin typeface="Arial" pitchFamily="34" charset="0"/>
                <a:cs typeface="Arial" pitchFamily="34" charset="0"/>
              </a:rPr>
              <a:t> </a:t>
            </a:r>
          </a:p>
          <a:p>
            <a:pPr marL="0" indent="0" eaLnBrk="1" fontAlgn="auto" hangingPunct="1">
              <a:spcAft>
                <a:spcPts val="0"/>
              </a:spcAft>
              <a:buFont typeface="Arial" pitchFamily="34" charset="0"/>
              <a:buNone/>
              <a:defRPr/>
            </a:pPr>
            <a:endParaRPr lang="en-US" dirty="0">
              <a:latin typeface="Arial" pitchFamily="34" charset="0"/>
              <a:cs typeface="Arial" pitchFamily="34" charset="0"/>
            </a:endParaRPr>
          </a:p>
          <a:p>
            <a:pPr marL="0" indent="0" eaLnBrk="1" fontAlgn="auto" hangingPunct="1">
              <a:spcAft>
                <a:spcPts val="0"/>
              </a:spcAft>
              <a:buFont typeface="Arial" pitchFamily="34" charset="0"/>
              <a:buChar char="•"/>
              <a:defRPr/>
            </a:pPr>
            <a:r>
              <a:rPr lang="en-US" dirty="0">
                <a:latin typeface="Arial" pitchFamily="34" charset="0"/>
                <a:cs typeface="Arial" pitchFamily="34" charset="0"/>
              </a:rPr>
              <a:t>    Government’s amicus brief in </a:t>
            </a:r>
            <a:r>
              <a:rPr lang="en-US" i="1" dirty="0">
                <a:latin typeface="Arial" pitchFamily="34" charset="0"/>
                <a:cs typeface="Arial" pitchFamily="34" charset="0"/>
              </a:rPr>
              <a:t>Tustin</a:t>
            </a:r>
            <a:r>
              <a:rPr lang="en-US" dirty="0">
                <a:latin typeface="Arial" pitchFamily="34" charset="0"/>
                <a:cs typeface="Arial" pitchFamily="34" charset="0"/>
              </a:rPr>
              <a:t>:     </a:t>
            </a:r>
          </a:p>
          <a:p>
            <a:pPr marL="0" indent="0" eaLnBrk="1" fontAlgn="auto" hangingPunct="1">
              <a:spcAft>
                <a:spcPts val="0"/>
              </a:spcAft>
              <a:buFont typeface="Arial" pitchFamily="34" charset="0"/>
              <a:buNone/>
              <a:defRPr/>
            </a:pPr>
            <a:r>
              <a:rPr lang="en-US" dirty="0">
                <a:latin typeface="Arial" pitchFamily="34" charset="0"/>
                <a:cs typeface="Arial" pitchFamily="34" charset="0"/>
              </a:rPr>
              <a:t>     </a:t>
            </a:r>
            <a:r>
              <a:rPr lang="en-US" dirty="0">
                <a:latin typeface="Arial" pitchFamily="34" charset="0"/>
                <a:cs typeface="Arial" pitchFamily="34" charset="0"/>
                <a:hlinkClick r:id="rId5"/>
              </a:rPr>
              <a:t>http://www.justice.gov/crt/about/app/briefs/kmtustinbr.pdf</a:t>
            </a:r>
            <a:r>
              <a:rPr lang="en-US" dirty="0">
                <a:latin typeface="Arial" pitchFamily="34" charset="0"/>
                <a:cs typeface="Arial" pitchFamily="34" charset="0"/>
              </a:rPr>
              <a:t> </a:t>
            </a: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64259D60-6BFB-4E83-85FA-06EC90BA5807}" type="slidenum">
              <a:rPr lang="en-US" smtClean="0"/>
              <a:pPr>
                <a:defRPr/>
              </a:pPr>
              <a:t>27</a:t>
            </a:fld>
            <a:endParaRPr lang="en-US" dirty="0"/>
          </a:p>
        </p:txBody>
      </p:sp>
    </p:spTree>
    <p:extLst>
      <p:ext uri="{BB962C8B-B14F-4D97-AF65-F5344CB8AC3E}">
        <p14:creationId xmlns:p14="http://schemas.microsoft.com/office/powerpoint/2010/main" val="658349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09600"/>
            <a:ext cx="7772400" cy="1470025"/>
          </a:xfrm>
        </p:spPr>
        <p:txBody>
          <a:bodyPr>
            <a:normAutofit fontScale="90000"/>
          </a:bodyPr>
          <a:lstStyle/>
          <a:p>
            <a:r>
              <a:rPr lang="en-US" sz="3600" dirty="0" smtClean="0"/>
              <a:t>Notice of Proposed Rulemaking (NPRM)Significant Disproportionality </a:t>
            </a:r>
            <a:endParaRPr lang="en-US" sz="3600" dirty="0"/>
          </a:p>
        </p:txBody>
      </p:sp>
      <p:sp>
        <p:nvSpPr>
          <p:cNvPr id="3" name="Subtitle 2"/>
          <p:cNvSpPr>
            <a:spLocks noGrp="1"/>
          </p:cNvSpPr>
          <p:nvPr>
            <p:ph type="subTitle" idx="1"/>
          </p:nvPr>
        </p:nvSpPr>
        <p:spPr/>
        <p:txBody>
          <a:bodyPr/>
          <a:lstStyle/>
          <a:p>
            <a:r>
              <a:rPr lang="en-US" dirty="0" smtClean="0"/>
              <a:t>Jill Harris, Policy Analyst</a:t>
            </a:r>
          </a:p>
          <a:p>
            <a:r>
              <a:rPr lang="en-US" dirty="0" smtClean="0"/>
              <a:t>Office of Special Education and rehabilitative Services</a:t>
            </a:r>
            <a:endParaRPr lang="en-US" dirty="0"/>
          </a:p>
        </p:txBody>
      </p:sp>
      <p:sp>
        <p:nvSpPr>
          <p:cNvPr id="4" name="Slide Number Placeholder 3"/>
          <p:cNvSpPr>
            <a:spLocks noGrp="1"/>
          </p:cNvSpPr>
          <p:nvPr>
            <p:ph type="sldNum" sz="quarter" idx="12"/>
          </p:nvPr>
        </p:nvSpPr>
        <p:spPr/>
        <p:txBody>
          <a:bodyPr/>
          <a:lstStyle/>
          <a:p>
            <a:fld id="{4DC8B9A2-6680-4CFE-B3EE-E8070A5B68A9}" type="slidenum">
              <a:rPr lang="en-US" smtClean="0"/>
              <a:pPr/>
              <a:t>28</a:t>
            </a:fld>
            <a:endParaRPr lang="en-US" dirty="0"/>
          </a:p>
        </p:txBody>
      </p:sp>
    </p:spTree>
    <p:extLst>
      <p:ext uri="{BB962C8B-B14F-4D97-AF65-F5344CB8AC3E}">
        <p14:creationId xmlns:p14="http://schemas.microsoft.com/office/powerpoint/2010/main" val="2324880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significant disproportionality (SD)?</a:t>
            </a:r>
            <a:endParaRPr lang="en-US" dirty="0"/>
          </a:p>
        </p:txBody>
      </p:sp>
      <p:sp>
        <p:nvSpPr>
          <p:cNvPr id="3" name="Content Placeholder 2"/>
          <p:cNvSpPr>
            <a:spLocks noGrp="1"/>
          </p:cNvSpPr>
          <p:nvPr>
            <p:ph idx="1"/>
          </p:nvPr>
        </p:nvSpPr>
        <p:spPr/>
        <p:txBody>
          <a:bodyPr>
            <a:normAutofit/>
          </a:bodyPr>
          <a:lstStyle/>
          <a:p>
            <a:r>
              <a:rPr lang="en-US" sz="3600" dirty="0"/>
              <a:t>Significant disproportionality occurs where districts identify, place outside the regular classroom, or discipline children from any racial or ethnic group at markedly higher rates than their peers</a:t>
            </a:r>
            <a:r>
              <a:rPr lang="en-US" dirty="0"/>
              <a:t>.</a:t>
            </a:r>
          </a:p>
          <a:p>
            <a:endParaRPr lang="en-US" dirty="0"/>
          </a:p>
        </p:txBody>
      </p:sp>
      <p:sp>
        <p:nvSpPr>
          <p:cNvPr id="4" name="Slide Number Placeholder 3"/>
          <p:cNvSpPr>
            <a:spLocks noGrp="1"/>
          </p:cNvSpPr>
          <p:nvPr>
            <p:ph type="sldNum" sz="quarter" idx="12"/>
          </p:nvPr>
        </p:nvSpPr>
        <p:spPr/>
        <p:txBody>
          <a:bodyPr/>
          <a:lstStyle/>
          <a:p>
            <a:fld id="{4DC8B9A2-6680-4CFE-B3EE-E8070A5B68A9}" type="slidenum">
              <a:rPr lang="en-US" smtClean="0"/>
              <a:pPr/>
              <a:t>29</a:t>
            </a:fld>
            <a:endParaRPr lang="en-US" dirty="0"/>
          </a:p>
        </p:txBody>
      </p:sp>
    </p:spTree>
    <p:extLst>
      <p:ext uri="{BB962C8B-B14F-4D97-AF65-F5344CB8AC3E}">
        <p14:creationId xmlns:p14="http://schemas.microsoft.com/office/powerpoint/2010/main" val="1645398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DC8B9A2-6680-4CFE-B3EE-E8070A5B68A9}" type="slidenum">
              <a:rPr lang="en-US" smtClean="0"/>
              <a:pPr/>
              <a:t>3</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33400"/>
            <a:ext cx="7118008" cy="576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905000" y="228600"/>
            <a:ext cx="2869696" cy="369332"/>
          </a:xfrm>
          <a:prstGeom prst="rect">
            <a:avLst/>
          </a:prstGeom>
        </p:spPr>
        <p:txBody>
          <a:bodyPr wrap="none">
            <a:spAutoFit/>
          </a:bodyPr>
          <a:lstStyle/>
          <a:p>
            <a:r>
              <a:rPr lang="en-US" dirty="0">
                <a:hlinkClick r:id="rId3"/>
              </a:rPr>
              <a:t>http://</a:t>
            </a:r>
            <a:r>
              <a:rPr lang="en-US" dirty="0" smtClean="0">
                <a:hlinkClick r:id="rId3"/>
              </a:rPr>
              <a:t>www.ed.gov/ESSA</a:t>
            </a:r>
            <a:r>
              <a:rPr lang="en-US" dirty="0" smtClean="0"/>
              <a:t> </a:t>
            </a:r>
            <a:endParaRPr lang="en-US" dirty="0"/>
          </a:p>
        </p:txBody>
      </p:sp>
    </p:spTree>
    <p:extLst>
      <p:ext uri="{BB962C8B-B14F-4D97-AF65-F5344CB8AC3E}">
        <p14:creationId xmlns:p14="http://schemas.microsoft.com/office/powerpoint/2010/main" val="4090592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in the current IDEA regulation? </a:t>
            </a:r>
            <a:endParaRPr lang="en-US" dirty="0"/>
          </a:p>
        </p:txBody>
      </p:sp>
      <p:sp>
        <p:nvSpPr>
          <p:cNvPr id="3" name="Content Placeholder 2"/>
          <p:cNvSpPr>
            <a:spLocks noGrp="1"/>
          </p:cNvSpPr>
          <p:nvPr>
            <p:ph idx="1"/>
          </p:nvPr>
        </p:nvSpPr>
        <p:spPr/>
        <p:txBody>
          <a:bodyPr>
            <a:normAutofit/>
          </a:bodyPr>
          <a:lstStyle/>
          <a:p>
            <a:r>
              <a:rPr lang="en-US" dirty="0" smtClean="0"/>
              <a:t>States have discretion in establishing methodologies for identifying SD</a:t>
            </a:r>
          </a:p>
          <a:p>
            <a:endParaRPr lang="en-US" dirty="0"/>
          </a:p>
          <a:p>
            <a:r>
              <a:rPr lang="en-US" dirty="0" smtClean="0"/>
              <a:t>If a state identifies a district as demonstrating SD, the district must:</a:t>
            </a:r>
          </a:p>
          <a:p>
            <a:pPr lvl="1"/>
            <a:r>
              <a:rPr lang="en-US" dirty="0" smtClean="0"/>
              <a:t>Set aside 15% of their IDEA, Part B funds to provide comprehensive, coordinated early intervening services (CEIS) to children in </a:t>
            </a:r>
            <a:r>
              <a:rPr lang="en-US" i="1" u="sng" dirty="0" smtClean="0"/>
              <a:t>regular</a:t>
            </a:r>
            <a:r>
              <a:rPr lang="en-US" u="sng" dirty="0" smtClean="0"/>
              <a:t> </a:t>
            </a:r>
            <a:r>
              <a:rPr lang="en-US" dirty="0" smtClean="0"/>
              <a:t>education in grades K-12. </a:t>
            </a:r>
          </a:p>
          <a:p>
            <a:pPr lvl="1"/>
            <a:r>
              <a:rPr lang="en-US" dirty="0" smtClean="0"/>
              <a:t>Review and revise district policies to ensure compliance with the IDEA and report publicly on those revisions.  </a:t>
            </a:r>
            <a:endParaRPr lang="en-US" dirty="0"/>
          </a:p>
        </p:txBody>
      </p:sp>
      <p:sp>
        <p:nvSpPr>
          <p:cNvPr id="4" name="Slide Number Placeholder 3"/>
          <p:cNvSpPr>
            <a:spLocks noGrp="1"/>
          </p:cNvSpPr>
          <p:nvPr>
            <p:ph type="sldNum" sz="quarter" idx="12"/>
          </p:nvPr>
        </p:nvSpPr>
        <p:spPr/>
        <p:txBody>
          <a:bodyPr/>
          <a:lstStyle/>
          <a:p>
            <a:fld id="{4DC8B9A2-6680-4CFE-B3EE-E8070A5B68A9}" type="slidenum">
              <a:rPr lang="en-US" smtClean="0"/>
              <a:pPr/>
              <a:t>30</a:t>
            </a:fld>
            <a:endParaRPr lang="en-US" dirty="0"/>
          </a:p>
        </p:txBody>
      </p:sp>
    </p:spTree>
    <p:extLst>
      <p:ext uri="{BB962C8B-B14F-4D97-AF65-F5344CB8AC3E}">
        <p14:creationId xmlns:p14="http://schemas.microsoft.com/office/powerpoint/2010/main" val="24096983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what data resulted from current regulation?</a:t>
            </a:r>
            <a:endParaRPr lang="en-US" dirty="0"/>
          </a:p>
        </p:txBody>
      </p:sp>
      <p:sp>
        <p:nvSpPr>
          <p:cNvPr id="3" name="Content Placeholder 2"/>
          <p:cNvSpPr>
            <a:spLocks noGrp="1"/>
          </p:cNvSpPr>
          <p:nvPr>
            <p:ph idx="1"/>
          </p:nvPr>
        </p:nvSpPr>
        <p:spPr/>
        <p:txBody>
          <a:bodyPr/>
          <a:lstStyle/>
          <a:p>
            <a:r>
              <a:rPr lang="en-US" dirty="0"/>
              <a:t>I</a:t>
            </a:r>
            <a:r>
              <a:rPr lang="en-US" dirty="0" smtClean="0"/>
              <a:t>n </a:t>
            </a:r>
            <a:r>
              <a:rPr lang="en-US" dirty="0"/>
              <a:t>2013, in a nation of over 13,000 school districts, only 491 districts were identified by states as demonstrating significant disproportionality</a:t>
            </a:r>
            <a:r>
              <a:rPr lang="en-US" dirty="0" smtClean="0"/>
              <a:t>.</a:t>
            </a:r>
          </a:p>
          <a:p>
            <a:r>
              <a:rPr lang="en-US" dirty="0" smtClean="0"/>
              <a:t>Only 2 to 3 percent of districts were identified and required to take action.</a:t>
            </a:r>
            <a:endParaRPr lang="en-US" dirty="0"/>
          </a:p>
          <a:p>
            <a:endParaRPr lang="en-US" dirty="0"/>
          </a:p>
        </p:txBody>
      </p:sp>
      <p:sp>
        <p:nvSpPr>
          <p:cNvPr id="4" name="Slide Number Placeholder 3"/>
          <p:cNvSpPr>
            <a:spLocks noGrp="1"/>
          </p:cNvSpPr>
          <p:nvPr>
            <p:ph type="sldNum" sz="quarter" idx="12"/>
          </p:nvPr>
        </p:nvSpPr>
        <p:spPr/>
        <p:txBody>
          <a:bodyPr/>
          <a:lstStyle/>
          <a:p>
            <a:fld id="{4DC8B9A2-6680-4CFE-B3EE-E8070A5B68A9}" type="slidenum">
              <a:rPr lang="en-US" smtClean="0"/>
              <a:pPr/>
              <a:t>31</a:t>
            </a:fld>
            <a:endParaRPr lang="en-US" dirty="0"/>
          </a:p>
        </p:txBody>
      </p:sp>
    </p:spTree>
    <p:extLst>
      <p:ext uri="{BB962C8B-B14F-4D97-AF65-F5344CB8AC3E}">
        <p14:creationId xmlns:p14="http://schemas.microsoft.com/office/powerpoint/2010/main" val="993206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does the Department propose?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proposed rule will require that:</a:t>
            </a:r>
          </a:p>
          <a:p>
            <a:pPr lvl="1"/>
            <a:r>
              <a:rPr lang="en-US" dirty="0" smtClean="0"/>
              <a:t>States use a standard methodology to measure SD based on race and ethnicity in the LEA.  </a:t>
            </a:r>
            <a:endParaRPr lang="en-US" dirty="0"/>
          </a:p>
          <a:p>
            <a:pPr lvl="1"/>
            <a:r>
              <a:rPr lang="en-US" dirty="0" smtClean="0"/>
              <a:t>Use the standard methodology to identify SD in the identification, placement or discipline (including suspensions and expulsions) of a child.</a:t>
            </a:r>
          </a:p>
          <a:p>
            <a:pPr lvl="2"/>
            <a:endParaRPr lang="en-US" dirty="0" smtClean="0"/>
          </a:p>
          <a:p>
            <a:pPr marL="457200" lvl="1" indent="0">
              <a:buNone/>
            </a:pPr>
            <a:r>
              <a:rPr lang="en-US" dirty="0" smtClean="0"/>
              <a:t>And it will:</a:t>
            </a:r>
          </a:p>
          <a:p>
            <a:pPr lvl="1"/>
            <a:r>
              <a:rPr lang="en-US" dirty="0" smtClean="0"/>
              <a:t>Broaden the use of CEIS funds to include:</a:t>
            </a:r>
          </a:p>
          <a:p>
            <a:pPr lvl="2"/>
            <a:r>
              <a:rPr lang="en-US" dirty="0" smtClean="0"/>
              <a:t>Children with disabilities K-12.</a:t>
            </a:r>
          </a:p>
          <a:p>
            <a:pPr lvl="2"/>
            <a:r>
              <a:rPr lang="en-US" dirty="0" smtClean="0"/>
              <a:t>Children with and without disabilities in preschool.</a:t>
            </a:r>
          </a:p>
          <a:p>
            <a:pPr lvl="2"/>
            <a:endParaRPr lang="en-US" dirty="0" smtClean="0"/>
          </a:p>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4DC8B9A2-6680-4CFE-B3EE-E8070A5B68A9}" type="slidenum">
              <a:rPr lang="en-US" smtClean="0"/>
              <a:pPr/>
              <a:t>32</a:t>
            </a:fld>
            <a:endParaRPr lang="en-US" dirty="0"/>
          </a:p>
        </p:txBody>
      </p:sp>
    </p:spTree>
    <p:extLst>
      <p:ext uri="{BB962C8B-B14F-4D97-AF65-F5344CB8AC3E}">
        <p14:creationId xmlns:p14="http://schemas.microsoft.com/office/powerpoint/2010/main" val="20551958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Goal</a:t>
            </a:r>
            <a:endParaRPr lang="en-US" dirty="0"/>
          </a:p>
        </p:txBody>
      </p:sp>
      <p:sp>
        <p:nvSpPr>
          <p:cNvPr id="3" name="Content Placeholder 2"/>
          <p:cNvSpPr>
            <a:spLocks noGrp="1"/>
          </p:cNvSpPr>
          <p:nvPr>
            <p:ph idx="1"/>
          </p:nvPr>
        </p:nvSpPr>
        <p:spPr/>
        <p:txBody>
          <a:bodyPr>
            <a:normAutofit/>
          </a:bodyPr>
          <a:lstStyle/>
          <a:p>
            <a:pPr lvl="1"/>
            <a:r>
              <a:rPr lang="en-US" sz="3600" dirty="0" smtClean="0"/>
              <a:t>The intent of the proposed regulation is not to limit services for children with disabilities who need them; rather, the purpose is to ensure that children are not mislabeled and receive appropriate services.    </a:t>
            </a:r>
          </a:p>
        </p:txBody>
      </p:sp>
      <p:sp>
        <p:nvSpPr>
          <p:cNvPr id="4" name="Slide Number Placeholder 3"/>
          <p:cNvSpPr>
            <a:spLocks noGrp="1"/>
          </p:cNvSpPr>
          <p:nvPr>
            <p:ph type="sldNum" sz="quarter" idx="12"/>
          </p:nvPr>
        </p:nvSpPr>
        <p:spPr/>
        <p:txBody>
          <a:bodyPr/>
          <a:lstStyle/>
          <a:p>
            <a:fld id="{4DC8B9A2-6680-4CFE-B3EE-E8070A5B68A9}" type="slidenum">
              <a:rPr lang="en-US" smtClean="0"/>
              <a:pPr/>
              <a:t>33</a:t>
            </a:fld>
            <a:endParaRPr lang="en-US" dirty="0"/>
          </a:p>
        </p:txBody>
      </p:sp>
    </p:spTree>
    <p:extLst>
      <p:ext uri="{BB962C8B-B14F-4D97-AF65-F5344CB8AC3E}">
        <p14:creationId xmlns:p14="http://schemas.microsoft.com/office/powerpoint/2010/main" val="4999807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can do……</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Department seeks comment on 13 specific questions in the NPRM.</a:t>
            </a:r>
            <a:endParaRPr lang="en-US" dirty="0"/>
          </a:p>
          <a:p>
            <a:r>
              <a:rPr lang="en-US" dirty="0" smtClean="0"/>
              <a:t>You may be particularly interested in the questions regarding:</a:t>
            </a:r>
          </a:p>
          <a:p>
            <a:pPr lvl="1"/>
            <a:r>
              <a:rPr lang="en-US" dirty="0" smtClean="0"/>
              <a:t>What TA should be put in place to prevent under-identification of students to avoid designation of significant disproportionality. 	</a:t>
            </a:r>
          </a:p>
          <a:p>
            <a:pPr lvl="1"/>
            <a:r>
              <a:rPr lang="en-US" dirty="0" smtClean="0"/>
              <a:t>Whether there should be restrictions on how the CEIS funds may be used with children already receiving Part B services.</a:t>
            </a:r>
          </a:p>
          <a:p>
            <a:pPr lvl="1"/>
            <a:r>
              <a:rPr lang="en-US" dirty="0" smtClean="0"/>
              <a:t>How the Department should measure the impact of the regulation once it is final.</a:t>
            </a:r>
            <a:endParaRPr lang="en-US" dirty="0"/>
          </a:p>
        </p:txBody>
      </p:sp>
      <p:sp>
        <p:nvSpPr>
          <p:cNvPr id="4" name="Slide Number Placeholder 3"/>
          <p:cNvSpPr>
            <a:spLocks noGrp="1"/>
          </p:cNvSpPr>
          <p:nvPr>
            <p:ph type="sldNum" sz="quarter" idx="12"/>
          </p:nvPr>
        </p:nvSpPr>
        <p:spPr/>
        <p:txBody>
          <a:bodyPr/>
          <a:lstStyle/>
          <a:p>
            <a:fld id="{4DC8B9A2-6680-4CFE-B3EE-E8070A5B68A9}" type="slidenum">
              <a:rPr lang="en-US" smtClean="0"/>
              <a:pPr/>
              <a:t>34</a:t>
            </a:fld>
            <a:endParaRPr lang="en-US" dirty="0"/>
          </a:p>
        </p:txBody>
      </p:sp>
    </p:spTree>
    <p:extLst>
      <p:ext uri="{BB962C8B-B14F-4D97-AF65-F5344CB8AC3E}">
        <p14:creationId xmlns:p14="http://schemas.microsoft.com/office/powerpoint/2010/main" val="22097489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a:t>
            </a:r>
            <a:endParaRPr lang="en-US" dirty="0"/>
          </a:p>
        </p:txBody>
      </p:sp>
      <p:sp>
        <p:nvSpPr>
          <p:cNvPr id="3" name="Content Placeholder 2"/>
          <p:cNvSpPr>
            <a:spLocks noGrp="1"/>
          </p:cNvSpPr>
          <p:nvPr>
            <p:ph idx="1"/>
          </p:nvPr>
        </p:nvSpPr>
        <p:spPr/>
        <p:txBody>
          <a:bodyPr/>
          <a:lstStyle/>
          <a:p>
            <a:r>
              <a:rPr lang="en-US" dirty="0" smtClean="0"/>
              <a:t>Share the NPRM with others.</a:t>
            </a:r>
          </a:p>
          <a:p>
            <a:r>
              <a:rPr lang="en-US" dirty="0" smtClean="0"/>
              <a:t>Stay tuned for state and local discussions regarding SD.</a:t>
            </a:r>
          </a:p>
          <a:p>
            <a:r>
              <a:rPr lang="en-US" dirty="0" smtClean="0"/>
              <a:t>Comment!</a:t>
            </a:r>
            <a:endParaRPr lang="en-US" dirty="0"/>
          </a:p>
        </p:txBody>
      </p:sp>
      <p:sp>
        <p:nvSpPr>
          <p:cNvPr id="4" name="Slide Number Placeholder 3"/>
          <p:cNvSpPr>
            <a:spLocks noGrp="1"/>
          </p:cNvSpPr>
          <p:nvPr>
            <p:ph type="sldNum" sz="quarter" idx="12"/>
          </p:nvPr>
        </p:nvSpPr>
        <p:spPr/>
        <p:txBody>
          <a:bodyPr/>
          <a:lstStyle/>
          <a:p>
            <a:fld id="{4DC8B9A2-6680-4CFE-B3EE-E8070A5B68A9}" type="slidenum">
              <a:rPr lang="en-US" smtClean="0"/>
              <a:pPr/>
              <a:t>35</a:t>
            </a:fld>
            <a:endParaRPr lang="en-US" dirty="0"/>
          </a:p>
        </p:txBody>
      </p:sp>
    </p:spTree>
    <p:extLst>
      <p:ext uri="{BB962C8B-B14F-4D97-AF65-F5344CB8AC3E}">
        <p14:creationId xmlns:p14="http://schemas.microsoft.com/office/powerpoint/2010/main" val="40341072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Notes</a:t>
            </a:r>
            <a:endParaRPr lang="en-US" dirty="0"/>
          </a:p>
        </p:txBody>
      </p:sp>
      <p:sp>
        <p:nvSpPr>
          <p:cNvPr id="3" name="Content Placeholder 2"/>
          <p:cNvSpPr>
            <a:spLocks noGrp="1"/>
          </p:cNvSpPr>
          <p:nvPr>
            <p:ph idx="1"/>
          </p:nvPr>
        </p:nvSpPr>
        <p:spPr/>
        <p:txBody>
          <a:bodyPr/>
          <a:lstStyle/>
          <a:p>
            <a:r>
              <a:rPr lang="en-US" dirty="0" smtClean="0"/>
              <a:t>The SD NPRM is open for comment until May 16, 2016.</a:t>
            </a:r>
          </a:p>
          <a:p>
            <a:r>
              <a:rPr lang="en-US" dirty="0" smtClean="0"/>
              <a:t>Comments are submitted at Regulations.gov</a:t>
            </a:r>
          </a:p>
          <a:p>
            <a:endParaRPr lang="en-US" dirty="0"/>
          </a:p>
          <a:p>
            <a:endParaRPr lang="en-US" dirty="0"/>
          </a:p>
        </p:txBody>
      </p:sp>
      <p:sp>
        <p:nvSpPr>
          <p:cNvPr id="4" name="Slide Number Placeholder 3"/>
          <p:cNvSpPr>
            <a:spLocks noGrp="1"/>
          </p:cNvSpPr>
          <p:nvPr>
            <p:ph type="sldNum" sz="quarter" idx="12"/>
          </p:nvPr>
        </p:nvSpPr>
        <p:spPr/>
        <p:txBody>
          <a:bodyPr/>
          <a:lstStyle/>
          <a:p>
            <a:fld id="{4DC8B9A2-6680-4CFE-B3EE-E8070A5B68A9}" type="slidenum">
              <a:rPr lang="en-US" smtClean="0"/>
              <a:pPr/>
              <a:t>36</a:t>
            </a:fld>
            <a:endParaRPr lang="en-US" dirty="0"/>
          </a:p>
        </p:txBody>
      </p:sp>
    </p:spTree>
    <p:extLst>
      <p:ext uri="{BB962C8B-B14F-4D97-AF65-F5344CB8AC3E}">
        <p14:creationId xmlns:p14="http://schemas.microsoft.com/office/powerpoint/2010/main" val="39741385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52400" y="2438400"/>
            <a:ext cx="8839200" cy="3962400"/>
          </a:xfrm>
        </p:spPr>
        <p:txBody>
          <a:bodyPr>
            <a:normAutofit fontScale="47500" lnSpcReduction="20000"/>
          </a:bodyPr>
          <a:lstStyle/>
          <a:p>
            <a:pPr marL="0" indent="0">
              <a:buNone/>
            </a:pPr>
            <a:endParaRPr lang="en-US" sz="4400" dirty="0" smtClean="0">
              <a:latin typeface="Times New Roman" panose="02020603050405020304" pitchFamily="18" charset="0"/>
              <a:cs typeface="Times New Roman" panose="02020603050405020304" pitchFamily="18" charset="0"/>
            </a:endParaRPr>
          </a:p>
          <a:p>
            <a:r>
              <a:rPr lang="en-US" sz="4200" dirty="0" smtClean="0">
                <a:solidFill>
                  <a:schemeClr val="tx1"/>
                </a:solidFill>
                <a:latin typeface="Times New Roman" panose="02020603050405020304" pitchFamily="18" charset="0"/>
                <a:cs typeface="Times New Roman" panose="02020603050405020304" pitchFamily="18" charset="0"/>
              </a:rPr>
              <a:t>Office Special Education and Rehabilitative Services(OSERS)</a:t>
            </a:r>
          </a:p>
          <a:p>
            <a:endParaRPr lang="en-US" sz="4200" dirty="0" smtClean="0">
              <a:solidFill>
                <a:schemeClr val="tx1"/>
              </a:solidFill>
              <a:latin typeface="Times New Roman" panose="02020603050405020304" pitchFamily="18" charset="0"/>
              <a:cs typeface="Times New Roman" panose="02020603050405020304" pitchFamily="18" charset="0"/>
            </a:endParaRPr>
          </a:p>
          <a:p>
            <a:r>
              <a:rPr lang="en-US" sz="4200" dirty="0" smtClean="0">
                <a:solidFill>
                  <a:schemeClr val="tx1"/>
                </a:solidFill>
                <a:latin typeface="Times New Roman" panose="02020603050405020304" pitchFamily="18" charset="0"/>
                <a:cs typeface="Times New Roman" panose="02020603050405020304" pitchFamily="18" charset="0"/>
              </a:rPr>
              <a:t>Office of Special Education Programs (OSEP)</a:t>
            </a:r>
          </a:p>
          <a:p>
            <a:endParaRPr lang="en-US" sz="4200" dirty="0" smtClean="0">
              <a:solidFill>
                <a:schemeClr val="tx1"/>
              </a:solidFill>
              <a:latin typeface="Times New Roman" panose="02020603050405020304" pitchFamily="18" charset="0"/>
              <a:cs typeface="Times New Roman" panose="02020603050405020304" pitchFamily="18" charset="0"/>
            </a:endParaRPr>
          </a:p>
          <a:p>
            <a:endParaRPr lang="en-US" sz="4200" dirty="0">
              <a:solidFill>
                <a:schemeClr val="tx1"/>
              </a:solidFill>
              <a:latin typeface="Times New Roman" panose="02020603050405020304" pitchFamily="18" charset="0"/>
              <a:cs typeface="Times New Roman" panose="02020603050405020304" pitchFamily="18" charset="0"/>
            </a:endParaRPr>
          </a:p>
          <a:p>
            <a:pPr algn="l"/>
            <a:r>
              <a:rPr lang="en-US" sz="4000" u="sng" dirty="0" smtClean="0">
                <a:solidFill>
                  <a:schemeClr val="tx1"/>
                </a:solidFill>
                <a:latin typeface="Times New Roman" panose="02020603050405020304" pitchFamily="18" charset="0"/>
                <a:cs typeface="Times New Roman" panose="02020603050405020304" pitchFamily="18" charset="0"/>
              </a:rPr>
              <a:t>Presenter:</a:t>
            </a:r>
            <a:br>
              <a:rPr lang="en-US" sz="4000" u="sng" dirty="0" smtClean="0">
                <a:solidFill>
                  <a:schemeClr val="tx1"/>
                </a:solidFill>
                <a:latin typeface="Times New Roman" panose="02020603050405020304" pitchFamily="18" charset="0"/>
                <a:cs typeface="Times New Roman" panose="02020603050405020304" pitchFamily="18" charset="0"/>
              </a:rPr>
            </a:br>
            <a:endParaRPr lang="en-US" sz="4000" u="sng" dirty="0">
              <a:solidFill>
                <a:schemeClr val="tx1"/>
              </a:solidFill>
              <a:latin typeface="Times New Roman" panose="02020603050405020304" pitchFamily="18" charset="0"/>
              <a:cs typeface="Times New Roman" panose="02020603050405020304" pitchFamily="18" charset="0"/>
            </a:endParaRPr>
          </a:p>
          <a:p>
            <a:pPr algn="l"/>
            <a:r>
              <a:rPr lang="en-US" sz="3800" b="0" dirty="0" smtClean="0">
                <a:solidFill>
                  <a:schemeClr val="tx1"/>
                </a:solidFill>
                <a:latin typeface="Times New Roman" panose="02020603050405020304" pitchFamily="18" charset="0"/>
                <a:cs typeface="Times New Roman" panose="02020603050405020304" pitchFamily="18" charset="0"/>
              </a:rPr>
              <a:t>Al Jones – Associate Division Director, Monitoring and State Improvement planning Division</a:t>
            </a:r>
          </a:p>
          <a:p>
            <a:pPr algn="l"/>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endParaRPr lang="en-US" sz="4000" b="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8B9A2-6680-4CFE-B3EE-E8070A5B68A9}" type="slidenum">
              <a:rPr lang="en-US" smtClean="0"/>
              <a:pPr/>
              <a:t>37</a:t>
            </a:fld>
            <a:endParaRPr lang="en-US" dirty="0"/>
          </a:p>
        </p:txBody>
      </p:sp>
      <p:sp>
        <p:nvSpPr>
          <p:cNvPr id="2" name="Title 1"/>
          <p:cNvSpPr>
            <a:spLocks noGrp="1"/>
          </p:cNvSpPr>
          <p:nvPr>
            <p:ph type="ctrTitle"/>
          </p:nvPr>
        </p:nvSpPr>
        <p:spPr>
          <a:xfrm>
            <a:off x="228600" y="152400"/>
            <a:ext cx="8763000" cy="2057400"/>
          </a:xfrm>
        </p:spPr>
        <p:txBody>
          <a:bodyPr>
            <a:normAutofit fontScale="90000"/>
          </a:bodyPr>
          <a:lstStyle/>
          <a:p>
            <a:r>
              <a:rPr lang="en-US" sz="3600" b="1" dirty="0" smtClean="0">
                <a:latin typeface="Times New Roman" panose="02020603050405020304" pitchFamily="18" charset="0"/>
                <a:cs typeface="Times New Roman" panose="02020603050405020304" pitchFamily="18" charset="0"/>
              </a:rPr>
              <a:t>Overview of the</a:t>
            </a:r>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State Correctional Education Self- Assessment Tool (SCES) and Guidance</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976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latin typeface="Times New Roman" panose="02020603050405020304" pitchFamily="18" charset="0"/>
                <a:cs typeface="Times New Roman" panose="02020603050405020304" pitchFamily="18" charset="0"/>
              </a:rPr>
              <a:t>2014 Correctional Education Guidance Package</a:t>
            </a:r>
          </a:p>
        </p:txBody>
      </p:sp>
      <p:sp>
        <p:nvSpPr>
          <p:cNvPr id="3" name="Slide Number Placeholder 2"/>
          <p:cNvSpPr>
            <a:spLocks noGrp="1"/>
          </p:cNvSpPr>
          <p:nvPr>
            <p:ph type="sldNum" sz="quarter" idx="12"/>
          </p:nvPr>
        </p:nvSpPr>
        <p:spPr/>
        <p:txBody>
          <a:bodyPr/>
          <a:lstStyle/>
          <a:p>
            <a:fld id="{4DC8B9A2-6680-4CFE-B3EE-E8070A5B68A9}" type="slidenum">
              <a:rPr lang="en-US" smtClean="0"/>
              <a:pPr/>
              <a:t>38</a:t>
            </a:fld>
            <a:endParaRPr lang="en-US" dirty="0"/>
          </a:p>
        </p:txBody>
      </p:sp>
      <p:sp>
        <p:nvSpPr>
          <p:cNvPr id="4" name="Content Placeholder 3"/>
          <p:cNvSpPr>
            <a:spLocks noGrp="1"/>
          </p:cNvSpPr>
          <p:nvPr>
            <p:ph sz="quarter" idx="1"/>
          </p:nvPr>
        </p:nvSpPr>
        <p:spPr/>
        <p:txBody>
          <a:bodyPr>
            <a:normAutofit fontScale="77500" lnSpcReduction="20000"/>
          </a:bodyPr>
          <a:lstStyle/>
          <a:p>
            <a:r>
              <a:rPr lang="en-US" sz="2800" b="1" dirty="0">
                <a:latin typeface="Times New Roman" panose="02020603050405020304" pitchFamily="18" charset="0"/>
                <a:cs typeface="Times New Roman" panose="02020603050405020304" pitchFamily="18" charset="0"/>
              </a:rPr>
              <a:t>Dear Colleague Letter on IDEA </a:t>
            </a:r>
            <a:r>
              <a:rPr lang="en-US" sz="2800" dirty="0">
                <a:latin typeface="Times New Roman" panose="02020603050405020304" pitchFamily="18" charset="0"/>
                <a:cs typeface="Times New Roman" panose="02020603050405020304" pitchFamily="18" charset="0"/>
              </a:rPr>
              <a:t>for students with disabilities in correctional facilities.</a:t>
            </a:r>
          </a:p>
          <a:p>
            <a:pPr marL="137160" indent="0">
              <a:buNone/>
            </a:pP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Dear Colleague Letter on Federal Civil Rights Laws </a:t>
            </a:r>
            <a:r>
              <a:rPr lang="en-US" sz="2800" dirty="0">
                <a:latin typeface="Times New Roman" panose="02020603050405020304" pitchFamily="18" charset="0"/>
                <a:cs typeface="Times New Roman" panose="02020603050405020304" pitchFamily="18" charset="0"/>
              </a:rPr>
              <a:t>that apply to juvenile justice residential facilities that receive Federal funds.</a:t>
            </a:r>
          </a:p>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Dear Colleague Letter on Access to Pell Grants for Students in Juvenile Justice Facilities</a:t>
            </a:r>
            <a:r>
              <a:rPr lang="en-US" sz="2800" dirty="0">
                <a:latin typeface="Times New Roman" panose="02020603050405020304" pitchFamily="18" charset="0"/>
                <a:cs typeface="Times New Roman" panose="02020603050405020304" pitchFamily="18" charset="0"/>
              </a:rPr>
              <a:t> for campus financial aid professionals clarifying when otherwise eligible youth who are confined in juvenile justice facilities are eligible to receive Federal Pell Grants</a:t>
            </a:r>
          </a:p>
          <a:p>
            <a:pPr marL="0" indent="0">
              <a:buNone/>
            </a:pPr>
            <a:r>
              <a:rPr lang="en-US" sz="2800" dirty="0">
                <a:latin typeface="Times New Roman" panose="02020603050405020304" pitchFamily="18" charset="0"/>
                <a:cs typeface="Times New Roman" panose="02020603050405020304" pitchFamily="18" charset="0"/>
              </a:rPr>
              <a:t> </a:t>
            </a:r>
          </a:p>
          <a:p>
            <a:r>
              <a:rPr lang="en-US" sz="2800" b="1" dirty="0">
                <a:latin typeface="Times New Roman" panose="02020603050405020304" pitchFamily="18" charset="0"/>
                <a:cs typeface="Times New Roman" panose="02020603050405020304" pitchFamily="18" charset="0"/>
              </a:rPr>
              <a:t>Guiding Principles for Providing High-Quality Education In Juvenile Justice Secure Care </a:t>
            </a:r>
            <a:r>
              <a:rPr lang="en-US" sz="2800" b="1" dirty="0" smtClean="0">
                <a:latin typeface="Times New Roman" panose="02020603050405020304" pitchFamily="18" charset="0"/>
                <a:cs typeface="Times New Roman" panose="02020603050405020304" pitchFamily="18" charset="0"/>
              </a:rPr>
              <a:t>Settings</a:t>
            </a:r>
            <a:endParaRPr lang="en-US" sz="28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05792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758952"/>
          </a:xfrm>
        </p:spPr>
        <p:txBody>
          <a:bodyPr>
            <a:noAutofit/>
          </a:bodyPr>
          <a:lstStyle/>
          <a:p>
            <a:r>
              <a:rPr lang="en-US" sz="2400" b="1" dirty="0">
                <a:solidFill>
                  <a:schemeClr val="tx1"/>
                </a:solidFill>
                <a:latin typeface="Times New Roman" panose="02020603050405020304" pitchFamily="18" charset="0"/>
                <a:cs typeface="Times New Roman" panose="02020603050405020304" pitchFamily="18" charset="0"/>
              </a:rPr>
              <a:t>Guiding Principles for Providing High-Quality Education In Juvenile Justice Secure Care Settings</a:t>
            </a:r>
          </a:p>
        </p:txBody>
      </p:sp>
      <p:sp>
        <p:nvSpPr>
          <p:cNvPr id="3" name="Slide Number Placeholder 2"/>
          <p:cNvSpPr>
            <a:spLocks noGrp="1"/>
          </p:cNvSpPr>
          <p:nvPr>
            <p:ph type="sldNum" sz="quarter" idx="12"/>
          </p:nvPr>
        </p:nvSpPr>
        <p:spPr/>
        <p:txBody>
          <a:bodyPr/>
          <a:lstStyle/>
          <a:p>
            <a:fld id="{4DC8B9A2-6680-4CFE-B3EE-E8070A5B68A9}" type="slidenum">
              <a:rPr lang="en-US" smtClean="0"/>
              <a:pPr/>
              <a:t>39</a:t>
            </a:fld>
            <a:endParaRPr lang="en-US" dirty="0"/>
          </a:p>
        </p:txBody>
      </p:sp>
      <p:sp>
        <p:nvSpPr>
          <p:cNvPr id="4" name="Content Placeholder 3"/>
          <p:cNvSpPr>
            <a:spLocks noGrp="1"/>
          </p:cNvSpPr>
          <p:nvPr>
            <p:ph sz="quarter" idx="1"/>
          </p:nvPr>
        </p:nvSpPr>
        <p:spPr/>
        <p:txBody>
          <a:bodyPr>
            <a:normAutofit fontScale="62500" lnSpcReduction="20000"/>
          </a:bodyPr>
          <a:lstStyle/>
          <a:p>
            <a:r>
              <a:rPr lang="en-US" sz="2800" dirty="0">
                <a:latin typeface="Times New Roman" panose="02020603050405020304" pitchFamily="18" charset="0"/>
                <a:cs typeface="Times New Roman" panose="02020603050405020304" pitchFamily="18" charset="0"/>
              </a:rPr>
              <a:t>A safe, healthy facility-wide climate that prioritizes education, that provides the conditions for learning, and encourages the necessary behavioral and social support services.</a:t>
            </a:r>
          </a:p>
          <a:p>
            <a:pPr marL="137160" indent="0">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Necessary funding to support educational opportunities for all youth within long-term secure care facilities.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Recruitment, employment, and retention of qualified education staff with skills relevant in juvenile justice settings.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Rigorous and relevant curricula aligned with State academic and career and technical education standards that utilize instructional methods, tools, materials, and practices that promote college-and career-readiness.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Formal processes and procedures through statutes, memoranda of understanding, and practices that ensure successful navigation across youth serving systems and smooth reentry into communities.</a:t>
            </a:r>
          </a:p>
          <a:p>
            <a:endParaRPr lang="en-US" dirty="0"/>
          </a:p>
        </p:txBody>
      </p:sp>
    </p:spTree>
    <p:extLst>
      <p:ext uri="{BB962C8B-B14F-4D97-AF65-F5344CB8AC3E}">
        <p14:creationId xmlns:p14="http://schemas.microsoft.com/office/powerpoint/2010/main" val="1342991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DC8B9A2-6680-4CFE-B3EE-E8070A5B68A9}" type="slidenum">
              <a:rPr lang="en-US" smtClean="0"/>
              <a:pPr/>
              <a:t>4</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688" y="304800"/>
            <a:ext cx="5704511" cy="602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22350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latin typeface="Times New Roman" panose="02020603050405020304" pitchFamily="18" charset="0"/>
                <a:cs typeface="Times New Roman" panose="02020603050405020304" pitchFamily="18" charset="0"/>
              </a:rPr>
              <a:t>Value of Interagency Coordination</a:t>
            </a:r>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4DC8B9A2-6680-4CFE-B3EE-E8070A5B68A9}" type="slidenum">
              <a:rPr lang="en-US" smtClean="0"/>
              <a:pPr/>
              <a:t>40</a:t>
            </a:fld>
            <a:endParaRPr lang="en-US" dirty="0"/>
          </a:p>
        </p:txBody>
      </p:sp>
      <p:sp>
        <p:nvSpPr>
          <p:cNvPr id="3" name="Content Placeholder 2"/>
          <p:cNvSpPr>
            <a:spLocks noGrp="1"/>
          </p:cNvSpPr>
          <p:nvPr>
            <p:ph sz="quarter" idx="1"/>
          </p:nvPr>
        </p:nvSpPr>
        <p:spPr>
          <a:xfrm>
            <a:off x="152400" y="1524000"/>
            <a:ext cx="8839200" cy="4800600"/>
          </a:xfrm>
        </p:spPr>
        <p:txBody>
          <a:bodyPr>
            <a:normAutofit fontScale="92500" lnSpcReduction="20000"/>
          </a:bodyPr>
          <a:lstStyle/>
          <a:p>
            <a:pPr>
              <a:buFont typeface="Arial" panose="020B0604020202020204" pitchFamily="34" charset="0"/>
              <a:buChar char="•"/>
            </a:pPr>
            <a:r>
              <a:rPr lang="en-US" sz="2100" dirty="0" smtClean="0">
                <a:latin typeface="Times New Roman" panose="02020603050405020304" pitchFamily="18" charset="0"/>
                <a:cs typeface="Times New Roman" panose="02020603050405020304" pitchFamily="18" charset="0"/>
              </a:rPr>
              <a:t>Enables agencies to appropriately address  FAPE as it pertains to the high rate of mobility of students with disabilities in the correctional education system.</a:t>
            </a:r>
          </a:p>
          <a:p>
            <a:pPr>
              <a:buFont typeface="Arial" panose="020B0604020202020204" pitchFamily="34" charset="0"/>
              <a:buChar char="•"/>
            </a:pPr>
            <a:endParaRPr lang="en-US" sz="21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F</a:t>
            </a:r>
            <a:r>
              <a:rPr lang="en-US" sz="2100" dirty="0" smtClean="0">
                <a:latin typeface="Times New Roman" panose="02020603050405020304" pitchFamily="18" charset="0"/>
                <a:cs typeface="Times New Roman" panose="02020603050405020304" pitchFamily="18" charset="0"/>
              </a:rPr>
              <a:t>acilitates communication between key partners (e.g, transfer of records; data collections, monitoring, and parent involvement). </a:t>
            </a:r>
          </a:p>
          <a:p>
            <a:pPr>
              <a:buFont typeface="Arial" panose="020B0604020202020204" pitchFamily="34" charset="0"/>
              <a:buChar char="•"/>
            </a:pPr>
            <a:endParaRPr lang="en-US" sz="21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100" dirty="0" smtClean="0">
                <a:latin typeface="Times New Roman" panose="02020603050405020304" pitchFamily="18" charset="0"/>
                <a:cs typeface="Times New Roman" panose="02020603050405020304" pitchFamily="18" charset="0"/>
              </a:rPr>
              <a:t>Facilitates models that emphasize State re-entry options (e.g, virtual and evening/alternative schools, dual enrollment high school college programs and GED).</a:t>
            </a:r>
          </a:p>
          <a:p>
            <a:pPr>
              <a:buFont typeface="Arial" panose="020B0604020202020204" pitchFamily="34" charset="0"/>
              <a:buChar char="•"/>
            </a:pPr>
            <a:endParaRPr lang="en-US" sz="21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100" dirty="0" smtClean="0">
                <a:latin typeface="Times New Roman" panose="02020603050405020304" pitchFamily="18" charset="0"/>
                <a:cs typeface="Times New Roman" panose="02020603050405020304" pitchFamily="18" charset="0"/>
              </a:rPr>
              <a:t>Enhances the availability of flexible and reliable funding.</a:t>
            </a:r>
          </a:p>
          <a:p>
            <a:pPr>
              <a:buFont typeface="Arial" panose="020B0604020202020204" pitchFamily="34" charset="0"/>
              <a:buChar char="•"/>
            </a:pPr>
            <a:endParaRPr lang="en-US" sz="21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100" dirty="0" smtClean="0">
                <a:latin typeface="Times New Roman" panose="02020603050405020304" pitchFamily="18" charset="0"/>
                <a:cs typeface="Times New Roman" panose="02020603050405020304" pitchFamily="18" charset="0"/>
              </a:rPr>
              <a:t>Enables synchronization of activities and timelines (e.g, joint monitoring and professional development activities.</a:t>
            </a:r>
          </a:p>
          <a:p>
            <a:pPr>
              <a:buFont typeface="Arial" panose="020B0604020202020204" pitchFamily="34" charset="0"/>
              <a:buChar char="•"/>
            </a:pPr>
            <a:endParaRPr lang="en-US" sz="21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100" dirty="0" smtClean="0">
                <a:latin typeface="Times New Roman" panose="02020603050405020304" pitchFamily="18" charset="0"/>
                <a:cs typeface="Times New Roman" panose="02020603050405020304" pitchFamily="18" charset="0"/>
              </a:rPr>
              <a:t>Strengthens collaboration with community based organizations (e.g. probation and parole officers and other social services).</a:t>
            </a:r>
          </a:p>
          <a:p>
            <a:pPr lvl="1">
              <a:buFont typeface="Courier New" panose="02070309020205020404" pitchFamily="49" charset="0"/>
              <a:buChar char="o"/>
            </a:pP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a:p>
            <a:pPr marL="697230" lvl="1" indent="-285750"/>
            <a:endParaRPr lang="en-US" sz="1600" dirty="0">
              <a:solidFill>
                <a:schemeClr val="accent4">
                  <a:lumMod val="50000"/>
                </a:schemeClr>
              </a:solidFill>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6369132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758952"/>
          </a:xfrm>
        </p:spPr>
        <p:txBody>
          <a:bodyPr>
            <a:noAutofit/>
          </a:bodyPr>
          <a:lstStyle/>
          <a:p>
            <a:r>
              <a:rPr lang="en-US" sz="2800" b="1" dirty="0" smtClean="0">
                <a:solidFill>
                  <a:schemeClr val="tx1"/>
                </a:solidFill>
                <a:latin typeface="Times New Roman" panose="02020603050405020304" pitchFamily="18" charset="0"/>
                <a:cs typeface="Times New Roman" panose="02020603050405020304" pitchFamily="18" charset="0"/>
              </a:rPr>
              <a:t>State Correctional Education Self-Assessment Tool</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DC8B9A2-6680-4CFE-B3EE-E8070A5B68A9}" type="slidenum">
              <a:rPr lang="en-US" smtClean="0"/>
              <a:pPr/>
              <a:t>41</a:t>
            </a:fld>
            <a:endParaRPr lang="en-US" dirty="0"/>
          </a:p>
        </p:txBody>
      </p:sp>
      <p:sp>
        <p:nvSpPr>
          <p:cNvPr id="4" name="Content Placeholder 3"/>
          <p:cNvSpPr>
            <a:spLocks noGrp="1"/>
          </p:cNvSpPr>
          <p:nvPr>
            <p:ph sz="quarter" idx="1"/>
          </p:nvPr>
        </p:nvSpPr>
        <p:spPr>
          <a:xfrm>
            <a:off x="228600" y="1524000"/>
            <a:ext cx="8763000" cy="4648200"/>
          </a:xfrm>
        </p:spPr>
        <p:txBody>
          <a:bodyPr>
            <a:normAutofit fontScale="92500"/>
          </a:bodyPr>
          <a:lstStyle/>
          <a:p>
            <a:r>
              <a:rPr lang="en-US" sz="3200" dirty="0" smtClean="0">
                <a:latin typeface="Times New Roman" panose="02020603050405020304" pitchFamily="18" charset="0"/>
                <a:cs typeface="Times New Roman" panose="02020603050405020304" pitchFamily="18" charset="0"/>
              </a:rPr>
              <a:t>The SCES is </a:t>
            </a:r>
            <a:r>
              <a:rPr lang="en-US" sz="3200" dirty="0">
                <a:latin typeface="Times New Roman" panose="02020603050405020304" pitchFamily="18" charset="0"/>
                <a:cs typeface="Times New Roman" panose="02020603050405020304" pitchFamily="18" charset="0"/>
              </a:rPr>
              <a:t>a </a:t>
            </a:r>
            <a:r>
              <a:rPr lang="en-US" sz="3200" dirty="0" smtClean="0">
                <a:latin typeface="Times New Roman" panose="02020603050405020304" pitchFamily="18" charset="0"/>
                <a:cs typeface="Times New Roman" panose="02020603050405020304" pitchFamily="18" charset="0"/>
              </a:rPr>
              <a:t>voluntary tool that was </a:t>
            </a:r>
            <a:r>
              <a:rPr lang="en-US" sz="3200" dirty="0">
                <a:latin typeface="Times New Roman" panose="02020603050405020304" pitchFamily="18" charset="0"/>
                <a:cs typeface="Times New Roman" panose="02020603050405020304" pitchFamily="18" charset="0"/>
              </a:rPr>
              <a:t>developed by OSEP to assist States in self-assessing their systems for providing special education and related services to students with disabilities in correctional </a:t>
            </a:r>
            <a:r>
              <a:rPr lang="en-US" sz="3200" dirty="0" smtClean="0">
                <a:latin typeface="Times New Roman" panose="02020603050405020304" pitchFamily="18" charset="0"/>
                <a:cs typeface="Times New Roman" panose="02020603050405020304" pitchFamily="18" charset="0"/>
              </a:rPr>
              <a:t>facilities.</a:t>
            </a:r>
          </a:p>
          <a:p>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The self-assessment is not a monitoring tool, it will serve as a document to assist OSEP in providing appropriate technical assistance to States.</a:t>
            </a:r>
          </a:p>
          <a:p>
            <a:pPr lvl="1"/>
            <a:endParaRPr lang="en-US" sz="3200" dirty="0">
              <a:solidFill>
                <a:schemeClr val="tx1"/>
              </a:solidFill>
            </a:endParaRPr>
          </a:p>
          <a:p>
            <a:pPr lvl="1"/>
            <a:endParaRPr lang="en-US" sz="3200" dirty="0" smtClean="0">
              <a:solidFill>
                <a:schemeClr val="tx1"/>
              </a:solidFill>
            </a:endParaRPr>
          </a:p>
          <a:p>
            <a:pPr lvl="1"/>
            <a:endParaRPr lang="en-US" sz="1100" dirty="0" smtClean="0"/>
          </a:p>
          <a:p>
            <a:pPr lvl="1"/>
            <a:endParaRPr lang="en-US" sz="11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610182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anose="02020603050405020304" pitchFamily="18" charset="0"/>
                <a:cs typeface="Times New Roman" panose="02020603050405020304" pitchFamily="18" charset="0"/>
              </a:rPr>
              <a:t>The Organization of the SCES</a:t>
            </a:r>
            <a:endParaRPr lang="en-US" sz="4000" b="1"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DC8B9A2-6680-4CFE-B3EE-E8070A5B68A9}" type="slidenum">
              <a:rPr lang="en-US" smtClean="0"/>
              <a:pPr/>
              <a:t>42</a:t>
            </a:fld>
            <a:endParaRPr lang="en-US" dirty="0"/>
          </a:p>
        </p:txBody>
      </p:sp>
      <p:sp>
        <p:nvSpPr>
          <p:cNvPr id="4" name="Content Placeholder 3"/>
          <p:cNvSpPr>
            <a:spLocks noGrp="1"/>
          </p:cNvSpPr>
          <p:nvPr>
            <p:ph sz="quarter" idx="1"/>
          </p:nvPr>
        </p:nvSpPr>
        <p:spPr>
          <a:xfrm>
            <a:off x="152400" y="1527048"/>
            <a:ext cx="8653272" cy="4797552"/>
          </a:xfrm>
        </p:spPr>
        <p:txBody>
          <a:bodyPr>
            <a:normAutofit lnSpcReduction="10000"/>
          </a:bodyPr>
          <a:lstStyle/>
          <a:p>
            <a:r>
              <a:rPr lang="en-US" sz="1800" dirty="0" smtClean="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self-assessment is organized into three main areas:</a:t>
            </a:r>
          </a:p>
          <a:p>
            <a:pPr lvl="1"/>
            <a:r>
              <a:rPr lang="en-US" sz="1800" dirty="0">
                <a:solidFill>
                  <a:schemeClr val="tx1"/>
                </a:solidFill>
                <a:latin typeface="Times New Roman" panose="02020603050405020304" pitchFamily="18" charset="0"/>
                <a:cs typeface="Times New Roman" panose="02020603050405020304" pitchFamily="18" charset="0"/>
              </a:rPr>
              <a:t>The first area highlights requirements for interagency agreements between SEAs and other public agencies, including responsible non-educational public agencies</a:t>
            </a:r>
            <a:r>
              <a:rPr lang="en-US" sz="1800" dirty="0" smtClean="0">
                <a:solidFill>
                  <a:schemeClr val="tx1"/>
                </a:solidFill>
                <a:latin typeface="Times New Roman" panose="02020603050405020304" pitchFamily="18" charset="0"/>
                <a:cs typeface="Times New Roman" panose="02020603050405020304" pitchFamily="18" charset="0"/>
              </a:rPr>
              <a:t>.</a:t>
            </a:r>
          </a:p>
          <a:p>
            <a:pPr lvl="1"/>
            <a:endParaRPr lang="en-US" sz="1800" dirty="0">
              <a:solidFill>
                <a:schemeClr val="tx1"/>
              </a:solidFill>
              <a:latin typeface="Times New Roman" panose="02020603050405020304" pitchFamily="18" charset="0"/>
              <a:cs typeface="Times New Roman" panose="02020603050405020304" pitchFamily="18" charset="0"/>
            </a:endParaRPr>
          </a:p>
          <a:p>
            <a:pPr lvl="1"/>
            <a:r>
              <a:rPr lang="en-US" sz="1800" dirty="0">
                <a:solidFill>
                  <a:schemeClr val="tx1"/>
                </a:solidFill>
                <a:latin typeface="Times New Roman" panose="02020603050405020304" pitchFamily="18" charset="0"/>
                <a:cs typeface="Times New Roman" panose="02020603050405020304" pitchFamily="18" charset="0"/>
              </a:rPr>
              <a:t>The second area provides a tool to evaluate and track the State’s progress in addressing States’ and SEAs’ responsibilities to students with disabilities in correctional facilities. </a:t>
            </a:r>
            <a:endParaRPr lang="en-US" sz="1800" dirty="0" smtClean="0">
              <a:solidFill>
                <a:schemeClr val="tx1"/>
              </a:solidFill>
              <a:latin typeface="Times New Roman" panose="02020603050405020304" pitchFamily="18" charset="0"/>
              <a:cs typeface="Times New Roman" panose="02020603050405020304" pitchFamily="18" charset="0"/>
            </a:endParaRPr>
          </a:p>
          <a:p>
            <a:pPr lvl="1"/>
            <a:endParaRPr lang="en-US" sz="1800" dirty="0">
              <a:solidFill>
                <a:schemeClr val="tx1"/>
              </a:solidFill>
              <a:latin typeface="Times New Roman" panose="02020603050405020304" pitchFamily="18" charset="0"/>
              <a:cs typeface="Times New Roman" panose="02020603050405020304" pitchFamily="18" charset="0"/>
            </a:endParaRPr>
          </a:p>
          <a:p>
            <a:pPr lvl="1"/>
            <a:r>
              <a:rPr lang="en-US" sz="1800" dirty="0">
                <a:solidFill>
                  <a:schemeClr val="tx1"/>
                </a:solidFill>
                <a:latin typeface="Times New Roman" panose="02020603050405020304" pitchFamily="18" charset="0"/>
                <a:cs typeface="Times New Roman" panose="02020603050405020304" pitchFamily="18" charset="0"/>
              </a:rPr>
              <a:t> The third area provides a tool to evaluate and track how the </a:t>
            </a:r>
            <a:r>
              <a:rPr lang="en-US" sz="1800" dirty="0" smtClean="0">
                <a:solidFill>
                  <a:schemeClr val="tx1"/>
                </a:solidFill>
                <a:latin typeface="Times New Roman" panose="02020603050405020304" pitchFamily="18" charset="0"/>
                <a:cs typeface="Times New Roman" panose="02020603050405020304" pitchFamily="18" charset="0"/>
              </a:rPr>
              <a:t>Individuals with Disabilities Education Act (IDEA) </a:t>
            </a:r>
            <a:r>
              <a:rPr lang="en-US" sz="1800" dirty="0">
                <a:solidFill>
                  <a:schemeClr val="tx1"/>
                </a:solidFill>
                <a:latin typeface="Times New Roman" panose="02020603050405020304" pitchFamily="18" charset="0"/>
                <a:cs typeface="Times New Roman" panose="02020603050405020304" pitchFamily="18" charset="0"/>
              </a:rPr>
              <a:t>requirements are being addressed by public agencies in </a:t>
            </a:r>
            <a:r>
              <a:rPr lang="en-US" sz="1800" dirty="0" smtClean="0">
                <a:solidFill>
                  <a:schemeClr val="tx1"/>
                </a:solidFill>
                <a:latin typeface="Times New Roman" panose="02020603050405020304" pitchFamily="18" charset="0"/>
                <a:cs typeface="Times New Roman" panose="02020603050405020304" pitchFamily="18" charset="0"/>
              </a:rPr>
              <a:t>your </a:t>
            </a:r>
            <a:r>
              <a:rPr lang="en-US" sz="1800" dirty="0">
                <a:solidFill>
                  <a:schemeClr val="tx1"/>
                </a:solidFill>
                <a:latin typeface="Times New Roman" panose="02020603050405020304" pitchFamily="18" charset="0"/>
                <a:cs typeface="Times New Roman" panose="02020603050405020304" pitchFamily="18" charset="0"/>
              </a:rPr>
              <a:t>States, including LEAs, and correctional facilities that operate as LEAs, and non-educational public agencies</a:t>
            </a:r>
            <a:r>
              <a:rPr lang="en-US" sz="1800" dirty="0" smtClean="0">
                <a:solidFill>
                  <a:schemeClr val="tx1"/>
                </a:solidFill>
                <a:latin typeface="Times New Roman" panose="02020603050405020304" pitchFamily="18" charset="0"/>
                <a:cs typeface="Times New Roman" panose="02020603050405020304" pitchFamily="18" charset="0"/>
              </a:rPr>
              <a:t>.</a:t>
            </a:r>
          </a:p>
          <a:p>
            <a:pPr marL="274320" lvl="1" indent="0">
              <a:buNone/>
            </a:pPr>
            <a:endParaRPr lang="en-US" sz="1800" dirty="0" smtClean="0">
              <a:solidFill>
                <a:schemeClr val="tx1"/>
              </a:solidFill>
              <a:latin typeface="Times New Roman" panose="02020603050405020304" pitchFamily="18" charset="0"/>
              <a:cs typeface="Times New Roman" panose="02020603050405020304" pitchFamily="18" charset="0"/>
            </a:endParaRPr>
          </a:p>
          <a:p>
            <a:pPr lvl="1"/>
            <a:r>
              <a:rPr lang="en-US" sz="1800" dirty="0" smtClean="0">
                <a:solidFill>
                  <a:schemeClr val="tx1"/>
                </a:solidFill>
                <a:latin typeface="Times New Roman" panose="02020603050405020304" pitchFamily="18" charset="0"/>
                <a:cs typeface="Times New Roman" panose="02020603050405020304" pitchFamily="18" charset="0"/>
              </a:rPr>
              <a:t>State </a:t>
            </a:r>
            <a:r>
              <a:rPr lang="en-US" sz="1800" dirty="0">
                <a:solidFill>
                  <a:schemeClr val="tx1"/>
                </a:solidFill>
                <a:latin typeface="Times New Roman" panose="02020603050405020304" pitchFamily="18" charset="0"/>
                <a:cs typeface="Times New Roman" panose="02020603050405020304" pitchFamily="18" charset="0"/>
              </a:rPr>
              <a:t>Directors of Special Education may find it helpful to collaborate with Elementary and Secondary Education Act (ESEA), Title I, Part D Personnel, Correctional Education Directors, and/or State Commissioners of Corrections in completing the self-assessment. </a:t>
            </a:r>
          </a:p>
          <a:p>
            <a:pPr lvl="1"/>
            <a:endParaRPr lang="en-US" sz="1800"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88878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latin typeface="Times New Roman" panose="02020603050405020304" pitchFamily="18" charset="0"/>
                <a:cs typeface="Times New Roman" panose="02020603050405020304" pitchFamily="18" charset="0"/>
              </a:rPr>
              <a:t>Discussion and Questions</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8B9A2-6680-4CFE-B3EE-E8070A5B68A9}" type="slidenum">
              <a:rPr lang="en-US" smtClean="0"/>
              <a:pPr/>
              <a:t>43</a:t>
            </a:fld>
            <a:endParaRPr lang="en-US" dirty="0"/>
          </a:p>
        </p:txBody>
      </p:sp>
      <p:sp>
        <p:nvSpPr>
          <p:cNvPr id="3" name="Content Placeholder 2"/>
          <p:cNvSpPr>
            <a:spLocks noGrp="1"/>
          </p:cNvSpPr>
          <p:nvPr>
            <p:ph sz="quarter" idx="1"/>
          </p:nvPr>
        </p:nvSpPr>
        <p:spPr>
          <a:xfrm>
            <a:off x="457200" y="1600200"/>
            <a:ext cx="8229600" cy="4876800"/>
          </a:xfrm>
        </p:spPr>
        <p:txBody>
          <a:bodyPr>
            <a:normAutofit/>
          </a:bodyPr>
          <a:lstStyle/>
          <a:p>
            <a:pPr marL="411480" lvl="1" indent="0">
              <a:buNone/>
            </a:pPr>
            <a:endParaRPr lang="en-US" dirty="0" smtClean="0">
              <a:solidFill>
                <a:schemeClr val="accent4">
                  <a:lumMod val="50000"/>
                </a:schemeClr>
              </a:solidFill>
              <a:latin typeface="Times New Roman" panose="02020603050405020304" pitchFamily="18" charset="0"/>
              <a:cs typeface="Times New Roman" panose="02020603050405020304" pitchFamily="18" charset="0"/>
            </a:endParaRPr>
          </a:p>
          <a:p>
            <a:pPr lvl="1"/>
            <a:endParaRPr lang="en-US" dirty="0" smtClean="0">
              <a:solidFill>
                <a:schemeClr val="accent4">
                  <a:lumMod val="50000"/>
                </a:schemeClr>
              </a:solidFill>
              <a:latin typeface="Times New Roman" panose="02020603050405020304" pitchFamily="18" charset="0"/>
              <a:cs typeface="Times New Roman" panose="02020603050405020304" pitchFamily="18" charset="0"/>
            </a:endParaRPr>
          </a:p>
          <a:p>
            <a:pPr lvl="1"/>
            <a:endParaRPr lang="en-US" dirty="0">
              <a:solidFill>
                <a:schemeClr val="accent4">
                  <a:lumMod val="50000"/>
                </a:schemeClr>
              </a:solidFill>
              <a:latin typeface="Times New Roman" panose="02020603050405020304" pitchFamily="18" charset="0"/>
              <a:cs typeface="Times New Roman" panose="02020603050405020304" pitchFamily="18" charset="0"/>
            </a:endParaRPr>
          </a:p>
          <a:p>
            <a:pPr marL="411480" lvl="1" indent="0">
              <a:buNone/>
            </a:pPr>
            <a:endParaRPr lang="en-US" dirty="0" smtClean="0">
              <a:solidFill>
                <a:schemeClr val="accent4">
                  <a:lumMod val="50000"/>
                </a:schemeClr>
              </a:solidFill>
              <a:latin typeface="Times New Roman" panose="02020603050405020304" pitchFamily="18" charset="0"/>
              <a:cs typeface="Times New Roman" panose="02020603050405020304" pitchFamily="18" charset="0"/>
            </a:endParaRPr>
          </a:p>
          <a:p>
            <a:pPr marL="411480" lvl="1" indent="0">
              <a:buNone/>
            </a:pPr>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411480" lvl="1" indent="0">
              <a:buNone/>
            </a:pPr>
            <a:endParaRPr lang="en-US" dirty="0"/>
          </a:p>
          <a:p>
            <a:pPr marL="114300" indent="0">
              <a:buNone/>
            </a:pPr>
            <a:endParaRPr lang="en-US" dirty="0"/>
          </a:p>
        </p:txBody>
      </p:sp>
      <p:pic>
        <p:nvPicPr>
          <p:cNvPr id="1026" name="Picture 2" descr="C:\Users\Marion\AppData\Local\Microsoft\Windows\INetCache\IE\939RA1TH\question-blue-circl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1312" y="1819275"/>
            <a:ext cx="3381375"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238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DC8B9A2-6680-4CFE-B3EE-E8070A5B68A9}" type="slidenum">
              <a:rPr lang="en-US" smtClean="0"/>
              <a:pPr/>
              <a:t>5</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25559"/>
            <a:ext cx="8023602"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 y="533400"/>
            <a:ext cx="8686800" cy="392159"/>
          </a:xfrm>
          <a:prstGeom prst="rect">
            <a:avLst/>
          </a:prstGeom>
        </p:spPr>
        <p:txBody>
          <a:bodyPr wrap="square">
            <a:spAutoFit/>
          </a:bodyPr>
          <a:lstStyle/>
          <a:p>
            <a:pPr algn="ctr">
              <a:lnSpc>
                <a:spcPct val="115000"/>
              </a:lnSpc>
              <a:spcAft>
                <a:spcPts val="1000"/>
              </a:spcAft>
            </a:pPr>
            <a:r>
              <a:rPr lang="en-US" u="sng" dirty="0">
                <a:solidFill>
                  <a:srgbClr val="0000FF"/>
                </a:solidFill>
                <a:latin typeface="Calibri"/>
                <a:ea typeface="Calibri"/>
                <a:cs typeface="Times New Roman"/>
                <a:hlinkClick r:id="rId3"/>
              </a:rPr>
              <a:t>http://www2.ed.gov/policy/elsec/leg/essa/index.html</a:t>
            </a:r>
            <a:endParaRPr lang="en-US" dirty="0">
              <a:effectLst/>
              <a:latin typeface="Calibri"/>
              <a:ea typeface="Calibri"/>
              <a:cs typeface="Times New Roman"/>
            </a:endParaRPr>
          </a:p>
        </p:txBody>
      </p:sp>
    </p:spTree>
    <p:extLst>
      <p:ext uri="{BB962C8B-B14F-4D97-AF65-F5344CB8AC3E}">
        <p14:creationId xmlns:p14="http://schemas.microsoft.com/office/powerpoint/2010/main" val="1371741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DC8B9A2-6680-4CFE-B3EE-E8070A5B68A9}" type="slidenum">
              <a:rPr lang="en-US" smtClean="0"/>
              <a:pPr/>
              <a:t>6</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8131802"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228600"/>
            <a:ext cx="8686800" cy="392159"/>
          </a:xfrm>
          <a:prstGeom prst="rect">
            <a:avLst/>
          </a:prstGeom>
        </p:spPr>
        <p:txBody>
          <a:bodyPr wrap="square">
            <a:spAutoFit/>
          </a:bodyPr>
          <a:lstStyle/>
          <a:p>
            <a:pPr algn="ctr">
              <a:lnSpc>
                <a:spcPct val="115000"/>
              </a:lnSpc>
              <a:spcAft>
                <a:spcPts val="1000"/>
              </a:spcAft>
            </a:pPr>
            <a:r>
              <a:rPr lang="en-US" u="sng" dirty="0">
                <a:solidFill>
                  <a:srgbClr val="0000FF"/>
                </a:solidFill>
                <a:latin typeface="Calibri"/>
                <a:ea typeface="Calibri"/>
                <a:cs typeface="Times New Roman"/>
                <a:hlinkClick r:id="rId3"/>
              </a:rPr>
              <a:t>http://www2.ed.gov/policy/elsec/leg/essa/index.html</a:t>
            </a:r>
            <a:endParaRPr lang="en-US" dirty="0">
              <a:effectLst/>
              <a:latin typeface="Calibri"/>
              <a:ea typeface="Calibri"/>
              <a:cs typeface="Times New Roman"/>
            </a:endParaRPr>
          </a:p>
        </p:txBody>
      </p:sp>
    </p:spTree>
    <p:extLst>
      <p:ext uri="{BB962C8B-B14F-4D97-AF65-F5344CB8AC3E}">
        <p14:creationId xmlns:p14="http://schemas.microsoft.com/office/powerpoint/2010/main" val="2031415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981200"/>
          </a:xfrm>
        </p:spPr>
        <p:txBody>
          <a:bodyPr rtlCol="0">
            <a:normAutofit fontScale="90000"/>
          </a:bodyPr>
          <a:lstStyle/>
          <a:p>
            <a:pPr algn="l" eaLnBrk="1" fontAlgn="auto" hangingPunct="1">
              <a:spcAft>
                <a:spcPts val="0"/>
              </a:spcAft>
              <a:defRPr/>
            </a:pPr>
            <a:r>
              <a:rPr lang="en-US" altLang="en-US" dirty="0" smtClean="0">
                <a:latin typeface="Arial" charset="0"/>
                <a:cs typeface="Arial" charset="0"/>
              </a:rPr>
              <a:t>Effective Communication in Public Elementary and Secondary Schools</a:t>
            </a:r>
            <a:endParaRPr lang="en-US" dirty="0" smtClean="0"/>
          </a:p>
        </p:txBody>
      </p:sp>
      <p:sp>
        <p:nvSpPr>
          <p:cNvPr id="2051" name="Subtitle 2"/>
          <p:cNvSpPr>
            <a:spLocks noGrp="1"/>
          </p:cNvSpPr>
          <p:nvPr>
            <p:ph type="subTitle" idx="1"/>
          </p:nvPr>
        </p:nvSpPr>
        <p:spPr>
          <a:xfrm>
            <a:off x="2209800" y="2895600"/>
            <a:ext cx="6400800" cy="2819400"/>
          </a:xfrm>
        </p:spPr>
        <p:txBody>
          <a:bodyPr>
            <a:normAutofit lnSpcReduction="10000"/>
          </a:bodyPr>
          <a:lstStyle/>
          <a:p>
            <a:pPr lvl="3" algn="l" eaLnBrk="1" hangingPunct="1"/>
            <a:r>
              <a:rPr lang="en-US" altLang="en-US" sz="2400" dirty="0" smtClean="0">
                <a:solidFill>
                  <a:schemeClr val="tx1"/>
                </a:solidFill>
                <a:latin typeface="Arial" charset="0"/>
                <a:cs typeface="Arial" charset="0"/>
              </a:rPr>
              <a:t>U.S. Department of Education</a:t>
            </a:r>
          </a:p>
          <a:p>
            <a:pPr lvl="4" algn="l" eaLnBrk="1" hangingPunct="1"/>
            <a:r>
              <a:rPr lang="en-US" altLang="en-US" sz="2400" dirty="0" smtClean="0">
                <a:solidFill>
                  <a:schemeClr val="tx1"/>
                </a:solidFill>
                <a:latin typeface="Arial" charset="0"/>
                <a:cs typeface="Arial" charset="0"/>
              </a:rPr>
              <a:t>-Anne Hoogstraten, Office for Civil Rights</a:t>
            </a:r>
          </a:p>
          <a:p>
            <a:pPr lvl="4" algn="l" eaLnBrk="1" hangingPunct="1"/>
            <a:r>
              <a:rPr lang="en-US" altLang="en-US" sz="2400" dirty="0" smtClean="0">
                <a:solidFill>
                  <a:schemeClr val="tx1"/>
                </a:solidFill>
                <a:latin typeface="Arial" charset="0"/>
                <a:cs typeface="Arial" charset="0"/>
              </a:rPr>
              <a:t>- </a:t>
            </a:r>
            <a:r>
              <a:rPr lang="en-US" altLang="en-US" sz="2400" dirty="0" smtClean="0">
                <a:latin typeface="Arial" charset="0"/>
                <a:cs typeface="Arial" charset="0"/>
              </a:rPr>
              <a:t>Laura Duos, </a:t>
            </a:r>
            <a:r>
              <a:rPr lang="en-US" altLang="en-US" sz="2400" dirty="0" smtClean="0">
                <a:solidFill>
                  <a:schemeClr val="tx1"/>
                </a:solidFill>
                <a:latin typeface="Arial" charset="0"/>
                <a:cs typeface="Arial" charset="0"/>
              </a:rPr>
              <a:t>Office of Special Education Programs</a:t>
            </a:r>
            <a:endParaRPr lang="en-US" altLang="en-US" sz="2400" dirty="0" smtClean="0">
              <a:solidFill>
                <a:schemeClr val="tx1"/>
              </a:solidFill>
            </a:endParaRPr>
          </a:p>
          <a:p>
            <a:pPr lvl="4" algn="l" eaLnBrk="1" hangingPunct="1"/>
            <a:endParaRPr lang="en-US" altLang="en-US" sz="2400" dirty="0" smtClean="0">
              <a:solidFill>
                <a:schemeClr val="tx1"/>
              </a:solidFill>
              <a:latin typeface="Arial" charset="0"/>
              <a:cs typeface="Arial" charset="0"/>
            </a:endParaRPr>
          </a:p>
          <a:p>
            <a:pPr lvl="4" algn="l" eaLnBrk="1" hangingPunct="1"/>
            <a:r>
              <a:rPr lang="en-US" altLang="en-US" sz="2400" dirty="0" smtClean="0">
                <a:solidFill>
                  <a:schemeClr val="tx1"/>
                </a:solidFill>
                <a:latin typeface="Arial" charset="0"/>
                <a:cs typeface="Arial" charset="0"/>
              </a:rPr>
              <a:t>March 24, 2016</a:t>
            </a:r>
          </a:p>
        </p:txBody>
      </p:sp>
    </p:spTree>
    <p:extLst>
      <p:ext uri="{BB962C8B-B14F-4D97-AF65-F5344CB8AC3E}">
        <p14:creationId xmlns:p14="http://schemas.microsoft.com/office/powerpoint/2010/main" val="2581178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latin typeface="Arial" panose="020B0604020202020204" pitchFamily="34" charset="0"/>
                <a:cs typeface="Arial" panose="020B0604020202020204" pitchFamily="34" charset="0"/>
              </a:rPr>
              <a:t>Please note: </a:t>
            </a:r>
          </a:p>
        </p:txBody>
      </p:sp>
      <p:sp>
        <p:nvSpPr>
          <p:cNvPr id="3" name="Content Placeholder 2"/>
          <p:cNvSpPr>
            <a:spLocks noGrp="1"/>
          </p:cNvSpPr>
          <p:nvPr>
            <p:ph idx="1"/>
          </p:nvPr>
        </p:nvSpPr>
        <p:spPr/>
        <p:txBody>
          <a:bodyPr/>
          <a:lstStyle/>
          <a:p>
            <a:pPr marL="0" indent="0">
              <a:buFont typeface="Arial" charset="0"/>
              <a:buNone/>
              <a:defRPr/>
            </a:pPr>
            <a:r>
              <a:rPr lang="en-US" dirty="0">
                <a:latin typeface="Arial" panose="020B0604020202020204" pitchFamily="34" charset="0"/>
                <a:cs typeface="Arial" panose="020B0604020202020204" pitchFamily="34" charset="0"/>
              </a:rPr>
              <a:t>This presentation provides general information and does not represent a complete recitation of the applicable law and policy in this area.  It does not address specific issues of compliance because determinations of compliance depend on specific facts on a case-by-case basis. The language used in these slides is approved for the purposes of this presentation only and should not be used for other purposes. </a:t>
            </a:r>
          </a:p>
          <a:p>
            <a:pPr marL="0" indent="0">
              <a:buFont typeface="Arial" charset="0"/>
              <a:buNone/>
              <a:defRPr/>
            </a:pPr>
            <a:r>
              <a:rPr lang="en-US" dirty="0"/>
              <a:t> </a:t>
            </a:r>
          </a:p>
          <a:p>
            <a:pPr>
              <a:defRPr/>
            </a:pPr>
            <a:endParaRPr lang="en-US" dirty="0"/>
          </a:p>
        </p:txBody>
      </p:sp>
      <p:sp>
        <p:nvSpPr>
          <p:cNvPr id="4" name="Slide Number Placeholder 3"/>
          <p:cNvSpPr>
            <a:spLocks noGrp="1"/>
          </p:cNvSpPr>
          <p:nvPr>
            <p:ph type="sldNum" sz="quarter" idx="12"/>
          </p:nvPr>
        </p:nvSpPr>
        <p:spPr/>
        <p:txBody>
          <a:bodyPr/>
          <a:lstStyle/>
          <a:p>
            <a:pPr>
              <a:defRPr/>
            </a:pPr>
            <a:fld id="{2D67C8C0-80DB-4FB2-B111-5B5ACC77A235}" type="slidenum">
              <a:rPr lang="en-US" smtClean="0"/>
              <a:pPr>
                <a:defRPr/>
              </a:pPr>
              <a:t>8</a:t>
            </a:fld>
            <a:endParaRPr lang="en-US" dirty="0"/>
          </a:p>
        </p:txBody>
      </p:sp>
    </p:spTree>
    <p:extLst>
      <p:ext uri="{BB962C8B-B14F-4D97-AF65-F5344CB8AC3E}">
        <p14:creationId xmlns:p14="http://schemas.microsoft.com/office/powerpoint/2010/main" val="3588039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dirty="0" smtClean="0">
                <a:latin typeface="Arial" charset="0"/>
                <a:cs typeface="Arial" charset="0"/>
              </a:rPr>
              <a:t>Background</a:t>
            </a:r>
            <a:endParaRPr lang="en-US" altLang="en-US" b="1" dirty="0" smtClean="0"/>
          </a:p>
        </p:txBody>
      </p:sp>
      <p:sp>
        <p:nvSpPr>
          <p:cNvPr id="4099" name="Content Placeholder 2"/>
          <p:cNvSpPr>
            <a:spLocks noGrp="1"/>
          </p:cNvSpPr>
          <p:nvPr>
            <p:ph idx="1"/>
          </p:nvPr>
        </p:nvSpPr>
        <p:spPr>
          <a:xfrm>
            <a:off x="457200" y="1752600"/>
            <a:ext cx="8229600" cy="4525963"/>
          </a:xfrm>
        </p:spPr>
        <p:txBody>
          <a:bodyPr/>
          <a:lstStyle/>
          <a:p>
            <a:pPr eaLnBrk="1" hangingPunct="1"/>
            <a:r>
              <a:rPr lang="en-US" altLang="en-US" dirty="0" smtClean="0">
                <a:latin typeface="Arial" charset="0"/>
                <a:cs typeface="Arial" charset="0"/>
              </a:rPr>
              <a:t>K.M. v. Tustin Unified School District, </a:t>
            </a:r>
          </a:p>
          <a:p>
            <a:pPr eaLnBrk="1" hangingPunct="1">
              <a:buFont typeface="Arial" charset="0"/>
              <a:buNone/>
            </a:pPr>
            <a:r>
              <a:rPr lang="en-US" altLang="en-US" dirty="0" smtClean="0">
                <a:latin typeface="Arial" charset="0"/>
                <a:cs typeface="Arial" charset="0"/>
              </a:rPr>
              <a:t>		725 F.3d 1088 (9th Cir. 2013)</a:t>
            </a:r>
          </a:p>
          <a:p>
            <a:pPr eaLnBrk="1" hangingPunct="1">
              <a:buFont typeface="Arial" charset="0"/>
              <a:buNone/>
            </a:pPr>
            <a:endParaRPr lang="en-US" altLang="en-US" dirty="0" smtClean="0">
              <a:latin typeface="Arial" charset="0"/>
              <a:cs typeface="Arial" charset="0"/>
            </a:endParaRPr>
          </a:p>
          <a:p>
            <a:pPr lvl="1" eaLnBrk="1" hangingPunct="1"/>
            <a:r>
              <a:rPr lang="en-US" altLang="en-US" sz="3200" dirty="0" smtClean="0">
                <a:latin typeface="Arial" charset="0"/>
                <a:cs typeface="Arial" charset="0"/>
              </a:rPr>
              <a:t>Compliance with IDEA does not automatically satisfy the school’s Title II effective communication obligations for a student</a:t>
            </a:r>
            <a:r>
              <a:rPr lang="en-US" altLang="en-US" sz="3200" dirty="0" smtClean="0"/>
              <a:t>.</a:t>
            </a:r>
          </a:p>
          <a:p>
            <a:pPr eaLnBrk="1" hangingPunct="1"/>
            <a:endParaRPr lang="en-US" altLang="en-US" dirty="0" smtClean="0"/>
          </a:p>
        </p:txBody>
      </p:sp>
      <p:sp>
        <p:nvSpPr>
          <p:cNvPr id="4" name="Slide Number Placeholder 3"/>
          <p:cNvSpPr>
            <a:spLocks noGrp="1"/>
          </p:cNvSpPr>
          <p:nvPr>
            <p:ph type="sldNum" sz="quarter" idx="12"/>
          </p:nvPr>
        </p:nvSpPr>
        <p:spPr/>
        <p:txBody>
          <a:bodyPr/>
          <a:lstStyle/>
          <a:p>
            <a:pPr>
              <a:defRPr/>
            </a:pPr>
            <a:fld id="{34212714-512D-43FE-B04E-BAA0055F1128}" type="slidenum">
              <a:rPr lang="en-US" smtClean="0"/>
              <a:pPr>
                <a:defRPr/>
              </a:pPr>
              <a:t>9</a:t>
            </a:fld>
            <a:endParaRPr lang="en-US" dirty="0"/>
          </a:p>
        </p:txBody>
      </p:sp>
    </p:spTree>
    <p:extLst>
      <p:ext uri="{BB962C8B-B14F-4D97-AF65-F5344CB8AC3E}">
        <p14:creationId xmlns:p14="http://schemas.microsoft.com/office/powerpoint/2010/main" val="5923929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6977</TotalTime>
  <Words>2489</Words>
  <Application>Microsoft Office PowerPoint</Application>
  <PresentationFormat>On-screen Show (4:3)</PresentationFormat>
  <Paragraphs>288</Paragraphs>
  <Slides>43</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Courier New</vt:lpstr>
      <vt:lpstr>Georgia</vt:lpstr>
      <vt:lpstr>Times New Roman</vt:lpstr>
      <vt:lpstr>Wingdings</vt:lpstr>
      <vt:lpstr>Wingdings 2</vt:lpstr>
      <vt:lpstr>Civic</vt:lpstr>
      <vt:lpstr>OSEP Quarterly Call with Parent Centers</vt:lpstr>
      <vt:lpstr>Agenda</vt:lpstr>
      <vt:lpstr>PowerPoint Presentation</vt:lpstr>
      <vt:lpstr>PowerPoint Presentation</vt:lpstr>
      <vt:lpstr>PowerPoint Presentation</vt:lpstr>
      <vt:lpstr>PowerPoint Presentation</vt:lpstr>
      <vt:lpstr>Effective Communication in Public Elementary and Secondary Schools</vt:lpstr>
      <vt:lpstr>Please note: </vt:lpstr>
      <vt:lpstr>Background</vt:lpstr>
      <vt:lpstr>Federal Requirements</vt:lpstr>
      <vt:lpstr>Individuals with Disabilities Education Act</vt:lpstr>
      <vt:lpstr>Section 504 of the Rehabilitation Act of 1973</vt:lpstr>
      <vt:lpstr>Title II of the ADA</vt:lpstr>
      <vt:lpstr>Who is a qualified individual with a disability under Title II?</vt:lpstr>
      <vt:lpstr>Who is a child with a disability  under the IDEA?</vt:lpstr>
      <vt:lpstr>How do public schools meet their Title II effective communication obligations?</vt:lpstr>
      <vt:lpstr>Title II defenses</vt:lpstr>
      <vt:lpstr>What are auxiliary aids and services under  Title II?</vt:lpstr>
      <vt:lpstr>How do schools decide which auxiliary aid or service provides effective communication?</vt:lpstr>
      <vt:lpstr>What does “primary consideration” mean?</vt:lpstr>
      <vt:lpstr>To be effective, appropriate auxiliary aids and services must be provided . . .</vt:lpstr>
      <vt:lpstr>How do IDEA FAPE and Title II effective communication requirements differ?</vt:lpstr>
      <vt:lpstr>How are requests made for Title II  auxiliary aids and services?</vt:lpstr>
      <vt:lpstr>May information from IDEA evaluations be used when considering a Title II request for auxiliary aids or services?</vt:lpstr>
      <vt:lpstr>Can the IEP Team make decisions about the provision of auxiliary aids and services required under Title II?</vt:lpstr>
      <vt:lpstr>Is the dispute resolution process for Title II different than under the IDEA?</vt:lpstr>
      <vt:lpstr>Resources</vt:lpstr>
      <vt:lpstr>Notice of Proposed Rulemaking (NPRM)Significant Disproportionality </vt:lpstr>
      <vt:lpstr>What is significant disproportionality (SD)?</vt:lpstr>
      <vt:lpstr>What is in the current IDEA regulation? </vt:lpstr>
      <vt:lpstr>So what data resulted from current regulation?</vt:lpstr>
      <vt:lpstr>What does the Department propose?</vt:lpstr>
      <vt:lpstr>Our Goal</vt:lpstr>
      <vt:lpstr>What you can do……</vt:lpstr>
      <vt:lpstr>And…..</vt:lpstr>
      <vt:lpstr>Final Notes</vt:lpstr>
      <vt:lpstr>Overview of the State Correctional Education Self- Assessment Tool (SCES) and Guidance </vt:lpstr>
      <vt:lpstr>2014 Correctional Education Guidance Package</vt:lpstr>
      <vt:lpstr>Guiding Principles for Providing High-Quality Education In Juvenile Justice Secure Care Settings</vt:lpstr>
      <vt:lpstr>Value of Interagency Coordination</vt:lpstr>
      <vt:lpstr>State Correctional Education Self-Assessment Tool</vt:lpstr>
      <vt:lpstr>The Organization of the SCES</vt:lpstr>
      <vt:lpstr>Discussion and Questions</vt:lpstr>
    </vt:vector>
  </TitlesOfParts>
  <Company>U.S.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Harper, Kristen</dc:creator>
  <cp:lastModifiedBy>Indira Medina</cp:lastModifiedBy>
  <cp:revision>704</cp:revision>
  <cp:lastPrinted>2015-04-10T19:47:46Z</cp:lastPrinted>
  <dcterms:created xsi:type="dcterms:W3CDTF">2014-11-03T21:34:19Z</dcterms:created>
  <dcterms:modified xsi:type="dcterms:W3CDTF">2016-03-29T19:16:02Z</dcterms:modified>
</cp:coreProperties>
</file>