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58" r:id="rId3"/>
    <p:sldId id="266" r:id="rId4"/>
    <p:sldId id="260" r:id="rId5"/>
    <p:sldId id="268" r:id="rId6"/>
    <p:sldId id="267" r:id="rId7"/>
    <p:sldId id="278" r:id="rId8"/>
    <p:sldId id="270" r:id="rId9"/>
    <p:sldId id="289" r:id="rId10"/>
    <p:sldId id="290" r:id="rId11"/>
    <p:sldId id="271" r:id="rId12"/>
    <p:sldId id="272" r:id="rId13"/>
    <p:sldId id="285" r:id="rId14"/>
    <p:sldId id="286" r:id="rId15"/>
    <p:sldId id="287" r:id="rId16"/>
    <p:sldId id="288" r:id="rId17"/>
    <p:sldId id="276" r:id="rId18"/>
    <p:sldId id="282" r:id="rId19"/>
    <p:sldId id="277" r:id="rId20"/>
    <p:sldId id="283" r:id="rId21"/>
    <p:sldId id="281" r:id="rId22"/>
    <p:sldId id="280" r:id="rId23"/>
    <p:sldId id="284" r:id="rId24"/>
    <p:sldId id="274" r:id="rId25"/>
    <p:sldId id="275" r:id="rId26"/>
    <p:sldId id="263" r:id="rId27"/>
    <p:sldId id="26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208" autoAdjust="0"/>
  </p:normalViewPr>
  <p:slideViewPr>
    <p:cSldViewPr snapToGrid="0" snapToObjects="1">
      <p:cViewPr varScale="1">
        <p:scale>
          <a:sx n="111" d="100"/>
          <a:sy n="111" d="100"/>
        </p:scale>
        <p:origin x="153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g"/></Relationships>
</file>

<file path=ppt/diagrams/_rels/data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g"/></Relationships>
</file>

<file path=ppt/diagrams/_rels/drawing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g"/></Relationships>
</file>

<file path=ppt/diagrams/_rels/drawing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56EEC-0A01-446B-BFAC-8D76343EDA8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C30366C-6C43-4597-9403-C4BC6CE014DA}">
      <dgm:prSet phldrT="[Text]"/>
      <dgm:spPr/>
      <dgm:t>
        <a:bodyPr/>
        <a:lstStyle/>
        <a:p>
          <a:r>
            <a:rPr lang="en-US" dirty="0"/>
            <a:t>Gather Stakeholders/Parent Centers </a:t>
          </a:r>
        </a:p>
      </dgm:t>
    </dgm:pt>
    <dgm:pt modelId="{74353063-A84A-4B5F-831B-8A41E9A630D3}" type="parTrans" cxnId="{A6338885-9153-4D99-9729-99B5D1119762}">
      <dgm:prSet/>
      <dgm:spPr/>
      <dgm:t>
        <a:bodyPr/>
        <a:lstStyle/>
        <a:p>
          <a:endParaRPr lang="en-US"/>
        </a:p>
      </dgm:t>
    </dgm:pt>
    <dgm:pt modelId="{C8A5AF43-C50F-4401-A035-5AA2B593CC14}" type="sibTrans" cxnId="{A6338885-9153-4D99-9729-99B5D1119762}">
      <dgm:prSet/>
      <dgm:spPr>
        <a:ln>
          <a:solidFill>
            <a:schemeClr val="tx2">
              <a:alpha val="90000"/>
            </a:schemeClr>
          </a:solidFill>
        </a:ln>
      </dgm:spPr>
      <dgm:t>
        <a:bodyPr/>
        <a:lstStyle/>
        <a:p>
          <a:endParaRPr lang="en-US"/>
        </a:p>
      </dgm:t>
    </dgm:pt>
    <dgm:pt modelId="{0A20658B-7B0A-444F-94B5-5E046B30EC95}">
      <dgm:prSet phldrT="[Text]"/>
      <dgm:spPr/>
      <dgm:t>
        <a:bodyPr/>
        <a:lstStyle/>
        <a:p>
          <a:r>
            <a:rPr lang="en-US" dirty="0"/>
            <a:t>Gather High Quality</a:t>
          </a:r>
        </a:p>
        <a:p>
          <a:r>
            <a:rPr lang="en-US" dirty="0"/>
            <a:t>Resources on Outreach</a:t>
          </a:r>
        </a:p>
      </dgm:t>
    </dgm:pt>
    <dgm:pt modelId="{0891C8A1-DA14-4E77-AA37-06858496AADB}" type="parTrans" cxnId="{D314EDA3-CE28-4FCB-BF78-2E39A4191BBF}">
      <dgm:prSet/>
      <dgm:spPr/>
      <dgm:t>
        <a:bodyPr/>
        <a:lstStyle/>
        <a:p>
          <a:endParaRPr lang="en-US"/>
        </a:p>
      </dgm:t>
    </dgm:pt>
    <dgm:pt modelId="{4B28BD7E-B19A-4DFC-920F-63C817CBF6D1}" type="sibTrans" cxnId="{D314EDA3-CE28-4FCB-BF78-2E39A4191BBF}">
      <dgm:prSet/>
      <dgm:spPr>
        <a:ln>
          <a:solidFill>
            <a:schemeClr val="tx2">
              <a:alpha val="90000"/>
            </a:schemeClr>
          </a:solidFill>
        </a:ln>
      </dgm:spPr>
      <dgm:t>
        <a:bodyPr/>
        <a:lstStyle/>
        <a:p>
          <a:endParaRPr lang="en-US"/>
        </a:p>
      </dgm:t>
    </dgm:pt>
    <dgm:pt modelId="{1DE7C1E1-09B9-4A38-A4AD-7104DE4792CC}">
      <dgm:prSet phldrT="[Text]"/>
      <dgm:spPr/>
      <dgm:t>
        <a:bodyPr/>
        <a:lstStyle/>
        <a:p>
          <a:r>
            <a:rPr lang="en-US" dirty="0"/>
            <a:t>The Team Reads and Rates Each Resource</a:t>
          </a:r>
        </a:p>
      </dgm:t>
    </dgm:pt>
    <dgm:pt modelId="{288C92FB-6DFA-4668-B283-450B16CAF264}" type="parTrans" cxnId="{B96AF474-37B0-4820-B3A1-43BE94F72C22}">
      <dgm:prSet/>
      <dgm:spPr/>
      <dgm:t>
        <a:bodyPr/>
        <a:lstStyle/>
        <a:p>
          <a:endParaRPr lang="en-US"/>
        </a:p>
      </dgm:t>
    </dgm:pt>
    <dgm:pt modelId="{294183A3-562C-4DED-9710-0D9F33D99719}" type="sibTrans" cxnId="{B96AF474-37B0-4820-B3A1-43BE94F72C22}">
      <dgm:prSet/>
      <dgm:spPr>
        <a:ln>
          <a:solidFill>
            <a:schemeClr val="tx2">
              <a:alpha val="90000"/>
            </a:schemeClr>
          </a:solidFill>
        </a:ln>
      </dgm:spPr>
      <dgm:t>
        <a:bodyPr/>
        <a:lstStyle/>
        <a:p>
          <a:endParaRPr lang="en-US"/>
        </a:p>
      </dgm:t>
    </dgm:pt>
    <dgm:pt modelId="{31217795-EF19-4C77-800C-CA2A8A458D67}">
      <dgm:prSet phldrT="[Text]"/>
      <dgm:spPr/>
      <dgm:t>
        <a:bodyPr/>
        <a:lstStyle/>
        <a:p>
          <a:r>
            <a:rPr lang="en-US" dirty="0"/>
            <a:t>Highly Rated Resources </a:t>
          </a:r>
          <a:br>
            <a:rPr lang="en-US" dirty="0"/>
          </a:br>
          <a:r>
            <a:rPr lang="en-US" dirty="0"/>
            <a:t>Are Posted to CPIR Website</a:t>
          </a:r>
        </a:p>
      </dgm:t>
    </dgm:pt>
    <dgm:pt modelId="{B931D1BF-92C1-4EEA-8A4F-7A9881B26176}" type="parTrans" cxnId="{508BBA25-D6A2-4442-8187-5475F9AECD36}">
      <dgm:prSet/>
      <dgm:spPr/>
      <dgm:t>
        <a:bodyPr/>
        <a:lstStyle/>
        <a:p>
          <a:endParaRPr lang="en-US"/>
        </a:p>
      </dgm:t>
    </dgm:pt>
    <dgm:pt modelId="{6ACB0603-FA46-4464-86D4-DD26A9D5F66B}" type="sibTrans" cxnId="{508BBA25-D6A2-4442-8187-5475F9AECD36}">
      <dgm:prSet/>
      <dgm:spPr/>
      <dgm:t>
        <a:bodyPr/>
        <a:lstStyle/>
        <a:p>
          <a:endParaRPr lang="en-US"/>
        </a:p>
      </dgm:t>
    </dgm:pt>
    <dgm:pt modelId="{FA5A8B15-6ECC-47C1-B866-FB07B5C84938}" type="pres">
      <dgm:prSet presAssocID="{A4B56EEC-0A01-446B-BFAC-8D76343EDA81}" presName="outerComposite" presStyleCnt="0">
        <dgm:presLayoutVars>
          <dgm:chMax val="5"/>
          <dgm:dir/>
          <dgm:resizeHandles val="exact"/>
        </dgm:presLayoutVars>
      </dgm:prSet>
      <dgm:spPr/>
    </dgm:pt>
    <dgm:pt modelId="{E57CE913-BFC5-4C37-BDC5-A1776B01B5CC}" type="pres">
      <dgm:prSet presAssocID="{A4B56EEC-0A01-446B-BFAC-8D76343EDA81}" presName="dummyMaxCanvas" presStyleCnt="0">
        <dgm:presLayoutVars/>
      </dgm:prSet>
      <dgm:spPr/>
    </dgm:pt>
    <dgm:pt modelId="{623EAB91-D4FF-4019-87E8-3CBE16EDC2AE}" type="pres">
      <dgm:prSet presAssocID="{A4B56EEC-0A01-446B-BFAC-8D76343EDA81}" presName="FourNodes_1" presStyleLbl="node1" presStyleIdx="0" presStyleCnt="4" custLinFactNeighborY="5513">
        <dgm:presLayoutVars>
          <dgm:bulletEnabled val="1"/>
        </dgm:presLayoutVars>
      </dgm:prSet>
      <dgm:spPr/>
    </dgm:pt>
    <dgm:pt modelId="{F3B437F8-40BD-421B-B22F-01675F05FCEA}" type="pres">
      <dgm:prSet presAssocID="{A4B56EEC-0A01-446B-BFAC-8D76343EDA81}" presName="FourNodes_2" presStyleLbl="node1" presStyleIdx="1" presStyleCnt="4">
        <dgm:presLayoutVars>
          <dgm:bulletEnabled val="1"/>
        </dgm:presLayoutVars>
      </dgm:prSet>
      <dgm:spPr/>
    </dgm:pt>
    <dgm:pt modelId="{E2C7768B-8866-4A2B-984A-A5FCF0CA6DB3}" type="pres">
      <dgm:prSet presAssocID="{A4B56EEC-0A01-446B-BFAC-8D76343EDA81}" presName="FourNodes_3" presStyleLbl="node1" presStyleIdx="2" presStyleCnt="4">
        <dgm:presLayoutVars>
          <dgm:bulletEnabled val="1"/>
        </dgm:presLayoutVars>
      </dgm:prSet>
      <dgm:spPr/>
    </dgm:pt>
    <dgm:pt modelId="{DCD7B51B-8502-453C-8B4A-B73A373A3657}" type="pres">
      <dgm:prSet presAssocID="{A4B56EEC-0A01-446B-BFAC-8D76343EDA81}" presName="FourNodes_4" presStyleLbl="node1" presStyleIdx="3" presStyleCnt="4">
        <dgm:presLayoutVars>
          <dgm:bulletEnabled val="1"/>
        </dgm:presLayoutVars>
      </dgm:prSet>
      <dgm:spPr/>
    </dgm:pt>
    <dgm:pt modelId="{5BA395DF-5E8D-49C2-ADA1-9B6B80C4EBF5}" type="pres">
      <dgm:prSet presAssocID="{A4B56EEC-0A01-446B-BFAC-8D76343EDA81}" presName="FourConn_1-2" presStyleLbl="fgAccFollowNode1" presStyleIdx="0" presStyleCnt="3">
        <dgm:presLayoutVars>
          <dgm:bulletEnabled val="1"/>
        </dgm:presLayoutVars>
      </dgm:prSet>
      <dgm:spPr/>
    </dgm:pt>
    <dgm:pt modelId="{EF59D86B-23C8-4C1A-9998-D62480F29736}" type="pres">
      <dgm:prSet presAssocID="{A4B56EEC-0A01-446B-BFAC-8D76343EDA81}" presName="FourConn_2-3" presStyleLbl="fgAccFollowNode1" presStyleIdx="1" presStyleCnt="3">
        <dgm:presLayoutVars>
          <dgm:bulletEnabled val="1"/>
        </dgm:presLayoutVars>
      </dgm:prSet>
      <dgm:spPr/>
    </dgm:pt>
    <dgm:pt modelId="{25A70F34-6C6A-4F22-8589-A6F40759B566}" type="pres">
      <dgm:prSet presAssocID="{A4B56EEC-0A01-446B-BFAC-8D76343EDA81}" presName="FourConn_3-4" presStyleLbl="fgAccFollowNode1" presStyleIdx="2" presStyleCnt="3">
        <dgm:presLayoutVars>
          <dgm:bulletEnabled val="1"/>
        </dgm:presLayoutVars>
      </dgm:prSet>
      <dgm:spPr/>
    </dgm:pt>
    <dgm:pt modelId="{24974E38-CA36-4849-9831-94832FDA45F9}" type="pres">
      <dgm:prSet presAssocID="{A4B56EEC-0A01-446B-BFAC-8D76343EDA81}" presName="FourNodes_1_text" presStyleLbl="node1" presStyleIdx="3" presStyleCnt="4">
        <dgm:presLayoutVars>
          <dgm:bulletEnabled val="1"/>
        </dgm:presLayoutVars>
      </dgm:prSet>
      <dgm:spPr/>
    </dgm:pt>
    <dgm:pt modelId="{5C5F2868-6D2E-4122-BFF8-31405D734D43}" type="pres">
      <dgm:prSet presAssocID="{A4B56EEC-0A01-446B-BFAC-8D76343EDA81}" presName="FourNodes_2_text" presStyleLbl="node1" presStyleIdx="3" presStyleCnt="4">
        <dgm:presLayoutVars>
          <dgm:bulletEnabled val="1"/>
        </dgm:presLayoutVars>
      </dgm:prSet>
      <dgm:spPr/>
    </dgm:pt>
    <dgm:pt modelId="{3F3D5150-95E3-4B93-B557-DEFC473AA6A1}" type="pres">
      <dgm:prSet presAssocID="{A4B56EEC-0A01-446B-BFAC-8D76343EDA81}" presName="FourNodes_3_text" presStyleLbl="node1" presStyleIdx="3" presStyleCnt="4">
        <dgm:presLayoutVars>
          <dgm:bulletEnabled val="1"/>
        </dgm:presLayoutVars>
      </dgm:prSet>
      <dgm:spPr/>
    </dgm:pt>
    <dgm:pt modelId="{CB59E44B-49DA-4EEE-914D-B9E8A70EBBBE}" type="pres">
      <dgm:prSet presAssocID="{A4B56EEC-0A01-446B-BFAC-8D76343EDA81}" presName="FourNodes_4_text" presStyleLbl="node1" presStyleIdx="3" presStyleCnt="4">
        <dgm:presLayoutVars>
          <dgm:bulletEnabled val="1"/>
        </dgm:presLayoutVars>
      </dgm:prSet>
      <dgm:spPr/>
    </dgm:pt>
  </dgm:ptLst>
  <dgm:cxnLst>
    <dgm:cxn modelId="{508BBA25-D6A2-4442-8187-5475F9AECD36}" srcId="{A4B56EEC-0A01-446B-BFAC-8D76343EDA81}" destId="{31217795-EF19-4C77-800C-CA2A8A458D67}" srcOrd="3" destOrd="0" parTransId="{B931D1BF-92C1-4EEA-8A4F-7A9881B26176}" sibTransId="{6ACB0603-FA46-4464-86D4-DD26A9D5F66B}"/>
    <dgm:cxn modelId="{16828E32-71BB-46D3-8622-8633D861B860}" type="presOf" srcId="{1DE7C1E1-09B9-4A38-A4AD-7104DE4792CC}" destId="{3F3D5150-95E3-4B93-B557-DEFC473AA6A1}" srcOrd="1" destOrd="0" presId="urn:microsoft.com/office/officeart/2005/8/layout/vProcess5"/>
    <dgm:cxn modelId="{D8E13838-AA6C-4661-968C-4D9C0E19A713}" type="presOf" srcId="{2C30366C-6C43-4597-9403-C4BC6CE014DA}" destId="{623EAB91-D4FF-4019-87E8-3CBE16EDC2AE}" srcOrd="0" destOrd="0" presId="urn:microsoft.com/office/officeart/2005/8/layout/vProcess5"/>
    <dgm:cxn modelId="{16811253-090B-472A-9D3B-760922B13A49}" type="presOf" srcId="{C8A5AF43-C50F-4401-A035-5AA2B593CC14}" destId="{5BA395DF-5E8D-49C2-ADA1-9B6B80C4EBF5}" srcOrd="0" destOrd="0" presId="urn:microsoft.com/office/officeart/2005/8/layout/vProcess5"/>
    <dgm:cxn modelId="{B96AF474-37B0-4820-B3A1-43BE94F72C22}" srcId="{A4B56EEC-0A01-446B-BFAC-8D76343EDA81}" destId="{1DE7C1E1-09B9-4A38-A4AD-7104DE4792CC}" srcOrd="2" destOrd="0" parTransId="{288C92FB-6DFA-4668-B283-450B16CAF264}" sibTransId="{294183A3-562C-4DED-9710-0D9F33D99719}"/>
    <dgm:cxn modelId="{4F137485-9DF9-4C8D-839D-D58A254A027F}" type="presOf" srcId="{2C30366C-6C43-4597-9403-C4BC6CE014DA}" destId="{24974E38-CA36-4849-9831-94832FDA45F9}" srcOrd="1" destOrd="0" presId="urn:microsoft.com/office/officeart/2005/8/layout/vProcess5"/>
    <dgm:cxn modelId="{A6338885-9153-4D99-9729-99B5D1119762}" srcId="{A4B56EEC-0A01-446B-BFAC-8D76343EDA81}" destId="{2C30366C-6C43-4597-9403-C4BC6CE014DA}" srcOrd="0" destOrd="0" parTransId="{74353063-A84A-4B5F-831B-8A41E9A630D3}" sibTransId="{C8A5AF43-C50F-4401-A035-5AA2B593CC14}"/>
    <dgm:cxn modelId="{90DB2F9A-95ED-4E5A-B9E4-A6A7909EB614}" type="presOf" srcId="{31217795-EF19-4C77-800C-CA2A8A458D67}" destId="{CB59E44B-49DA-4EEE-914D-B9E8A70EBBBE}" srcOrd="1" destOrd="0" presId="urn:microsoft.com/office/officeart/2005/8/layout/vProcess5"/>
    <dgm:cxn modelId="{D314EDA3-CE28-4FCB-BF78-2E39A4191BBF}" srcId="{A4B56EEC-0A01-446B-BFAC-8D76343EDA81}" destId="{0A20658B-7B0A-444F-94B5-5E046B30EC95}" srcOrd="1" destOrd="0" parTransId="{0891C8A1-DA14-4E77-AA37-06858496AADB}" sibTransId="{4B28BD7E-B19A-4DFC-920F-63C817CBF6D1}"/>
    <dgm:cxn modelId="{C975C0AD-BC4E-412F-BC19-C343A3F29818}" type="presOf" srcId="{31217795-EF19-4C77-800C-CA2A8A458D67}" destId="{DCD7B51B-8502-453C-8B4A-B73A373A3657}" srcOrd="0" destOrd="0" presId="urn:microsoft.com/office/officeart/2005/8/layout/vProcess5"/>
    <dgm:cxn modelId="{CB346EB2-5220-47D1-9D5E-EB9909D09AC0}" type="presOf" srcId="{4B28BD7E-B19A-4DFC-920F-63C817CBF6D1}" destId="{EF59D86B-23C8-4C1A-9998-D62480F29736}" srcOrd="0" destOrd="0" presId="urn:microsoft.com/office/officeart/2005/8/layout/vProcess5"/>
    <dgm:cxn modelId="{70DFA9B9-B002-4841-B555-F71A564A4F90}" type="presOf" srcId="{1DE7C1E1-09B9-4A38-A4AD-7104DE4792CC}" destId="{E2C7768B-8866-4A2B-984A-A5FCF0CA6DB3}" srcOrd="0" destOrd="0" presId="urn:microsoft.com/office/officeart/2005/8/layout/vProcess5"/>
    <dgm:cxn modelId="{E0AC2EBB-4CA1-4BA7-8709-C1F140EA75CF}" type="presOf" srcId="{0A20658B-7B0A-444F-94B5-5E046B30EC95}" destId="{5C5F2868-6D2E-4122-BFF8-31405D734D43}" srcOrd="1" destOrd="0" presId="urn:microsoft.com/office/officeart/2005/8/layout/vProcess5"/>
    <dgm:cxn modelId="{77DC49D4-A54B-4865-8302-2D0EF190E4AF}" type="presOf" srcId="{A4B56EEC-0A01-446B-BFAC-8D76343EDA81}" destId="{FA5A8B15-6ECC-47C1-B866-FB07B5C84938}" srcOrd="0" destOrd="0" presId="urn:microsoft.com/office/officeart/2005/8/layout/vProcess5"/>
    <dgm:cxn modelId="{8CD2FFE1-C391-4C67-BD2D-7BB99ACF403B}" type="presOf" srcId="{0A20658B-7B0A-444F-94B5-5E046B30EC95}" destId="{F3B437F8-40BD-421B-B22F-01675F05FCEA}" srcOrd="0" destOrd="0" presId="urn:microsoft.com/office/officeart/2005/8/layout/vProcess5"/>
    <dgm:cxn modelId="{6C5705E2-1BF3-42C0-A1CB-BBF7B8803963}" type="presOf" srcId="{294183A3-562C-4DED-9710-0D9F33D99719}" destId="{25A70F34-6C6A-4F22-8589-A6F40759B566}" srcOrd="0" destOrd="0" presId="urn:microsoft.com/office/officeart/2005/8/layout/vProcess5"/>
    <dgm:cxn modelId="{29799787-4165-4A3A-A468-CB3E6E1A75DE}" type="presParOf" srcId="{FA5A8B15-6ECC-47C1-B866-FB07B5C84938}" destId="{E57CE913-BFC5-4C37-BDC5-A1776B01B5CC}" srcOrd="0" destOrd="0" presId="urn:microsoft.com/office/officeart/2005/8/layout/vProcess5"/>
    <dgm:cxn modelId="{A7057E37-0376-493F-AC5C-FADD76EF5CD9}" type="presParOf" srcId="{FA5A8B15-6ECC-47C1-B866-FB07B5C84938}" destId="{623EAB91-D4FF-4019-87E8-3CBE16EDC2AE}" srcOrd="1" destOrd="0" presId="urn:microsoft.com/office/officeart/2005/8/layout/vProcess5"/>
    <dgm:cxn modelId="{DF2787FD-4C40-48DC-949E-D9A495CE2B0C}" type="presParOf" srcId="{FA5A8B15-6ECC-47C1-B866-FB07B5C84938}" destId="{F3B437F8-40BD-421B-B22F-01675F05FCEA}" srcOrd="2" destOrd="0" presId="urn:microsoft.com/office/officeart/2005/8/layout/vProcess5"/>
    <dgm:cxn modelId="{B3CFCF1A-4634-4FA9-B193-424D612D2861}" type="presParOf" srcId="{FA5A8B15-6ECC-47C1-B866-FB07B5C84938}" destId="{E2C7768B-8866-4A2B-984A-A5FCF0CA6DB3}" srcOrd="3" destOrd="0" presId="urn:microsoft.com/office/officeart/2005/8/layout/vProcess5"/>
    <dgm:cxn modelId="{DB29546D-64C4-4D8E-8A50-D09155DBE869}" type="presParOf" srcId="{FA5A8B15-6ECC-47C1-B866-FB07B5C84938}" destId="{DCD7B51B-8502-453C-8B4A-B73A373A3657}" srcOrd="4" destOrd="0" presId="urn:microsoft.com/office/officeart/2005/8/layout/vProcess5"/>
    <dgm:cxn modelId="{CAC14CB0-6C9F-4CFB-8E51-AE32A9695F3B}" type="presParOf" srcId="{FA5A8B15-6ECC-47C1-B866-FB07B5C84938}" destId="{5BA395DF-5E8D-49C2-ADA1-9B6B80C4EBF5}" srcOrd="5" destOrd="0" presId="urn:microsoft.com/office/officeart/2005/8/layout/vProcess5"/>
    <dgm:cxn modelId="{F2223227-6843-49A3-99D6-62ACD0662375}" type="presParOf" srcId="{FA5A8B15-6ECC-47C1-B866-FB07B5C84938}" destId="{EF59D86B-23C8-4C1A-9998-D62480F29736}" srcOrd="6" destOrd="0" presId="urn:microsoft.com/office/officeart/2005/8/layout/vProcess5"/>
    <dgm:cxn modelId="{80D872D2-5706-4AA4-A7A6-D93C780CB532}" type="presParOf" srcId="{FA5A8B15-6ECC-47C1-B866-FB07B5C84938}" destId="{25A70F34-6C6A-4F22-8589-A6F40759B566}" srcOrd="7" destOrd="0" presId="urn:microsoft.com/office/officeart/2005/8/layout/vProcess5"/>
    <dgm:cxn modelId="{67FFD4C6-8D80-46F3-9D8B-F116519A265D}" type="presParOf" srcId="{FA5A8B15-6ECC-47C1-B866-FB07B5C84938}" destId="{24974E38-CA36-4849-9831-94832FDA45F9}" srcOrd="8" destOrd="0" presId="urn:microsoft.com/office/officeart/2005/8/layout/vProcess5"/>
    <dgm:cxn modelId="{E2197F10-AB0C-435A-853E-80865EE88FF0}" type="presParOf" srcId="{FA5A8B15-6ECC-47C1-B866-FB07B5C84938}" destId="{5C5F2868-6D2E-4122-BFF8-31405D734D43}" srcOrd="9" destOrd="0" presId="urn:microsoft.com/office/officeart/2005/8/layout/vProcess5"/>
    <dgm:cxn modelId="{22C4D9C2-4926-45BC-9FCE-FA90F656169F}" type="presParOf" srcId="{FA5A8B15-6ECC-47C1-B866-FB07B5C84938}" destId="{3F3D5150-95E3-4B93-B557-DEFC473AA6A1}" srcOrd="10" destOrd="0" presId="urn:microsoft.com/office/officeart/2005/8/layout/vProcess5"/>
    <dgm:cxn modelId="{F517B388-7A67-47F9-A664-F3792F1B1852}" type="presParOf" srcId="{FA5A8B15-6ECC-47C1-B866-FB07B5C84938}" destId="{CB59E44B-49DA-4EEE-914D-B9E8A70EBBB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6FF2E-5702-4BB5-89D4-7553E6DCB80B}" type="doc">
      <dgm:prSet loTypeId="urn:microsoft.com/office/officeart/2005/8/layout/vList3" loCatId="list" qsTypeId="urn:microsoft.com/office/officeart/2005/8/quickstyle/simple1" qsCatId="simple" csTypeId="urn:microsoft.com/office/officeart/2005/8/colors/colorful1" csCatId="colorful" phldr="1"/>
      <dgm:spPr/>
    </dgm:pt>
    <dgm:pt modelId="{76B84B00-DA55-48B3-B6DA-83BFF487F72A}">
      <dgm:prSet phldrT="[Text]" custT="1"/>
      <dgm:spPr/>
      <dgm:t>
        <a:bodyPr/>
        <a:lstStyle/>
        <a:p>
          <a:r>
            <a:rPr lang="en-US" sz="2000" dirty="0"/>
            <a:t>Ethnic minority organization’s best Practices for Engaging Minority Parents</a:t>
          </a:r>
        </a:p>
      </dgm:t>
    </dgm:pt>
    <dgm:pt modelId="{1D04830B-A6C9-4AE2-B64E-7E42BFDF5BAD}" type="parTrans" cxnId="{DAB54D30-FFAE-4723-AE82-24135C781333}">
      <dgm:prSet/>
      <dgm:spPr/>
      <dgm:t>
        <a:bodyPr/>
        <a:lstStyle/>
        <a:p>
          <a:endParaRPr lang="en-US"/>
        </a:p>
      </dgm:t>
    </dgm:pt>
    <dgm:pt modelId="{159B4BFA-00DC-40F7-ABFD-251E5B5C12D2}" type="sibTrans" cxnId="{DAB54D30-FFAE-4723-AE82-24135C781333}">
      <dgm:prSet/>
      <dgm:spPr/>
      <dgm:t>
        <a:bodyPr/>
        <a:lstStyle/>
        <a:p>
          <a:endParaRPr lang="en-US"/>
        </a:p>
      </dgm:t>
    </dgm:pt>
    <dgm:pt modelId="{9F5B86BB-8A65-4A9E-A2F3-B80F018F22D2}">
      <dgm:prSet phldrT="[Text]" custT="1"/>
      <dgm:spPr/>
      <dgm:t>
        <a:bodyPr/>
        <a:lstStyle/>
        <a:p>
          <a:pPr>
            <a:lnSpc>
              <a:spcPct val="100000"/>
            </a:lnSpc>
          </a:pPr>
          <a:r>
            <a:rPr lang="en-US" sz="2000" dirty="0"/>
            <a:t>Common Barriers Hindering Parent Engagement &amp; Successful Strategies</a:t>
          </a:r>
          <a:br>
            <a:rPr lang="en-US" sz="2000" dirty="0"/>
          </a:br>
          <a:r>
            <a:rPr lang="en-US" sz="2000" dirty="0"/>
            <a:t>to Overcome Them</a:t>
          </a:r>
        </a:p>
      </dgm:t>
    </dgm:pt>
    <dgm:pt modelId="{D6CE35F7-81E3-4FB2-B1FD-3028B86ECB46}" type="parTrans" cxnId="{CAD0137B-BCCB-4003-906E-F8F6A23D175B}">
      <dgm:prSet/>
      <dgm:spPr/>
      <dgm:t>
        <a:bodyPr/>
        <a:lstStyle/>
        <a:p>
          <a:endParaRPr lang="en-US"/>
        </a:p>
      </dgm:t>
    </dgm:pt>
    <dgm:pt modelId="{7C7BBAF4-A7E7-41F7-A7F8-869486DCF023}" type="sibTrans" cxnId="{CAD0137B-BCCB-4003-906E-F8F6A23D175B}">
      <dgm:prSet/>
      <dgm:spPr/>
      <dgm:t>
        <a:bodyPr/>
        <a:lstStyle/>
        <a:p>
          <a:endParaRPr lang="en-US"/>
        </a:p>
      </dgm:t>
    </dgm:pt>
    <dgm:pt modelId="{B541DAAD-8032-49E4-AF9D-2AA88F4F22CC}">
      <dgm:prSet custT="1"/>
      <dgm:spPr/>
      <dgm:t>
        <a:bodyPr/>
        <a:lstStyle/>
        <a:p>
          <a:r>
            <a:rPr lang="en-US" sz="2000" dirty="0"/>
            <a:t>Policy Recommendations to Improve Ethnic Minority Parent and Community Engagement</a:t>
          </a:r>
        </a:p>
      </dgm:t>
    </dgm:pt>
    <dgm:pt modelId="{1D407DCC-B183-4C2A-9610-7072F98227B5}" type="parTrans" cxnId="{BF4B803B-E9E6-484A-A365-3BC3468A1333}">
      <dgm:prSet/>
      <dgm:spPr/>
      <dgm:t>
        <a:bodyPr/>
        <a:lstStyle/>
        <a:p>
          <a:endParaRPr lang="en-US"/>
        </a:p>
      </dgm:t>
    </dgm:pt>
    <dgm:pt modelId="{99B56F7F-7D25-400F-B689-7DEAEFD8FD72}" type="sibTrans" cxnId="{BF4B803B-E9E6-484A-A365-3BC3468A1333}">
      <dgm:prSet/>
      <dgm:spPr/>
      <dgm:t>
        <a:bodyPr/>
        <a:lstStyle/>
        <a:p>
          <a:endParaRPr lang="en-US"/>
        </a:p>
      </dgm:t>
    </dgm:pt>
    <dgm:pt modelId="{5EE193DC-D675-4408-9A74-61A82D80CC9A}" type="pres">
      <dgm:prSet presAssocID="{3506FF2E-5702-4BB5-89D4-7553E6DCB80B}" presName="linearFlow" presStyleCnt="0">
        <dgm:presLayoutVars>
          <dgm:dir/>
          <dgm:resizeHandles val="exact"/>
        </dgm:presLayoutVars>
      </dgm:prSet>
      <dgm:spPr/>
    </dgm:pt>
    <dgm:pt modelId="{60218889-DCD2-4FF6-9092-519558258EC6}" type="pres">
      <dgm:prSet presAssocID="{76B84B00-DA55-48B3-B6DA-83BFF487F72A}" presName="composite" presStyleCnt="0"/>
      <dgm:spPr/>
    </dgm:pt>
    <dgm:pt modelId="{6727E14F-FFDA-4BB4-8495-2D37900FA493}" type="pres">
      <dgm:prSet presAssocID="{76B84B00-DA55-48B3-B6DA-83BFF487F72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9E38FFCB-0CEE-43EF-A581-7FF6E43548AB}" type="pres">
      <dgm:prSet presAssocID="{76B84B00-DA55-48B3-B6DA-83BFF487F72A}" presName="txShp" presStyleLbl="node1" presStyleIdx="0" presStyleCnt="3">
        <dgm:presLayoutVars>
          <dgm:bulletEnabled val="1"/>
        </dgm:presLayoutVars>
      </dgm:prSet>
      <dgm:spPr/>
    </dgm:pt>
    <dgm:pt modelId="{575D1962-EBB1-4F10-A14D-C543C45123A3}" type="pres">
      <dgm:prSet presAssocID="{159B4BFA-00DC-40F7-ABFD-251E5B5C12D2}" presName="spacing" presStyleCnt="0"/>
      <dgm:spPr/>
    </dgm:pt>
    <dgm:pt modelId="{74C5E83B-2E24-4152-BFAE-9CA7AA8A7BF8}" type="pres">
      <dgm:prSet presAssocID="{9F5B86BB-8A65-4A9E-A2F3-B80F018F22D2}" presName="composite" presStyleCnt="0"/>
      <dgm:spPr/>
    </dgm:pt>
    <dgm:pt modelId="{DF3912DE-FDFB-42EC-973F-0ABD5BE5AE6B}" type="pres">
      <dgm:prSet presAssocID="{9F5B86BB-8A65-4A9E-A2F3-B80F018F22D2}" presName="imgShp"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CA1D62D3-4A6A-4044-B035-1632115CC6FF}" type="pres">
      <dgm:prSet presAssocID="{9F5B86BB-8A65-4A9E-A2F3-B80F018F22D2}" presName="txShp" presStyleLbl="node1" presStyleIdx="1" presStyleCnt="3">
        <dgm:presLayoutVars>
          <dgm:bulletEnabled val="1"/>
        </dgm:presLayoutVars>
      </dgm:prSet>
      <dgm:spPr/>
    </dgm:pt>
    <dgm:pt modelId="{ACCB6C97-1B9A-4231-B58B-7082741FA03A}" type="pres">
      <dgm:prSet presAssocID="{7C7BBAF4-A7E7-41F7-A7F8-869486DCF023}" presName="spacing" presStyleCnt="0"/>
      <dgm:spPr/>
    </dgm:pt>
    <dgm:pt modelId="{AD3D5516-F3F2-41F9-A9C9-39ADAA1A0153}" type="pres">
      <dgm:prSet presAssocID="{B541DAAD-8032-49E4-AF9D-2AA88F4F22CC}" presName="composite" presStyleCnt="0"/>
      <dgm:spPr/>
    </dgm:pt>
    <dgm:pt modelId="{1BA035C1-4455-4633-BFD8-4176277E5C9C}" type="pres">
      <dgm:prSet presAssocID="{B541DAAD-8032-49E4-AF9D-2AA88F4F22CC}" presName="imgShp" presStyleLbl="fgImgPlace1" presStyleIdx="2" presStyleCnt="3"/>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6BCF53E3-94FF-421B-B607-E8B55C976070}" type="pres">
      <dgm:prSet presAssocID="{B541DAAD-8032-49E4-AF9D-2AA88F4F22CC}" presName="txShp" presStyleLbl="node1" presStyleIdx="2" presStyleCnt="3">
        <dgm:presLayoutVars>
          <dgm:bulletEnabled val="1"/>
        </dgm:presLayoutVars>
      </dgm:prSet>
      <dgm:spPr/>
    </dgm:pt>
  </dgm:ptLst>
  <dgm:cxnLst>
    <dgm:cxn modelId="{72CBFE07-24EB-459A-A5BB-DA7E2D0A8ABE}" type="presOf" srcId="{B541DAAD-8032-49E4-AF9D-2AA88F4F22CC}" destId="{6BCF53E3-94FF-421B-B607-E8B55C976070}" srcOrd="0" destOrd="0" presId="urn:microsoft.com/office/officeart/2005/8/layout/vList3"/>
    <dgm:cxn modelId="{53ACB72C-B16F-4100-A626-C7C93D0E5112}" type="presOf" srcId="{3506FF2E-5702-4BB5-89D4-7553E6DCB80B}" destId="{5EE193DC-D675-4408-9A74-61A82D80CC9A}" srcOrd="0" destOrd="0" presId="urn:microsoft.com/office/officeart/2005/8/layout/vList3"/>
    <dgm:cxn modelId="{DAB54D30-FFAE-4723-AE82-24135C781333}" srcId="{3506FF2E-5702-4BB5-89D4-7553E6DCB80B}" destId="{76B84B00-DA55-48B3-B6DA-83BFF487F72A}" srcOrd="0" destOrd="0" parTransId="{1D04830B-A6C9-4AE2-B64E-7E42BFDF5BAD}" sibTransId="{159B4BFA-00DC-40F7-ABFD-251E5B5C12D2}"/>
    <dgm:cxn modelId="{BF4B803B-E9E6-484A-A365-3BC3468A1333}" srcId="{3506FF2E-5702-4BB5-89D4-7553E6DCB80B}" destId="{B541DAAD-8032-49E4-AF9D-2AA88F4F22CC}" srcOrd="2" destOrd="0" parTransId="{1D407DCC-B183-4C2A-9610-7072F98227B5}" sibTransId="{99B56F7F-7D25-400F-B689-7DEAEFD8FD72}"/>
    <dgm:cxn modelId="{ABD79D51-2758-43C4-B0A9-A70F1FDFC3EF}" type="presOf" srcId="{76B84B00-DA55-48B3-B6DA-83BFF487F72A}" destId="{9E38FFCB-0CEE-43EF-A581-7FF6E43548AB}" srcOrd="0" destOrd="0" presId="urn:microsoft.com/office/officeart/2005/8/layout/vList3"/>
    <dgm:cxn modelId="{CAD0137B-BCCB-4003-906E-F8F6A23D175B}" srcId="{3506FF2E-5702-4BB5-89D4-7553E6DCB80B}" destId="{9F5B86BB-8A65-4A9E-A2F3-B80F018F22D2}" srcOrd="1" destOrd="0" parTransId="{D6CE35F7-81E3-4FB2-B1FD-3028B86ECB46}" sibTransId="{7C7BBAF4-A7E7-41F7-A7F8-869486DCF023}"/>
    <dgm:cxn modelId="{DC0B29EC-F62E-43C0-832E-0A29CA4B87F1}" type="presOf" srcId="{9F5B86BB-8A65-4A9E-A2F3-B80F018F22D2}" destId="{CA1D62D3-4A6A-4044-B035-1632115CC6FF}" srcOrd="0" destOrd="0" presId="urn:microsoft.com/office/officeart/2005/8/layout/vList3"/>
    <dgm:cxn modelId="{6EDF698F-54F7-4567-B32B-83A39FD7921C}" type="presParOf" srcId="{5EE193DC-D675-4408-9A74-61A82D80CC9A}" destId="{60218889-DCD2-4FF6-9092-519558258EC6}" srcOrd="0" destOrd="0" presId="urn:microsoft.com/office/officeart/2005/8/layout/vList3"/>
    <dgm:cxn modelId="{4D2D2842-CE97-402A-B7F6-C9681DC013E3}" type="presParOf" srcId="{60218889-DCD2-4FF6-9092-519558258EC6}" destId="{6727E14F-FFDA-4BB4-8495-2D37900FA493}" srcOrd="0" destOrd="0" presId="urn:microsoft.com/office/officeart/2005/8/layout/vList3"/>
    <dgm:cxn modelId="{50CA674C-A715-4FD5-98DE-0406EFCD4E91}" type="presParOf" srcId="{60218889-DCD2-4FF6-9092-519558258EC6}" destId="{9E38FFCB-0CEE-43EF-A581-7FF6E43548AB}" srcOrd="1" destOrd="0" presId="urn:microsoft.com/office/officeart/2005/8/layout/vList3"/>
    <dgm:cxn modelId="{6BA7AB9D-D304-40E5-A223-87B670BB0298}" type="presParOf" srcId="{5EE193DC-D675-4408-9A74-61A82D80CC9A}" destId="{575D1962-EBB1-4F10-A14D-C543C45123A3}" srcOrd="1" destOrd="0" presId="urn:microsoft.com/office/officeart/2005/8/layout/vList3"/>
    <dgm:cxn modelId="{078606E1-254A-4FEA-9FFA-72A590F5E326}" type="presParOf" srcId="{5EE193DC-D675-4408-9A74-61A82D80CC9A}" destId="{74C5E83B-2E24-4152-BFAE-9CA7AA8A7BF8}" srcOrd="2" destOrd="0" presId="urn:microsoft.com/office/officeart/2005/8/layout/vList3"/>
    <dgm:cxn modelId="{756CDAEB-4AE0-4C8D-9331-1724A061CFDE}" type="presParOf" srcId="{74C5E83B-2E24-4152-BFAE-9CA7AA8A7BF8}" destId="{DF3912DE-FDFB-42EC-973F-0ABD5BE5AE6B}" srcOrd="0" destOrd="0" presId="urn:microsoft.com/office/officeart/2005/8/layout/vList3"/>
    <dgm:cxn modelId="{DA43CECB-F7D2-4308-A0D9-DC950822DB24}" type="presParOf" srcId="{74C5E83B-2E24-4152-BFAE-9CA7AA8A7BF8}" destId="{CA1D62D3-4A6A-4044-B035-1632115CC6FF}" srcOrd="1" destOrd="0" presId="urn:microsoft.com/office/officeart/2005/8/layout/vList3"/>
    <dgm:cxn modelId="{953E4765-BB64-498F-BB27-00D2F8096BDB}" type="presParOf" srcId="{5EE193DC-D675-4408-9A74-61A82D80CC9A}" destId="{ACCB6C97-1B9A-4231-B58B-7082741FA03A}" srcOrd="3" destOrd="0" presId="urn:microsoft.com/office/officeart/2005/8/layout/vList3"/>
    <dgm:cxn modelId="{69B46224-4C56-4BC0-A70C-4A720D64757A}" type="presParOf" srcId="{5EE193DC-D675-4408-9A74-61A82D80CC9A}" destId="{AD3D5516-F3F2-41F9-A9C9-39ADAA1A0153}" srcOrd="4" destOrd="0" presId="urn:microsoft.com/office/officeart/2005/8/layout/vList3"/>
    <dgm:cxn modelId="{4B02DA46-0D70-4C88-9B0B-DC762773E322}" type="presParOf" srcId="{AD3D5516-F3F2-41F9-A9C9-39ADAA1A0153}" destId="{1BA035C1-4455-4633-BFD8-4176277E5C9C}" srcOrd="0" destOrd="0" presId="urn:microsoft.com/office/officeart/2005/8/layout/vList3"/>
    <dgm:cxn modelId="{F9AB5E9D-C175-40C7-9B2F-7A0D4D642E6B}" type="presParOf" srcId="{AD3D5516-F3F2-41F9-A9C9-39ADAA1A0153}" destId="{6BCF53E3-94FF-421B-B607-E8B55C97607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6FF2E-5702-4BB5-89D4-7553E6DCB80B}" type="doc">
      <dgm:prSet loTypeId="urn:microsoft.com/office/officeart/2005/8/layout/vList3" loCatId="list" qsTypeId="urn:microsoft.com/office/officeart/2005/8/quickstyle/simple1" qsCatId="simple" csTypeId="urn:microsoft.com/office/officeart/2005/8/colors/colorful1" csCatId="colorful" phldr="1"/>
      <dgm:spPr/>
    </dgm:pt>
    <dgm:pt modelId="{76B84B00-DA55-48B3-B6DA-83BFF487F72A}">
      <dgm:prSet phldrT="[Text]" custT="1"/>
      <dgm:spPr/>
      <dgm:t>
        <a:bodyPr/>
        <a:lstStyle/>
        <a:p>
          <a:r>
            <a:rPr lang="en-US" sz="2000" dirty="0"/>
            <a:t>An entire website full of resources </a:t>
          </a:r>
        </a:p>
      </dgm:t>
    </dgm:pt>
    <dgm:pt modelId="{1D04830B-A6C9-4AE2-B64E-7E42BFDF5BAD}" type="parTrans" cxnId="{DAB54D30-FFAE-4723-AE82-24135C781333}">
      <dgm:prSet/>
      <dgm:spPr/>
      <dgm:t>
        <a:bodyPr/>
        <a:lstStyle/>
        <a:p>
          <a:endParaRPr lang="en-US"/>
        </a:p>
      </dgm:t>
    </dgm:pt>
    <dgm:pt modelId="{159B4BFA-00DC-40F7-ABFD-251E5B5C12D2}" type="sibTrans" cxnId="{DAB54D30-FFAE-4723-AE82-24135C781333}">
      <dgm:prSet/>
      <dgm:spPr/>
      <dgm:t>
        <a:bodyPr/>
        <a:lstStyle/>
        <a:p>
          <a:endParaRPr lang="en-US"/>
        </a:p>
      </dgm:t>
    </dgm:pt>
    <dgm:pt modelId="{9F5B86BB-8A65-4A9E-A2F3-B80F018F22D2}">
      <dgm:prSet phldrT="[Text]" custT="1"/>
      <dgm:spPr/>
      <dgm:t>
        <a:bodyPr/>
        <a:lstStyle/>
        <a:p>
          <a:pPr>
            <a:lnSpc>
              <a:spcPct val="100000"/>
            </a:lnSpc>
          </a:pPr>
          <a:r>
            <a:rPr lang="en-US" sz="2000" dirty="0"/>
            <a:t>Self-Assessments and Tools </a:t>
          </a:r>
        </a:p>
      </dgm:t>
    </dgm:pt>
    <dgm:pt modelId="{D6CE35F7-81E3-4FB2-B1FD-3028B86ECB46}" type="parTrans" cxnId="{CAD0137B-BCCB-4003-906E-F8F6A23D175B}">
      <dgm:prSet/>
      <dgm:spPr/>
      <dgm:t>
        <a:bodyPr/>
        <a:lstStyle/>
        <a:p>
          <a:endParaRPr lang="en-US"/>
        </a:p>
      </dgm:t>
    </dgm:pt>
    <dgm:pt modelId="{7C7BBAF4-A7E7-41F7-A7F8-869486DCF023}" type="sibTrans" cxnId="{CAD0137B-BCCB-4003-906E-F8F6A23D175B}">
      <dgm:prSet/>
      <dgm:spPr/>
      <dgm:t>
        <a:bodyPr/>
        <a:lstStyle/>
        <a:p>
          <a:endParaRPr lang="en-US"/>
        </a:p>
      </dgm:t>
    </dgm:pt>
    <dgm:pt modelId="{B541DAAD-8032-49E4-AF9D-2AA88F4F22CC}">
      <dgm:prSet custT="1"/>
      <dgm:spPr/>
      <dgm:t>
        <a:bodyPr/>
        <a:lstStyle/>
        <a:p>
          <a:r>
            <a:rPr lang="en-US" sz="2000" dirty="0"/>
            <a:t>Community of Practice on Cultural and Linguistic Competence in           Developmental Disabilities</a:t>
          </a:r>
        </a:p>
      </dgm:t>
    </dgm:pt>
    <dgm:pt modelId="{1D407DCC-B183-4C2A-9610-7072F98227B5}" type="parTrans" cxnId="{BF4B803B-E9E6-484A-A365-3BC3468A1333}">
      <dgm:prSet/>
      <dgm:spPr/>
      <dgm:t>
        <a:bodyPr/>
        <a:lstStyle/>
        <a:p>
          <a:endParaRPr lang="en-US"/>
        </a:p>
      </dgm:t>
    </dgm:pt>
    <dgm:pt modelId="{99B56F7F-7D25-400F-B689-7DEAEFD8FD72}" type="sibTrans" cxnId="{BF4B803B-E9E6-484A-A365-3BC3468A1333}">
      <dgm:prSet/>
      <dgm:spPr/>
      <dgm:t>
        <a:bodyPr/>
        <a:lstStyle/>
        <a:p>
          <a:endParaRPr lang="en-US"/>
        </a:p>
      </dgm:t>
    </dgm:pt>
    <dgm:pt modelId="{5EE193DC-D675-4408-9A74-61A82D80CC9A}" type="pres">
      <dgm:prSet presAssocID="{3506FF2E-5702-4BB5-89D4-7553E6DCB80B}" presName="linearFlow" presStyleCnt="0">
        <dgm:presLayoutVars>
          <dgm:dir/>
          <dgm:resizeHandles val="exact"/>
        </dgm:presLayoutVars>
      </dgm:prSet>
      <dgm:spPr/>
    </dgm:pt>
    <dgm:pt modelId="{60218889-DCD2-4FF6-9092-519558258EC6}" type="pres">
      <dgm:prSet presAssocID="{76B84B00-DA55-48B3-B6DA-83BFF487F72A}" presName="composite" presStyleCnt="0"/>
      <dgm:spPr/>
    </dgm:pt>
    <dgm:pt modelId="{6727E14F-FFDA-4BB4-8495-2D37900FA493}" type="pres">
      <dgm:prSet presAssocID="{76B84B00-DA55-48B3-B6DA-83BFF487F72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9E38FFCB-0CEE-43EF-A581-7FF6E43548AB}" type="pres">
      <dgm:prSet presAssocID="{76B84B00-DA55-48B3-B6DA-83BFF487F72A}" presName="txShp" presStyleLbl="node1" presStyleIdx="0" presStyleCnt="3">
        <dgm:presLayoutVars>
          <dgm:bulletEnabled val="1"/>
        </dgm:presLayoutVars>
      </dgm:prSet>
      <dgm:spPr/>
    </dgm:pt>
    <dgm:pt modelId="{575D1962-EBB1-4F10-A14D-C543C45123A3}" type="pres">
      <dgm:prSet presAssocID="{159B4BFA-00DC-40F7-ABFD-251E5B5C12D2}" presName="spacing" presStyleCnt="0"/>
      <dgm:spPr/>
    </dgm:pt>
    <dgm:pt modelId="{74C5E83B-2E24-4152-BFAE-9CA7AA8A7BF8}" type="pres">
      <dgm:prSet presAssocID="{9F5B86BB-8A65-4A9E-A2F3-B80F018F22D2}" presName="composite" presStyleCnt="0"/>
      <dgm:spPr/>
    </dgm:pt>
    <dgm:pt modelId="{DF3912DE-FDFB-42EC-973F-0ABD5BE5AE6B}" type="pres">
      <dgm:prSet presAssocID="{9F5B86BB-8A65-4A9E-A2F3-B80F018F22D2}" presName="imgShp"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CA1D62D3-4A6A-4044-B035-1632115CC6FF}" type="pres">
      <dgm:prSet presAssocID="{9F5B86BB-8A65-4A9E-A2F3-B80F018F22D2}" presName="txShp" presStyleLbl="node1" presStyleIdx="1" presStyleCnt="3">
        <dgm:presLayoutVars>
          <dgm:bulletEnabled val="1"/>
        </dgm:presLayoutVars>
      </dgm:prSet>
      <dgm:spPr/>
    </dgm:pt>
    <dgm:pt modelId="{ACCB6C97-1B9A-4231-B58B-7082741FA03A}" type="pres">
      <dgm:prSet presAssocID="{7C7BBAF4-A7E7-41F7-A7F8-869486DCF023}" presName="spacing" presStyleCnt="0"/>
      <dgm:spPr/>
    </dgm:pt>
    <dgm:pt modelId="{AD3D5516-F3F2-41F9-A9C9-39ADAA1A0153}" type="pres">
      <dgm:prSet presAssocID="{B541DAAD-8032-49E4-AF9D-2AA88F4F22CC}" presName="composite" presStyleCnt="0"/>
      <dgm:spPr/>
    </dgm:pt>
    <dgm:pt modelId="{1BA035C1-4455-4633-BFD8-4176277E5C9C}" type="pres">
      <dgm:prSet presAssocID="{B541DAAD-8032-49E4-AF9D-2AA88F4F22CC}" presName="imgShp" presStyleLbl="fgImgPlace1" presStyleIdx="2" presStyleCnt="3"/>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6BCF53E3-94FF-421B-B607-E8B55C976070}" type="pres">
      <dgm:prSet presAssocID="{B541DAAD-8032-49E4-AF9D-2AA88F4F22CC}" presName="txShp" presStyleLbl="node1" presStyleIdx="2" presStyleCnt="3">
        <dgm:presLayoutVars>
          <dgm:bulletEnabled val="1"/>
        </dgm:presLayoutVars>
      </dgm:prSet>
      <dgm:spPr/>
    </dgm:pt>
  </dgm:ptLst>
  <dgm:cxnLst>
    <dgm:cxn modelId="{DAB54D30-FFAE-4723-AE82-24135C781333}" srcId="{3506FF2E-5702-4BB5-89D4-7553E6DCB80B}" destId="{76B84B00-DA55-48B3-B6DA-83BFF487F72A}" srcOrd="0" destOrd="0" parTransId="{1D04830B-A6C9-4AE2-B64E-7E42BFDF5BAD}" sibTransId="{159B4BFA-00DC-40F7-ABFD-251E5B5C12D2}"/>
    <dgm:cxn modelId="{BF4B803B-E9E6-484A-A365-3BC3468A1333}" srcId="{3506FF2E-5702-4BB5-89D4-7553E6DCB80B}" destId="{B541DAAD-8032-49E4-AF9D-2AA88F4F22CC}" srcOrd="2" destOrd="0" parTransId="{1D407DCC-B183-4C2A-9610-7072F98227B5}" sibTransId="{99B56F7F-7D25-400F-B689-7DEAEFD8FD72}"/>
    <dgm:cxn modelId="{95833744-6FEC-4002-AE24-397735F7EEEE}" type="presOf" srcId="{B541DAAD-8032-49E4-AF9D-2AA88F4F22CC}" destId="{6BCF53E3-94FF-421B-B607-E8B55C976070}" srcOrd="0" destOrd="0" presId="urn:microsoft.com/office/officeart/2005/8/layout/vList3"/>
    <dgm:cxn modelId="{F1D0A045-8D18-4EEC-BE97-4B587F1D6DA6}" type="presOf" srcId="{3506FF2E-5702-4BB5-89D4-7553E6DCB80B}" destId="{5EE193DC-D675-4408-9A74-61A82D80CC9A}" srcOrd="0" destOrd="0" presId="urn:microsoft.com/office/officeart/2005/8/layout/vList3"/>
    <dgm:cxn modelId="{4890C64A-9F5A-4175-88E1-F4FDEF3A7AB1}" type="presOf" srcId="{9F5B86BB-8A65-4A9E-A2F3-B80F018F22D2}" destId="{CA1D62D3-4A6A-4044-B035-1632115CC6FF}" srcOrd="0" destOrd="0" presId="urn:microsoft.com/office/officeart/2005/8/layout/vList3"/>
    <dgm:cxn modelId="{CAD0137B-BCCB-4003-906E-F8F6A23D175B}" srcId="{3506FF2E-5702-4BB5-89D4-7553E6DCB80B}" destId="{9F5B86BB-8A65-4A9E-A2F3-B80F018F22D2}" srcOrd="1" destOrd="0" parTransId="{D6CE35F7-81E3-4FB2-B1FD-3028B86ECB46}" sibTransId="{7C7BBAF4-A7E7-41F7-A7F8-869486DCF023}"/>
    <dgm:cxn modelId="{79F4F9E2-CE22-4C22-A42C-D0FFD8FE182C}" type="presOf" srcId="{76B84B00-DA55-48B3-B6DA-83BFF487F72A}" destId="{9E38FFCB-0CEE-43EF-A581-7FF6E43548AB}" srcOrd="0" destOrd="0" presId="urn:microsoft.com/office/officeart/2005/8/layout/vList3"/>
    <dgm:cxn modelId="{0D52D5FA-9993-420C-A328-533B64D7615E}" type="presParOf" srcId="{5EE193DC-D675-4408-9A74-61A82D80CC9A}" destId="{60218889-DCD2-4FF6-9092-519558258EC6}" srcOrd="0" destOrd="0" presId="urn:microsoft.com/office/officeart/2005/8/layout/vList3"/>
    <dgm:cxn modelId="{8F14FECB-8176-40BD-A640-3CB362DAD64F}" type="presParOf" srcId="{60218889-DCD2-4FF6-9092-519558258EC6}" destId="{6727E14F-FFDA-4BB4-8495-2D37900FA493}" srcOrd="0" destOrd="0" presId="urn:microsoft.com/office/officeart/2005/8/layout/vList3"/>
    <dgm:cxn modelId="{0508866F-5A0E-4A5C-88AE-EAFDEC8E3042}" type="presParOf" srcId="{60218889-DCD2-4FF6-9092-519558258EC6}" destId="{9E38FFCB-0CEE-43EF-A581-7FF6E43548AB}" srcOrd="1" destOrd="0" presId="urn:microsoft.com/office/officeart/2005/8/layout/vList3"/>
    <dgm:cxn modelId="{087EBB62-851C-4189-BD7E-CDBCA9008A7B}" type="presParOf" srcId="{5EE193DC-D675-4408-9A74-61A82D80CC9A}" destId="{575D1962-EBB1-4F10-A14D-C543C45123A3}" srcOrd="1" destOrd="0" presId="urn:microsoft.com/office/officeart/2005/8/layout/vList3"/>
    <dgm:cxn modelId="{7C303D3F-5BC3-4911-A6F0-D8BFC7C2B79F}" type="presParOf" srcId="{5EE193DC-D675-4408-9A74-61A82D80CC9A}" destId="{74C5E83B-2E24-4152-BFAE-9CA7AA8A7BF8}" srcOrd="2" destOrd="0" presId="urn:microsoft.com/office/officeart/2005/8/layout/vList3"/>
    <dgm:cxn modelId="{7D91BF71-2685-4256-8E83-8E6528804633}" type="presParOf" srcId="{74C5E83B-2E24-4152-BFAE-9CA7AA8A7BF8}" destId="{DF3912DE-FDFB-42EC-973F-0ABD5BE5AE6B}" srcOrd="0" destOrd="0" presId="urn:microsoft.com/office/officeart/2005/8/layout/vList3"/>
    <dgm:cxn modelId="{E5528C42-512C-4B2C-87DD-1293CB111603}" type="presParOf" srcId="{74C5E83B-2E24-4152-BFAE-9CA7AA8A7BF8}" destId="{CA1D62D3-4A6A-4044-B035-1632115CC6FF}" srcOrd="1" destOrd="0" presId="urn:microsoft.com/office/officeart/2005/8/layout/vList3"/>
    <dgm:cxn modelId="{984B7B7B-2FBC-4161-8019-15A21A324C1F}" type="presParOf" srcId="{5EE193DC-D675-4408-9A74-61A82D80CC9A}" destId="{ACCB6C97-1B9A-4231-B58B-7082741FA03A}" srcOrd="3" destOrd="0" presId="urn:microsoft.com/office/officeart/2005/8/layout/vList3"/>
    <dgm:cxn modelId="{B667DC51-99B3-440E-A7EF-090B21E7DF60}" type="presParOf" srcId="{5EE193DC-D675-4408-9A74-61A82D80CC9A}" destId="{AD3D5516-F3F2-41F9-A9C9-39ADAA1A0153}" srcOrd="4" destOrd="0" presId="urn:microsoft.com/office/officeart/2005/8/layout/vList3"/>
    <dgm:cxn modelId="{FA6BF5D9-9E58-4168-8A6D-0A02DCEB355A}" type="presParOf" srcId="{AD3D5516-F3F2-41F9-A9C9-39ADAA1A0153}" destId="{1BA035C1-4455-4633-BFD8-4176277E5C9C}" srcOrd="0" destOrd="0" presId="urn:microsoft.com/office/officeart/2005/8/layout/vList3"/>
    <dgm:cxn modelId="{DC2F3943-A443-461E-A628-C2A89C0180EB}" type="presParOf" srcId="{AD3D5516-F3F2-41F9-A9C9-39ADAA1A0153}" destId="{6BCF53E3-94FF-421B-B607-E8B55C97607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EAB91-D4FF-4019-87E8-3CBE16EDC2AE}">
      <dsp:nvSpPr>
        <dsp:cNvPr id="0" name=""/>
        <dsp:cNvSpPr/>
      </dsp:nvSpPr>
      <dsp:spPr>
        <a:xfrm>
          <a:off x="0" y="49290"/>
          <a:ext cx="4876800" cy="894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Gather Stakeholders/Parent Centers </a:t>
          </a:r>
        </a:p>
      </dsp:txBody>
      <dsp:txXfrm>
        <a:off x="26187" y="75477"/>
        <a:ext cx="3836467" cy="841706"/>
      </dsp:txXfrm>
    </dsp:sp>
    <dsp:sp modelId="{F3B437F8-40BD-421B-B22F-01675F05FCEA}">
      <dsp:nvSpPr>
        <dsp:cNvPr id="0" name=""/>
        <dsp:cNvSpPr/>
      </dsp:nvSpPr>
      <dsp:spPr>
        <a:xfrm>
          <a:off x="408432" y="1056640"/>
          <a:ext cx="4876800" cy="894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Gather High Quality</a:t>
          </a:r>
        </a:p>
        <a:p>
          <a:pPr marL="0" lvl="0" indent="0" algn="l" defTabSz="889000">
            <a:lnSpc>
              <a:spcPct val="90000"/>
            </a:lnSpc>
            <a:spcBef>
              <a:spcPct val="0"/>
            </a:spcBef>
            <a:spcAft>
              <a:spcPct val="35000"/>
            </a:spcAft>
            <a:buNone/>
          </a:pPr>
          <a:r>
            <a:rPr lang="en-US" sz="2000" kern="1200" dirty="0"/>
            <a:t>Resources on Outreach</a:t>
          </a:r>
        </a:p>
      </dsp:txBody>
      <dsp:txXfrm>
        <a:off x="434619" y="1082827"/>
        <a:ext cx="3834841" cy="841706"/>
      </dsp:txXfrm>
    </dsp:sp>
    <dsp:sp modelId="{E2C7768B-8866-4A2B-984A-A5FCF0CA6DB3}">
      <dsp:nvSpPr>
        <dsp:cNvPr id="0" name=""/>
        <dsp:cNvSpPr/>
      </dsp:nvSpPr>
      <dsp:spPr>
        <a:xfrm>
          <a:off x="810768" y="2113280"/>
          <a:ext cx="4876800" cy="894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Team Reads and Rates Each Resource</a:t>
          </a:r>
        </a:p>
      </dsp:txBody>
      <dsp:txXfrm>
        <a:off x="836955" y="2139467"/>
        <a:ext cx="3840937" cy="841706"/>
      </dsp:txXfrm>
    </dsp:sp>
    <dsp:sp modelId="{DCD7B51B-8502-453C-8B4A-B73A373A3657}">
      <dsp:nvSpPr>
        <dsp:cNvPr id="0" name=""/>
        <dsp:cNvSpPr/>
      </dsp:nvSpPr>
      <dsp:spPr>
        <a:xfrm>
          <a:off x="1219200" y="3169919"/>
          <a:ext cx="4876800" cy="894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Highly Rated Resources </a:t>
          </a:r>
          <a:br>
            <a:rPr lang="en-US" sz="2000" kern="1200" dirty="0"/>
          </a:br>
          <a:r>
            <a:rPr lang="en-US" sz="2000" kern="1200" dirty="0"/>
            <a:t>Are Posted to CPIR Website</a:t>
          </a:r>
        </a:p>
      </dsp:txBody>
      <dsp:txXfrm>
        <a:off x="1245387" y="3196106"/>
        <a:ext cx="3834841" cy="841706"/>
      </dsp:txXfrm>
    </dsp:sp>
    <dsp:sp modelId="{5BA395DF-5E8D-49C2-ADA1-9B6B80C4EBF5}">
      <dsp:nvSpPr>
        <dsp:cNvPr id="0" name=""/>
        <dsp:cNvSpPr/>
      </dsp:nvSpPr>
      <dsp:spPr>
        <a:xfrm>
          <a:off x="4295647" y="684783"/>
          <a:ext cx="581152" cy="58115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426406" y="684783"/>
        <a:ext cx="319634" cy="437317"/>
      </dsp:txXfrm>
    </dsp:sp>
    <dsp:sp modelId="{EF59D86B-23C8-4C1A-9998-D62480F29736}">
      <dsp:nvSpPr>
        <dsp:cNvPr id="0" name=""/>
        <dsp:cNvSpPr/>
      </dsp:nvSpPr>
      <dsp:spPr>
        <a:xfrm>
          <a:off x="4704080" y="1741423"/>
          <a:ext cx="581152" cy="58115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834839" y="1741423"/>
        <a:ext cx="319634" cy="437317"/>
      </dsp:txXfrm>
    </dsp:sp>
    <dsp:sp modelId="{25A70F34-6C6A-4F22-8589-A6F40759B566}">
      <dsp:nvSpPr>
        <dsp:cNvPr id="0" name=""/>
        <dsp:cNvSpPr/>
      </dsp:nvSpPr>
      <dsp:spPr>
        <a:xfrm>
          <a:off x="5106415" y="2798064"/>
          <a:ext cx="581152" cy="58115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tx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237174" y="2798064"/>
        <a:ext cx="319634" cy="437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8FFCB-0CEE-43EF-A581-7FF6E43548AB}">
      <dsp:nvSpPr>
        <dsp:cNvPr id="0" name=""/>
        <dsp:cNvSpPr/>
      </dsp:nvSpPr>
      <dsp:spPr>
        <a:xfrm rot="10800000">
          <a:off x="1648350" y="1633"/>
          <a:ext cx="5558903" cy="992702"/>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75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Ethnic minority organization’s best Practices for Engaging Minority Parents</a:t>
          </a:r>
        </a:p>
      </dsp:txBody>
      <dsp:txXfrm rot="10800000">
        <a:off x="1896525" y="1633"/>
        <a:ext cx="5310728" cy="992702"/>
      </dsp:txXfrm>
    </dsp:sp>
    <dsp:sp modelId="{6727E14F-FFDA-4BB4-8495-2D37900FA493}">
      <dsp:nvSpPr>
        <dsp:cNvPr id="0" name=""/>
        <dsp:cNvSpPr/>
      </dsp:nvSpPr>
      <dsp:spPr>
        <a:xfrm>
          <a:off x="1151999" y="1633"/>
          <a:ext cx="992702" cy="99270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D62D3-4A6A-4044-B035-1632115CC6FF}">
      <dsp:nvSpPr>
        <dsp:cNvPr id="0" name=""/>
        <dsp:cNvSpPr/>
      </dsp:nvSpPr>
      <dsp:spPr>
        <a:xfrm rot="10800000">
          <a:off x="1648350" y="1290664"/>
          <a:ext cx="5558903" cy="992702"/>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754" tIns="76200" rIns="14224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Common Barriers Hindering Parent Engagement &amp; Successful Strategies</a:t>
          </a:r>
          <a:br>
            <a:rPr lang="en-US" sz="2000" kern="1200" dirty="0"/>
          </a:br>
          <a:r>
            <a:rPr lang="en-US" sz="2000" kern="1200" dirty="0"/>
            <a:t>to Overcome Them</a:t>
          </a:r>
        </a:p>
      </dsp:txBody>
      <dsp:txXfrm rot="10800000">
        <a:off x="1896525" y="1290664"/>
        <a:ext cx="5310728" cy="992702"/>
      </dsp:txXfrm>
    </dsp:sp>
    <dsp:sp modelId="{DF3912DE-FDFB-42EC-973F-0ABD5BE5AE6B}">
      <dsp:nvSpPr>
        <dsp:cNvPr id="0" name=""/>
        <dsp:cNvSpPr/>
      </dsp:nvSpPr>
      <dsp:spPr>
        <a:xfrm>
          <a:off x="1151999" y="1290664"/>
          <a:ext cx="992702" cy="992702"/>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CF53E3-94FF-421B-B607-E8B55C976070}">
      <dsp:nvSpPr>
        <dsp:cNvPr id="0" name=""/>
        <dsp:cNvSpPr/>
      </dsp:nvSpPr>
      <dsp:spPr>
        <a:xfrm rot="10800000">
          <a:off x="1648350" y="2579696"/>
          <a:ext cx="5558903" cy="992702"/>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775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Policy Recommendations to Improve Ethnic Minority Parent and Community Engagement</a:t>
          </a:r>
        </a:p>
      </dsp:txBody>
      <dsp:txXfrm rot="10800000">
        <a:off x="1896525" y="2579696"/>
        <a:ext cx="5310728" cy="992702"/>
      </dsp:txXfrm>
    </dsp:sp>
    <dsp:sp modelId="{1BA035C1-4455-4633-BFD8-4176277E5C9C}">
      <dsp:nvSpPr>
        <dsp:cNvPr id="0" name=""/>
        <dsp:cNvSpPr/>
      </dsp:nvSpPr>
      <dsp:spPr>
        <a:xfrm>
          <a:off x="1151999" y="2579696"/>
          <a:ext cx="992702" cy="992702"/>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8FFCB-0CEE-43EF-A581-7FF6E43548AB}">
      <dsp:nvSpPr>
        <dsp:cNvPr id="0" name=""/>
        <dsp:cNvSpPr/>
      </dsp:nvSpPr>
      <dsp:spPr>
        <a:xfrm rot="10800000">
          <a:off x="1603113" y="1800"/>
          <a:ext cx="5452709" cy="918747"/>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14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An entire website full of resources </a:t>
          </a:r>
        </a:p>
      </dsp:txBody>
      <dsp:txXfrm rot="10800000">
        <a:off x="1832800" y="1800"/>
        <a:ext cx="5223022" cy="918747"/>
      </dsp:txXfrm>
    </dsp:sp>
    <dsp:sp modelId="{6727E14F-FFDA-4BB4-8495-2D37900FA493}">
      <dsp:nvSpPr>
        <dsp:cNvPr id="0" name=""/>
        <dsp:cNvSpPr/>
      </dsp:nvSpPr>
      <dsp:spPr>
        <a:xfrm>
          <a:off x="1143739" y="1800"/>
          <a:ext cx="918747" cy="91874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D62D3-4A6A-4044-B035-1632115CC6FF}">
      <dsp:nvSpPr>
        <dsp:cNvPr id="0" name=""/>
        <dsp:cNvSpPr/>
      </dsp:nvSpPr>
      <dsp:spPr>
        <a:xfrm rot="10800000">
          <a:off x="1603113" y="1194801"/>
          <a:ext cx="5452709" cy="918747"/>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142" tIns="76200" rIns="14224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Self-Assessments and Tools </a:t>
          </a:r>
        </a:p>
      </dsp:txBody>
      <dsp:txXfrm rot="10800000">
        <a:off x="1832800" y="1194801"/>
        <a:ext cx="5223022" cy="918747"/>
      </dsp:txXfrm>
    </dsp:sp>
    <dsp:sp modelId="{DF3912DE-FDFB-42EC-973F-0ABD5BE5AE6B}">
      <dsp:nvSpPr>
        <dsp:cNvPr id="0" name=""/>
        <dsp:cNvSpPr/>
      </dsp:nvSpPr>
      <dsp:spPr>
        <a:xfrm>
          <a:off x="1143739" y="1194801"/>
          <a:ext cx="918747" cy="918747"/>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CF53E3-94FF-421B-B607-E8B55C976070}">
      <dsp:nvSpPr>
        <dsp:cNvPr id="0" name=""/>
        <dsp:cNvSpPr/>
      </dsp:nvSpPr>
      <dsp:spPr>
        <a:xfrm rot="10800000">
          <a:off x="1603113" y="2387801"/>
          <a:ext cx="5452709" cy="918747"/>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14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Community of Practice on Cultural and Linguistic Competence in           Developmental Disabilities</a:t>
          </a:r>
        </a:p>
      </dsp:txBody>
      <dsp:txXfrm rot="10800000">
        <a:off x="1832800" y="2387801"/>
        <a:ext cx="5223022" cy="918747"/>
      </dsp:txXfrm>
    </dsp:sp>
    <dsp:sp modelId="{1BA035C1-4455-4633-BFD8-4176277E5C9C}">
      <dsp:nvSpPr>
        <dsp:cNvPr id="0" name=""/>
        <dsp:cNvSpPr/>
      </dsp:nvSpPr>
      <dsp:spPr>
        <a:xfrm>
          <a:off x="1143739" y="2387801"/>
          <a:ext cx="918747" cy="918747"/>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BC29A7-B308-9A40-8973-8AE931814207}" type="datetimeFigureOut">
              <a:rPr lang="en-US" smtClean="0"/>
              <a:t>10/10/2017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05D579-8038-444A-B58F-A42BB5F4499E}" type="slidenum">
              <a:rPr lang="en-US" smtClean="0"/>
              <a:t>‹#›</a:t>
            </a:fld>
            <a:endParaRPr lang="en-US"/>
          </a:p>
        </p:txBody>
      </p:sp>
    </p:spTree>
    <p:extLst>
      <p:ext uri="{BB962C8B-B14F-4D97-AF65-F5344CB8AC3E}">
        <p14:creationId xmlns:p14="http://schemas.microsoft.com/office/powerpoint/2010/main" val="36078450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ea typeface="MS PGothic" charset="0"/>
                <a:cs typeface="MS PGothic" charset="0"/>
              </a:defRPr>
            </a:lvl1pPr>
            <a:lvl2pPr marL="742950" indent="-285750">
              <a:defRPr b="1">
                <a:solidFill>
                  <a:schemeClr val="tx1"/>
                </a:solidFill>
                <a:latin typeface="Arial" charset="0"/>
                <a:ea typeface="MS PGothic" charset="0"/>
                <a:cs typeface="MS PGothic" charset="0"/>
              </a:defRPr>
            </a:lvl2pPr>
            <a:lvl3pPr marL="1143000" indent="-228600">
              <a:defRPr b="1">
                <a:solidFill>
                  <a:schemeClr val="tx1"/>
                </a:solidFill>
                <a:latin typeface="Arial" charset="0"/>
                <a:ea typeface="MS PGothic" charset="0"/>
                <a:cs typeface="MS PGothic" charset="0"/>
              </a:defRPr>
            </a:lvl3pPr>
            <a:lvl4pPr marL="1600200" indent="-228600">
              <a:defRPr b="1">
                <a:solidFill>
                  <a:schemeClr val="tx1"/>
                </a:solidFill>
                <a:latin typeface="Arial" charset="0"/>
                <a:ea typeface="MS PGothic" charset="0"/>
                <a:cs typeface="MS PGothic" charset="0"/>
              </a:defRPr>
            </a:lvl4pPr>
            <a:lvl5pPr marL="2057400" indent="-22860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fld id="{183D4B94-83E5-AE47-A1B5-8C0F69267A13}" type="slidenum">
              <a:rPr lang="en-US" b="0">
                <a:latin typeface="Calibri" charset="0"/>
                <a:cs typeface="Arial" charset="0"/>
              </a:rPr>
              <a:pPr/>
              <a:t>4</a:t>
            </a:fld>
            <a:endParaRPr lang="en-US" b="0">
              <a:latin typeface="Calibri" charset="0"/>
              <a:cs typeface="Arial" charset="0"/>
            </a:endParaRPr>
          </a:p>
        </p:txBody>
      </p:sp>
    </p:spTree>
    <p:extLst>
      <p:ext uri="{BB962C8B-B14F-4D97-AF65-F5344CB8AC3E}">
        <p14:creationId xmlns:p14="http://schemas.microsoft.com/office/powerpoint/2010/main" val="296957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Judy</a:t>
            </a:r>
            <a:r>
              <a:rPr lang="en-US" baseline="0" dirty="0"/>
              <a:t> recently used this page to work with the NA PTAC cohort group to show how to take first steps when working with Native American families.</a:t>
            </a:r>
          </a:p>
          <a:p>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21</a:t>
            </a:fld>
            <a:endParaRPr lang="en-US" dirty="0"/>
          </a:p>
        </p:txBody>
      </p:sp>
    </p:spTree>
    <p:extLst>
      <p:ext uri="{BB962C8B-B14F-4D97-AF65-F5344CB8AC3E}">
        <p14:creationId xmlns:p14="http://schemas.microsoft.com/office/powerpoint/2010/main" val="91490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Judy</a:t>
            </a:r>
            <a:r>
              <a:rPr lang="en-US" baseline="0" dirty="0"/>
              <a:t> recently used this page to work with the NA PTAC cohort group to show how to take first steps when working with Native American families.</a:t>
            </a:r>
          </a:p>
          <a:p>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22</a:t>
            </a:fld>
            <a:endParaRPr lang="en-US" dirty="0"/>
          </a:p>
        </p:txBody>
      </p:sp>
    </p:spTree>
    <p:extLst>
      <p:ext uri="{BB962C8B-B14F-4D97-AF65-F5344CB8AC3E}">
        <p14:creationId xmlns:p14="http://schemas.microsoft.com/office/powerpoint/2010/main" val="914909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Judy</a:t>
            </a:r>
            <a:r>
              <a:rPr lang="en-US" baseline="0" dirty="0"/>
              <a:t> recently used this page to work with the NA PTAC cohort group to show how to take first steps when working with Native American families.</a:t>
            </a:r>
          </a:p>
          <a:p>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23</a:t>
            </a:fld>
            <a:endParaRPr lang="en-US" dirty="0"/>
          </a:p>
        </p:txBody>
      </p:sp>
    </p:spTree>
    <p:extLst>
      <p:ext uri="{BB962C8B-B14F-4D97-AF65-F5344CB8AC3E}">
        <p14:creationId xmlns:p14="http://schemas.microsoft.com/office/powerpoint/2010/main" val="1624503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questions until the end. This will be our time for answers</a:t>
            </a:r>
            <a:r>
              <a:rPr lang="en-US" baseline="0" dirty="0"/>
              <a:t> for any questions.</a:t>
            </a:r>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24</a:t>
            </a:fld>
            <a:endParaRPr lang="en-US"/>
          </a:p>
        </p:txBody>
      </p:sp>
    </p:spTree>
    <p:extLst>
      <p:ext uri="{BB962C8B-B14F-4D97-AF65-F5344CB8AC3E}">
        <p14:creationId xmlns:p14="http://schemas.microsoft.com/office/powerpoint/2010/main" val="2016075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25</a:t>
            </a:fld>
            <a:endParaRPr lang="en-US" dirty="0"/>
          </a:p>
        </p:txBody>
      </p:sp>
    </p:spTree>
    <p:extLst>
      <p:ext uri="{BB962C8B-B14F-4D97-AF65-F5344CB8AC3E}">
        <p14:creationId xmlns:p14="http://schemas.microsoft.com/office/powerpoint/2010/main" val="115976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current breakdown of what the nation’s population looks like. Individuals can identify themselves as belonging to one racial category or multiple racial categories.  (First set of data)</a:t>
            </a:r>
          </a:p>
          <a:p>
            <a:r>
              <a:rPr lang="en-US" baseline="0" dirty="0"/>
              <a:t>-When “One Race” is broken down into its individual components, we have the ones we are familiar with.  Individuals may still identify with “some other race” that is not described on this list. This is all based on self-identification.</a:t>
            </a:r>
          </a:p>
          <a:p>
            <a:r>
              <a:rPr lang="en-US" baseline="0" dirty="0"/>
              <a:t>-Lastly, Hispanics or Latinos are represented in all the race categories.  Due to the high percentage of individuals who self-identify as Hispanics or Latinos, this is the only ethnicity represented on this table.</a:t>
            </a:r>
          </a:p>
          <a:p>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5</a:t>
            </a:fld>
            <a:endParaRPr lang="en-US"/>
          </a:p>
        </p:txBody>
      </p:sp>
    </p:spTree>
    <p:extLst>
      <p:ext uri="{BB962C8B-B14F-4D97-AF65-F5344CB8AC3E}">
        <p14:creationId xmlns:p14="http://schemas.microsoft.com/office/powerpoint/2010/main" val="391750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-This clarifies why this topic is so timely for parent centers and provides a background of the changes that we are experiencing as a nation.</a:t>
            </a:r>
          </a:p>
          <a:p>
            <a:r>
              <a:rPr lang="en-US" baseline="0" dirty="0">
                <a:sym typeface="Wingdings"/>
              </a:rPr>
              <a:t>-Encourage individuals and parent center staff to familiarize themselves with the changing demographics of their state.</a:t>
            </a:r>
          </a:p>
          <a:p>
            <a:r>
              <a:rPr lang="en-US" baseline="0" dirty="0">
                <a:sym typeface="Wingdings"/>
              </a:rPr>
              <a:t>-”Plurality Nation”= No individual race or ethnic group is projected to have greater than a 50 percent share of the nation’s total population.  Over 50% of the people living in the United States will belong to a minority group, essentially becoming a “minority-majority”.</a:t>
            </a:r>
          </a:p>
          <a:p>
            <a:r>
              <a:rPr lang="en-US" baseline="0" dirty="0">
                <a:sym typeface="Wingdings"/>
              </a:rPr>
              <a:t>-The native born population is expected to increase by 22 percent (growing to 339 million) and the foreign-born population is projected to grow by 85% (from 42 to 78 million).</a:t>
            </a:r>
          </a:p>
          <a:p>
            <a:endParaRPr lang="en-US" baseline="0" dirty="0">
              <a:sym typeface="Wingdings"/>
            </a:endParaRPr>
          </a:p>
          <a:p>
            <a:r>
              <a:rPr lang="en-US" baseline="0" dirty="0">
                <a:sym typeface="Wingdings"/>
              </a:rPr>
              <a:t>CUTURAL BARRIERS TO ACCESSING SERVICES AND SUPPORST</a:t>
            </a:r>
          </a:p>
          <a:p>
            <a:r>
              <a:rPr lang="en-US" baseline="0" dirty="0">
                <a:sym typeface="Wingdings"/>
              </a:rPr>
              <a:t>-Historical mistrust of health care, mental health, education, and social service professionals.</a:t>
            </a:r>
          </a:p>
          <a:p>
            <a:r>
              <a:rPr lang="en-US" baseline="0" dirty="0">
                <a:sym typeface="Wingdings"/>
              </a:rPr>
              <a:t>-Experiences of racism, discrimination and bias</a:t>
            </a:r>
          </a:p>
          <a:p>
            <a:r>
              <a:rPr lang="en-US" baseline="0" dirty="0">
                <a:sym typeface="Wingdings"/>
              </a:rPr>
              <a:t>-Cultural beliefs about the meaning of disability (including differing value systems)</a:t>
            </a:r>
          </a:p>
          <a:p>
            <a:r>
              <a:rPr lang="en-US" baseline="0" dirty="0">
                <a:sym typeface="Wingdings"/>
              </a:rPr>
              <a:t>-Stigma</a:t>
            </a:r>
          </a:p>
          <a:p>
            <a:r>
              <a:rPr lang="en-US" baseline="0" dirty="0">
                <a:sym typeface="Wingdings"/>
              </a:rPr>
              <a:t>-Literacy and health literacy</a:t>
            </a:r>
          </a:p>
          <a:p>
            <a:r>
              <a:rPr lang="en-US" baseline="0" dirty="0">
                <a:sym typeface="Wingdings"/>
              </a:rPr>
              <a:t>-Limited English Proficiency</a:t>
            </a:r>
          </a:p>
          <a:p>
            <a:endParaRPr lang="en-US" baseline="0" dirty="0">
              <a:sym typeface="Wingdings"/>
            </a:endParaRPr>
          </a:p>
          <a:p>
            <a:r>
              <a:rPr lang="en-US" baseline="0" dirty="0">
                <a:sym typeface="Wingdings"/>
              </a:rPr>
              <a:t>In order to better prepare to serve these segments of the population, we need to have the appropriate resources available to us as professionals serving these families. </a:t>
            </a:r>
          </a:p>
          <a:p>
            <a:endParaRPr lang="en-US" baseline="0" dirty="0">
              <a:sym typeface="Wingdings"/>
            </a:endParaRPr>
          </a:p>
        </p:txBody>
      </p:sp>
      <p:sp>
        <p:nvSpPr>
          <p:cNvPr id="4" name="Slide Number Placeholder 3"/>
          <p:cNvSpPr>
            <a:spLocks noGrp="1"/>
          </p:cNvSpPr>
          <p:nvPr>
            <p:ph type="sldNum" sz="quarter" idx="10"/>
          </p:nvPr>
        </p:nvSpPr>
        <p:spPr/>
        <p:txBody>
          <a:bodyPr/>
          <a:lstStyle/>
          <a:p>
            <a:fld id="{2B63799F-FF1C-954B-91EC-0FB8F0C30E0A}" type="slidenum">
              <a:rPr lang="en-US" smtClean="0"/>
              <a:t>6</a:t>
            </a:fld>
            <a:endParaRPr lang="en-US" dirty="0"/>
          </a:p>
        </p:txBody>
      </p:sp>
    </p:spTree>
    <p:extLst>
      <p:ext uri="{BB962C8B-B14F-4D97-AF65-F5344CB8AC3E}">
        <p14:creationId xmlns:p14="http://schemas.microsoft.com/office/powerpoint/2010/main" val="79678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r>
              <a:rPr lang="en-US" baseline="0" dirty="0"/>
              <a:t> Stakeholders were gathered from Parent Center staff they included Directors, and outreach trainers.</a:t>
            </a:r>
          </a:p>
          <a:p>
            <a:r>
              <a:rPr lang="en-US" baseline="0" dirty="0"/>
              <a:t>Next we gathered parent centers materials on best practices on outreach</a:t>
            </a:r>
          </a:p>
          <a:p>
            <a:r>
              <a:rPr lang="en-US" baseline="0" dirty="0"/>
              <a:t>Teams we’re developed to evaluate products.</a:t>
            </a:r>
          </a:p>
          <a:p>
            <a:r>
              <a:rPr lang="en-US" baseline="0" dirty="0"/>
              <a:t>Materials were viewed and rated on usefulness, relevancy and high quality.</a:t>
            </a:r>
          </a:p>
          <a:p>
            <a:r>
              <a:rPr lang="en-US" baseline="0" dirty="0"/>
              <a:t>Materials rated high were then posted to the CPIR website</a:t>
            </a:r>
          </a:p>
          <a:p>
            <a:r>
              <a:rPr lang="en-US" baseline="0" dirty="0"/>
              <a:t> </a:t>
            </a:r>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7</a:t>
            </a:fld>
            <a:endParaRPr lang="en-US" dirty="0"/>
          </a:p>
        </p:txBody>
      </p:sp>
    </p:spTree>
    <p:extLst>
      <p:ext uri="{BB962C8B-B14F-4D97-AF65-F5344CB8AC3E}">
        <p14:creationId xmlns:p14="http://schemas.microsoft.com/office/powerpoint/2010/main" val="181776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link from the internet. So we can review the pages in it. </a:t>
            </a:r>
          </a:p>
        </p:txBody>
      </p:sp>
      <p:sp>
        <p:nvSpPr>
          <p:cNvPr id="4" name="Slide Number Placeholder 3"/>
          <p:cNvSpPr>
            <a:spLocks noGrp="1"/>
          </p:cNvSpPr>
          <p:nvPr>
            <p:ph type="sldNum" sz="quarter" idx="10"/>
          </p:nvPr>
        </p:nvSpPr>
        <p:spPr/>
        <p:txBody>
          <a:bodyPr/>
          <a:lstStyle/>
          <a:p>
            <a:fld id="{2B63799F-FF1C-954B-91EC-0FB8F0C30E0A}" type="slidenum">
              <a:rPr lang="en-US" smtClean="0"/>
              <a:t>8</a:t>
            </a:fld>
            <a:endParaRPr lang="en-US" dirty="0"/>
          </a:p>
        </p:txBody>
      </p:sp>
    </p:spTree>
    <p:extLst>
      <p:ext uri="{BB962C8B-B14F-4D97-AF65-F5344CB8AC3E}">
        <p14:creationId xmlns:p14="http://schemas.microsoft.com/office/powerpoint/2010/main" val="47626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http://ctb.ku.edu/en/table-of-contents/implement/access-barriers-opportunities/outreach-to-increase-access/main</a:t>
            </a:r>
          </a:p>
          <a:p>
            <a:endParaRPr lang="en-US" dirty="0"/>
          </a:p>
          <a:p>
            <a:r>
              <a:rPr lang="en-US" dirty="0"/>
              <a:t>It’s </a:t>
            </a:r>
            <a:r>
              <a:rPr lang="en-US"/>
              <a:t>reasearch</a:t>
            </a:r>
          </a:p>
          <a:p>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11</a:t>
            </a:fld>
            <a:endParaRPr lang="en-US" dirty="0"/>
          </a:p>
        </p:txBody>
      </p:sp>
    </p:spTree>
    <p:extLst>
      <p:ext uri="{BB962C8B-B14F-4D97-AF65-F5344CB8AC3E}">
        <p14:creationId xmlns:p14="http://schemas.microsoft.com/office/powerpoint/2010/main" val="123489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http://ctb.ku.edu/en/table-of-contents/implement/access-barriers-opportunities/outreach-to-increase-access/main</a:t>
            </a:r>
          </a:p>
          <a:p>
            <a:endParaRPr lang="en-US" dirty="0"/>
          </a:p>
          <a:p>
            <a:r>
              <a:rPr lang="en-US" dirty="0"/>
              <a:t>Main page: What is outreach, When is outreach needed, What are some common methods of outreach; How do you implement outreach?</a:t>
            </a:r>
          </a:p>
          <a:p>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12</a:t>
            </a:fld>
            <a:endParaRPr lang="en-US" dirty="0"/>
          </a:p>
        </p:txBody>
      </p:sp>
    </p:spTree>
    <p:extLst>
      <p:ext uri="{BB962C8B-B14F-4D97-AF65-F5344CB8AC3E}">
        <p14:creationId xmlns:p14="http://schemas.microsoft.com/office/powerpoint/2010/main" val="774377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http://www.parentcenterhub.org/wp-content/uploads/2016/09/Minority-Parent-and-Community-Engagement_maldef-report_final.pdf </a:t>
            </a:r>
          </a:p>
          <a:p>
            <a:endParaRPr lang="en-US" dirty="0"/>
          </a:p>
          <a:p>
            <a:r>
              <a:rPr lang="en-US" dirty="0"/>
              <a:t>Talk about the resource in particular: </a:t>
            </a:r>
          </a:p>
          <a:p>
            <a:endParaRPr lang="en-US" dirty="0"/>
          </a:p>
          <a:p>
            <a:r>
              <a:rPr lang="en-US" dirty="0"/>
              <a:t>This article was useful in</a:t>
            </a:r>
            <a:r>
              <a:rPr lang="en-US" baseline="0" dirty="0"/>
              <a:t> helping me design training and presentations that had proven strategies to help educators reach out to and engage these families. </a:t>
            </a:r>
          </a:p>
          <a:p>
            <a:endParaRPr lang="en-US" baseline="0" dirty="0"/>
          </a:p>
          <a:p>
            <a:r>
              <a:rPr lang="en-US" baseline="0" dirty="0"/>
              <a:t>	It has three major sections that (1) Summarize the strategies by major groups and well-known organizations that serve them, (2) Describes the very specific barriers experienced by these families that discourage parent participation, and (3) makes key policy recommendations at a broader level. </a:t>
            </a:r>
          </a:p>
          <a:p>
            <a:r>
              <a:rPr lang="en-US" baseline="0" dirty="0"/>
              <a:t> </a:t>
            </a:r>
          </a:p>
          <a:p>
            <a:r>
              <a:rPr lang="en-US" baseline="0" dirty="0"/>
              <a:t>Not only does this help inform our staff in how we provide services, but these resources also help us speak to the larger system about the needs of these families. </a:t>
            </a:r>
          </a:p>
          <a:p>
            <a:endParaRPr lang="en-US" baseline="0" dirty="0"/>
          </a:p>
          <a:p>
            <a:r>
              <a:rPr lang="en-US" baseline="0" dirty="0"/>
              <a:t>-Just recently, in the beginning of August, I was able to present alongside another Parent Center staff member and our State Education Agency at our annual “Special Education Law Conference” using information that I accessed on this particular article.  I remembered the resources on the outreach page and was able to rely on it to express what I had already seen in the education system, but had the advantage of having these ideas already organized in a useful way that I could then refer back to. </a:t>
            </a:r>
          </a:p>
          <a:p>
            <a:r>
              <a:rPr lang="en-US" baseline="0" dirty="0"/>
              <a:t>Our presentation was titled, “How to Help Parents Meaningfully Participate in Special Education”, with the last section focusing on engaging ethnically and linguistically diverse families. </a:t>
            </a:r>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17</a:t>
            </a:fld>
            <a:endParaRPr lang="en-US" dirty="0"/>
          </a:p>
        </p:txBody>
      </p:sp>
    </p:spTree>
    <p:extLst>
      <p:ext uri="{BB962C8B-B14F-4D97-AF65-F5344CB8AC3E}">
        <p14:creationId xmlns:p14="http://schemas.microsoft.com/office/powerpoint/2010/main" val="231511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https://nccc.georgetown.edu/</a:t>
            </a:r>
          </a:p>
          <a:p>
            <a:endParaRPr lang="en-US" dirty="0"/>
          </a:p>
          <a:p>
            <a:r>
              <a:rPr lang="en-US" dirty="0"/>
              <a:t>This website contains a wealth</a:t>
            </a:r>
            <a:r>
              <a:rPr lang="en-US" baseline="0" dirty="0"/>
              <a:t> of information and can be searched by title and type.  It includes learning modules under their “Distance Learning” tab that enables anyone to access additional material online. </a:t>
            </a:r>
          </a:p>
          <a:p>
            <a:endParaRPr lang="en-US" baseline="0" dirty="0"/>
          </a:p>
          <a:p>
            <a:r>
              <a:rPr lang="en-US" baseline="0" dirty="0"/>
              <a:t>The self-assessment tools have guides and even includes one on “Cultural and Linguistic Competence Assessment for Disability Organizations (CLCADO)”.</a:t>
            </a:r>
          </a:p>
          <a:p>
            <a:endParaRPr lang="en-US" baseline="0" dirty="0"/>
          </a:p>
          <a:p>
            <a:r>
              <a:rPr lang="en-US" baseline="0" dirty="0"/>
              <a:t>The Community of Practice has the goals of (1) advancing and sustaining cultural and linguistic competence (CLC) systemically through changes in values, policy, structures, and practices; and (2) responding effectively to the growing cultural and linguistic diversity among people with DD and their families who reside in states, territories, and tribal nations.  Additional resources will be developed by the states involved in this </a:t>
            </a:r>
            <a:r>
              <a:rPr lang="en-US" baseline="0" dirty="0" err="1"/>
              <a:t>CoP</a:t>
            </a:r>
            <a:r>
              <a:rPr lang="en-US" baseline="0" dirty="0"/>
              <a:t>, and I am a participant of our Utah team.  </a:t>
            </a:r>
            <a:endParaRPr lang="en-US" dirty="0"/>
          </a:p>
        </p:txBody>
      </p:sp>
      <p:sp>
        <p:nvSpPr>
          <p:cNvPr id="4" name="Slide Number Placeholder 3"/>
          <p:cNvSpPr>
            <a:spLocks noGrp="1"/>
          </p:cNvSpPr>
          <p:nvPr>
            <p:ph type="sldNum" sz="quarter" idx="10"/>
          </p:nvPr>
        </p:nvSpPr>
        <p:spPr/>
        <p:txBody>
          <a:bodyPr/>
          <a:lstStyle/>
          <a:p>
            <a:fld id="{2B63799F-FF1C-954B-91EC-0FB8F0C30E0A}" type="slidenum">
              <a:rPr lang="en-US" smtClean="0"/>
              <a:t>19</a:t>
            </a:fld>
            <a:endParaRPr lang="en-US" dirty="0"/>
          </a:p>
        </p:txBody>
      </p:sp>
    </p:spTree>
    <p:extLst>
      <p:ext uri="{BB962C8B-B14F-4D97-AF65-F5344CB8AC3E}">
        <p14:creationId xmlns:p14="http://schemas.microsoft.com/office/powerpoint/2010/main" val="374899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7951C9-3E17-D94E-8C01-966472576158}"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241471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951C9-3E17-D94E-8C01-966472576158}"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1503538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951C9-3E17-D94E-8C01-966472576158}"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402117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951C9-3E17-D94E-8C01-966472576158}"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181569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951C9-3E17-D94E-8C01-966472576158}"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21873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951C9-3E17-D94E-8C01-966472576158}"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51713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951C9-3E17-D94E-8C01-966472576158}" type="datetimeFigureOut">
              <a:rPr lang="en-US" smtClean="0"/>
              <a:t>10/10/2017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678731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951C9-3E17-D94E-8C01-966472576158}" type="datetimeFigureOut">
              <a:rPr lang="en-US" smtClean="0"/>
              <a:t>10/10/2017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330879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951C9-3E17-D94E-8C01-966472576158}" type="datetimeFigureOut">
              <a:rPr lang="en-US" smtClean="0"/>
              <a:t>10/10/2017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262246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7951C9-3E17-D94E-8C01-966472576158}"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353365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7951C9-3E17-D94E-8C01-966472576158}"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C379A-E2EF-9A4B-A5A3-DD806E400CED}" type="slidenum">
              <a:rPr lang="en-US" smtClean="0"/>
              <a:t>‹#›</a:t>
            </a:fld>
            <a:endParaRPr lang="en-US"/>
          </a:p>
        </p:txBody>
      </p:sp>
    </p:spTree>
    <p:extLst>
      <p:ext uri="{BB962C8B-B14F-4D97-AF65-F5344CB8AC3E}">
        <p14:creationId xmlns:p14="http://schemas.microsoft.com/office/powerpoint/2010/main" val="223578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951C9-3E17-D94E-8C01-966472576158}" type="datetimeFigureOut">
              <a:rPr lang="en-US" smtClean="0"/>
              <a:t>10/10/2017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C379A-E2EF-9A4B-A5A3-DD806E400CED}" type="slidenum">
              <a:rPr lang="en-US" smtClean="0"/>
              <a:t>‹#›</a:t>
            </a:fld>
            <a:endParaRPr lang="en-US"/>
          </a:p>
        </p:txBody>
      </p:sp>
    </p:spTree>
    <p:extLst>
      <p:ext uri="{BB962C8B-B14F-4D97-AF65-F5344CB8AC3E}">
        <p14:creationId xmlns:p14="http://schemas.microsoft.com/office/powerpoint/2010/main" val="1862661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tb.ku.edu/en/table-of-contents/implement/access-barriers-opportunities/outreach-to-increase-access/mai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parentcenterhub.org/wp-content/uploads/2016/09/Minority-Parent-and-Community-Engagement_maldef-report_final.pdf" TargetMode="External"/><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nccc.georgetown.edu/" TargetMode="External"/><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debra@parentcenterhub.org" TargetMode="External"/><Relationship Id="rId7" Type="http://schemas.openxmlformats.org/officeDocument/2006/relationships/hyperlink" Target="mailto:agutierr@fhi360.org" TargetMode="Externa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hyperlink" Target="mailto:lkupper@fhi360.org" TargetMode="External"/><Relationship Id="rId5" Type="http://schemas.openxmlformats.org/officeDocument/2006/relationships/hyperlink" Target="mailto:jwilson@spannj.org" TargetMode="External"/><Relationship Id="rId4" Type="http://schemas.openxmlformats.org/officeDocument/2006/relationships/hyperlink" Target="mailto:malizo@spannj.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urvey.constantcontact.com/survey/a07eenrzy4sj857c24h/start"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txBox="1">
            <a:spLocks noChangeArrowheads="1"/>
          </p:cNvSpPr>
          <p:nvPr/>
        </p:nvSpPr>
        <p:spPr bwMode="auto">
          <a:xfrm>
            <a:off x="495300" y="457200"/>
            <a:ext cx="8001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b="0" dirty="0">
                <a:solidFill>
                  <a:srgbClr val="800000"/>
                </a:solidFill>
              </a:rPr>
              <a:t>Best Practices in Outreach</a:t>
            </a:r>
          </a:p>
        </p:txBody>
      </p:sp>
      <p:sp>
        <p:nvSpPr>
          <p:cNvPr id="3075" name="Line 4"/>
          <p:cNvSpPr>
            <a:spLocks noChangeShapeType="1"/>
          </p:cNvSpPr>
          <p:nvPr/>
        </p:nvSpPr>
        <p:spPr bwMode="auto">
          <a:xfrm>
            <a:off x="1169988" y="1725613"/>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 name="Rectangle 6"/>
          <p:cNvSpPr>
            <a:spLocks noChangeArrowheads="1"/>
          </p:cNvSpPr>
          <p:nvPr/>
        </p:nvSpPr>
        <p:spPr bwMode="auto">
          <a:xfrm>
            <a:off x="495300" y="533400"/>
            <a:ext cx="8153400" cy="586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Font typeface="Arial" charset="0"/>
              <a:buNone/>
            </a:pPr>
            <a:endParaRPr lang="en-US">
              <a:latin typeface="Calibri" charset="0"/>
            </a:endParaRPr>
          </a:p>
        </p:txBody>
      </p:sp>
      <p:sp>
        <p:nvSpPr>
          <p:cNvPr id="3077" name="Rectangle 7"/>
          <p:cNvSpPr>
            <a:spLocks noChangeArrowheads="1"/>
          </p:cNvSpPr>
          <p:nvPr/>
        </p:nvSpPr>
        <p:spPr bwMode="auto">
          <a:xfrm>
            <a:off x="695325" y="5562600"/>
            <a:ext cx="3440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Font typeface="Arial" charset="0"/>
              <a:buNone/>
            </a:pPr>
            <a:r>
              <a:rPr lang="en-US" sz="2000">
                <a:solidFill>
                  <a:srgbClr val="800000"/>
                </a:solidFill>
                <a:latin typeface="Calibri" charset="0"/>
              </a:rPr>
              <a:t>Center for Parent </a:t>
            </a:r>
            <a:br>
              <a:rPr lang="en-US" sz="2000">
                <a:solidFill>
                  <a:srgbClr val="800000"/>
                </a:solidFill>
                <a:latin typeface="Calibri" charset="0"/>
              </a:rPr>
            </a:br>
            <a:r>
              <a:rPr lang="en-US" sz="2000">
                <a:solidFill>
                  <a:srgbClr val="800000"/>
                </a:solidFill>
                <a:latin typeface="Calibri" charset="0"/>
              </a:rPr>
              <a:t>Information </a:t>
            </a:r>
            <a:r>
              <a:rPr lang="en-US" sz="2000">
                <a:solidFill>
                  <a:srgbClr val="800000"/>
                </a:solidFill>
                <a:latin typeface="French Script MT" charset="0"/>
              </a:rPr>
              <a:t>&amp;</a:t>
            </a:r>
            <a:r>
              <a:rPr lang="en-US" sz="2000">
                <a:solidFill>
                  <a:srgbClr val="800000"/>
                </a:solidFill>
                <a:latin typeface="Calibri" charset="0"/>
              </a:rPr>
              <a:t> Resources</a:t>
            </a:r>
          </a:p>
        </p:txBody>
      </p:sp>
      <p:pic>
        <p:nvPicPr>
          <p:cNvPr id="3078" name="Picture 8" descr="logoscreenshot-without n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325938"/>
            <a:ext cx="17526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10"/>
          <p:cNvSpPr>
            <a:spLocks noChangeArrowheads="1"/>
          </p:cNvSpPr>
          <p:nvPr/>
        </p:nvSpPr>
        <p:spPr bwMode="auto">
          <a:xfrm>
            <a:off x="381000" y="457200"/>
            <a:ext cx="8458200" cy="762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buFont typeface="Arial" charset="0"/>
              <a:buNone/>
            </a:pPr>
            <a:endParaRPr lang="en-US">
              <a:latin typeface="Calibri" charset="0"/>
            </a:endParaRPr>
          </a:p>
        </p:txBody>
      </p:sp>
      <p:sp>
        <p:nvSpPr>
          <p:cNvPr id="3080" name="Rectangle 11"/>
          <p:cNvSpPr>
            <a:spLocks noChangeArrowheads="1"/>
          </p:cNvSpPr>
          <p:nvPr/>
        </p:nvSpPr>
        <p:spPr bwMode="auto">
          <a:xfrm>
            <a:off x="228600" y="381000"/>
            <a:ext cx="8763000" cy="76200"/>
          </a:xfrm>
          <a:prstGeom prst="rect">
            <a:avLst/>
          </a:prstGeom>
          <a:solidFill>
            <a:schemeClr val="tx2"/>
          </a:solidFill>
          <a:ln w="9525">
            <a:solidFill>
              <a:srgbClr val="000000"/>
            </a:solidFill>
            <a:miter lim="800000"/>
            <a:headEnd/>
            <a:tailEnd/>
          </a:ln>
        </p:spPr>
        <p:txBody>
          <a:bodyPr wrap="none" anchor="ctr"/>
          <a:lstStyle/>
          <a:p>
            <a:pPr defTabSz="914400">
              <a:buFont typeface="Arial" charset="0"/>
              <a:buNone/>
            </a:pPr>
            <a:endParaRPr lang="en-US">
              <a:latin typeface="Calibri" charset="0"/>
            </a:endParaRPr>
          </a:p>
        </p:txBody>
      </p:sp>
      <p:sp>
        <p:nvSpPr>
          <p:cNvPr id="3081" name="Line 12"/>
          <p:cNvSpPr>
            <a:spLocks noChangeShapeType="1"/>
          </p:cNvSpPr>
          <p:nvPr/>
        </p:nvSpPr>
        <p:spPr bwMode="auto">
          <a:xfrm>
            <a:off x="495300" y="4111625"/>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 name="Rectangle 16"/>
          <p:cNvSpPr>
            <a:spLocks noChangeArrowheads="1"/>
          </p:cNvSpPr>
          <p:nvPr/>
        </p:nvSpPr>
        <p:spPr bwMode="auto">
          <a:xfrm>
            <a:off x="800100" y="1973263"/>
            <a:ext cx="777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73288" indent="-2173288" algn="ctr" defTabSz="914400">
              <a:spcBef>
                <a:spcPct val="20000"/>
              </a:spcBef>
              <a:buFont typeface="Arial" charset="0"/>
              <a:buNone/>
            </a:pPr>
            <a:r>
              <a:rPr lang="en-US" sz="2000" dirty="0"/>
              <a:t>The webinar will begin shortly.</a:t>
            </a:r>
          </a:p>
          <a:p>
            <a:pPr marL="2173288" indent="-2173288" algn="ctr" defTabSz="914400"/>
            <a:r>
              <a:rPr lang="it-IT" sz="2000" dirty="0">
                <a:solidFill>
                  <a:srgbClr val="800000"/>
                </a:solidFill>
              </a:rPr>
              <a:t>For Audio: 877-713-0446,</a:t>
            </a:r>
          </a:p>
          <a:p>
            <a:pPr marL="2173288" indent="-2173288" algn="ctr" defTabSz="914400"/>
            <a:r>
              <a:rPr lang="it-IT" sz="2000" dirty="0">
                <a:solidFill>
                  <a:srgbClr val="800000"/>
                </a:solidFill>
              </a:rPr>
              <a:t>Conference Code: 101 725 8988</a:t>
            </a:r>
            <a:endParaRPr lang="en-US" sz="2000" dirty="0">
              <a:solidFill>
                <a:srgbClr val="800000"/>
              </a:solidFill>
            </a:endParaRPr>
          </a:p>
          <a:p>
            <a:pPr marL="2173288" indent="-2173288" algn="ctr" defTabSz="914400">
              <a:spcBef>
                <a:spcPct val="20000"/>
              </a:spcBef>
              <a:buFont typeface="Arial" charset="0"/>
              <a:buNone/>
            </a:pPr>
            <a:r>
              <a:rPr lang="en-US" sz="2000" b="0" dirty="0"/>
              <a:t>Please mute your computer speakers &amp; phone line during this webinar.</a:t>
            </a:r>
          </a:p>
          <a:p>
            <a:pPr marL="2173288" indent="-2173288" algn="ctr" defTabSz="914400">
              <a:spcBef>
                <a:spcPct val="20000"/>
              </a:spcBef>
              <a:buFont typeface="Arial" charset="0"/>
              <a:buNone/>
            </a:pPr>
            <a:endParaRPr lang="en-US" sz="2000" b="0" dirty="0">
              <a:latin typeface="Calibri" charset="0"/>
            </a:endParaRPr>
          </a:p>
        </p:txBody>
      </p:sp>
      <p:sp>
        <p:nvSpPr>
          <p:cNvPr id="3083" name="Rectangle 11"/>
          <p:cNvSpPr>
            <a:spLocks noChangeArrowheads="1"/>
          </p:cNvSpPr>
          <p:nvPr/>
        </p:nvSpPr>
        <p:spPr bwMode="auto">
          <a:xfrm>
            <a:off x="4440238" y="4543425"/>
            <a:ext cx="3775405"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4488" indent="-227013" defTabSz="914400">
              <a:spcBef>
                <a:spcPct val="20000"/>
              </a:spcBef>
              <a:buFont typeface="Arial" charset="0"/>
              <a:buNone/>
            </a:pPr>
            <a:r>
              <a:rPr lang="en-US" sz="2000" i="1" dirty="0">
                <a:latin typeface="Calibri" charset="0"/>
              </a:rPr>
              <a:t>Please use the Chat Box to tell us:</a:t>
            </a:r>
          </a:p>
          <a:p>
            <a:pPr marL="344488" indent="-227013" defTabSz="914400">
              <a:spcBef>
                <a:spcPct val="20000"/>
              </a:spcBef>
              <a:buClr>
                <a:srgbClr val="800000"/>
              </a:buClr>
              <a:buSzPct val="85000"/>
              <a:buFont typeface="Wingdings" charset="0"/>
              <a:buChar char="§"/>
            </a:pPr>
            <a:r>
              <a:rPr lang="en-US" sz="2000" dirty="0"/>
              <a:t>The name of your Parent Center</a:t>
            </a:r>
          </a:p>
          <a:p>
            <a:pPr marL="344488" indent="-227013" defTabSz="914400">
              <a:spcBef>
                <a:spcPct val="20000"/>
              </a:spcBef>
              <a:buClr>
                <a:srgbClr val="800000"/>
              </a:buClr>
              <a:buSzPct val="85000"/>
              <a:buFont typeface="Wingdings" charset="0"/>
              <a:buChar char="§"/>
            </a:pPr>
            <a:r>
              <a:rPr lang="en-US" sz="2000" dirty="0"/>
              <a:t>Your state</a:t>
            </a:r>
            <a:r>
              <a:rPr lang="en-US" dirty="0"/>
              <a:t> </a:t>
            </a:r>
          </a:p>
          <a:p>
            <a:pPr marL="344488" indent="-227013" defTabSz="914400">
              <a:spcBef>
                <a:spcPct val="20000"/>
              </a:spcBef>
              <a:buClr>
                <a:srgbClr val="800000"/>
              </a:buClr>
              <a:buSzPct val="85000"/>
              <a:buFont typeface="Wingdings" charset="0"/>
              <a:buChar char="§"/>
            </a:pPr>
            <a:r>
              <a:rPr lang="en-US" dirty="0"/>
              <a:t>Your email address</a:t>
            </a:r>
          </a:p>
        </p:txBody>
      </p:sp>
    </p:spTree>
    <p:extLst>
      <p:ext uri="{BB962C8B-B14F-4D97-AF65-F5344CB8AC3E}">
        <p14:creationId xmlns:p14="http://schemas.microsoft.com/office/powerpoint/2010/main" val="1357478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3CAAC90-3341-4CA3-80A8-4B10A5C716C5}"/>
              </a:ext>
            </a:extLst>
          </p:cNvPr>
          <p:cNvSpPr txBox="1"/>
          <p:nvPr/>
        </p:nvSpPr>
        <p:spPr>
          <a:xfrm>
            <a:off x="6173637" y="915934"/>
            <a:ext cx="2593675" cy="1938992"/>
          </a:xfrm>
          <a:prstGeom prst="rect">
            <a:avLst/>
          </a:prstGeom>
          <a:noFill/>
        </p:spPr>
        <p:txBody>
          <a:bodyPr wrap="square" rtlCol="0">
            <a:spAutoFit/>
          </a:bodyPr>
          <a:lstStyle/>
          <a:p>
            <a:pPr algn="ctr"/>
            <a:r>
              <a:rPr lang="en-US" sz="2400" dirty="0"/>
              <a:t>Sections You’ll Find on the Best Practices in Outreach Page</a:t>
            </a:r>
          </a:p>
          <a:p>
            <a:r>
              <a:rPr lang="en-US" sz="2400" dirty="0"/>
              <a:t> </a:t>
            </a:r>
          </a:p>
        </p:txBody>
      </p:sp>
      <p:sp>
        <p:nvSpPr>
          <p:cNvPr id="14" name="Oval 13">
            <a:extLst>
              <a:ext uri="{FF2B5EF4-FFF2-40B4-BE49-F238E27FC236}">
                <a16:creationId xmlns:a16="http://schemas.microsoft.com/office/drawing/2014/main" id="{92E25055-1F9F-4A2E-BCC6-FA9571276EE6}"/>
              </a:ext>
            </a:extLst>
          </p:cNvPr>
          <p:cNvSpPr/>
          <p:nvPr/>
        </p:nvSpPr>
        <p:spPr>
          <a:xfrm>
            <a:off x="5891842" y="176662"/>
            <a:ext cx="3157267" cy="3049617"/>
          </a:xfrm>
          <a:prstGeom prst="ellipse">
            <a:avLst/>
          </a:prstGeom>
          <a:noFill/>
          <a:ln>
            <a:solidFill>
              <a:srgbClr val="8000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ED7B688-4C12-4102-B75B-710D0CD21CBF}"/>
              </a:ext>
            </a:extLst>
          </p:cNvPr>
          <p:cNvCxnSpPr>
            <a:cxnSpLocks/>
            <a:endCxn id="7" idx="3"/>
          </p:cNvCxnSpPr>
          <p:nvPr/>
        </p:nvCxnSpPr>
        <p:spPr>
          <a:xfrm flipH="1" flipV="1">
            <a:off x="4019909" y="696135"/>
            <a:ext cx="2130726" cy="140640"/>
          </a:xfrm>
          <a:prstGeom prst="straightConnector1">
            <a:avLst/>
          </a:prstGeom>
          <a:ln>
            <a:solidFill>
              <a:srgbClr val="8000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05813BB1-C520-4D5F-99FF-162210855BBF}"/>
              </a:ext>
            </a:extLst>
          </p:cNvPr>
          <p:cNvPicPr/>
          <p:nvPr/>
        </p:nvPicPr>
        <p:blipFill rotWithShape="1">
          <a:blip r:embed="rId2">
            <a:extLst>
              <a:ext uri="{28A0092B-C50C-407E-A947-70E740481C1C}">
                <a14:useLocalDpi xmlns:a14="http://schemas.microsoft.com/office/drawing/2010/main" val="0"/>
              </a:ext>
            </a:extLst>
          </a:blip>
          <a:srcRect/>
          <a:stretch/>
        </p:blipFill>
        <p:spPr bwMode="auto">
          <a:xfrm>
            <a:off x="442145" y="443364"/>
            <a:ext cx="3454796" cy="3887095"/>
          </a:xfrm>
          <a:prstGeom prst="rect">
            <a:avLst/>
          </a:prstGeom>
          <a:ln>
            <a:noFill/>
          </a:ln>
          <a:extLst>
            <a:ext uri="{53640926-AAD7-44D8-BBD7-CCE9431645EC}">
              <a14:shadowObscured xmlns:a14="http://schemas.microsoft.com/office/drawing/2010/main"/>
            </a:ext>
          </a:extLst>
        </p:spPr>
      </p:pic>
      <p:sp>
        <p:nvSpPr>
          <p:cNvPr id="7" name="Rectangle: Rounded Corners 6">
            <a:extLst>
              <a:ext uri="{FF2B5EF4-FFF2-40B4-BE49-F238E27FC236}">
                <a16:creationId xmlns:a16="http://schemas.microsoft.com/office/drawing/2014/main" id="{4A09A5B8-A629-407A-B580-A5D768A5EBB3}"/>
              </a:ext>
            </a:extLst>
          </p:cNvPr>
          <p:cNvSpPr/>
          <p:nvPr/>
        </p:nvSpPr>
        <p:spPr>
          <a:xfrm>
            <a:off x="336430" y="443364"/>
            <a:ext cx="3683479" cy="50554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D5960A-C271-4E70-847B-A77889356B82}"/>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4784565" y="3672171"/>
            <a:ext cx="3439504" cy="3118145"/>
          </a:xfrm>
          <a:prstGeom prst="rect">
            <a:avLst/>
          </a:prstGeom>
          <a:ln>
            <a:noFill/>
          </a:ln>
          <a:extLst>
            <a:ext uri="{53640926-AAD7-44D8-BBD7-CCE9431645EC}">
              <a14:shadowObscured xmlns:a14="http://schemas.microsoft.com/office/drawing/2010/main"/>
            </a:ext>
          </a:extLst>
        </p:spPr>
      </p:pic>
      <p:sp>
        <p:nvSpPr>
          <p:cNvPr id="8" name="Rectangle: Rounded Corners 7">
            <a:extLst>
              <a:ext uri="{FF2B5EF4-FFF2-40B4-BE49-F238E27FC236}">
                <a16:creationId xmlns:a16="http://schemas.microsoft.com/office/drawing/2014/main" id="{567483E3-66EA-4378-8933-F3E3543F8D95}"/>
              </a:ext>
            </a:extLst>
          </p:cNvPr>
          <p:cNvSpPr/>
          <p:nvPr/>
        </p:nvSpPr>
        <p:spPr>
          <a:xfrm>
            <a:off x="4784564" y="3551814"/>
            <a:ext cx="3117231" cy="50033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55594F5-6D52-4BD5-8FF8-9EF329BD49C8}"/>
              </a:ext>
            </a:extLst>
          </p:cNvPr>
          <p:cNvCxnSpPr>
            <a:cxnSpLocks/>
          </p:cNvCxnSpPr>
          <p:nvPr/>
        </p:nvCxnSpPr>
        <p:spPr>
          <a:xfrm flipH="1">
            <a:off x="5891842" y="2796459"/>
            <a:ext cx="451337" cy="755355"/>
          </a:xfrm>
          <a:prstGeom prst="straightConnector1">
            <a:avLst/>
          </a:prstGeom>
          <a:ln>
            <a:solidFill>
              <a:srgbClr val="8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0482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A50021"/>
                </a:solidFill>
                <a:latin typeface="+mn-lt"/>
              </a:rPr>
              <a:t>Using Outreach to Increase Access</a:t>
            </a:r>
          </a:p>
        </p:txBody>
      </p:sp>
      <p:sp>
        <p:nvSpPr>
          <p:cNvPr id="3" name="Content Placeholder 2"/>
          <p:cNvSpPr>
            <a:spLocks noGrp="1"/>
          </p:cNvSpPr>
          <p:nvPr>
            <p:ph idx="1"/>
          </p:nvPr>
        </p:nvSpPr>
        <p:spPr>
          <a:xfrm>
            <a:off x="871268" y="1600200"/>
            <a:ext cx="7582619" cy="4525963"/>
          </a:xfrm>
        </p:spPr>
        <p:txBody>
          <a:bodyPr>
            <a:normAutofit fontScale="92500" lnSpcReduction="10000"/>
          </a:bodyPr>
          <a:lstStyle/>
          <a:p>
            <a:pPr marL="0" indent="0">
              <a:buNone/>
            </a:pPr>
            <a:r>
              <a:rPr lang="en-US" i="1" dirty="0"/>
              <a:t>“Online toolkit demonstrates how to implement an outreach service to expand access to health services, practices, and products. </a:t>
            </a:r>
          </a:p>
          <a:p>
            <a:pPr marL="0" indent="0">
              <a:buNone/>
            </a:pPr>
            <a:endParaRPr lang="en-US" i="1" dirty="0"/>
          </a:p>
          <a:p>
            <a:pPr marL="0" indent="0">
              <a:buNone/>
            </a:pPr>
            <a:r>
              <a:rPr lang="en-US" i="1" dirty="0"/>
              <a:t>Examples answer the questions of what outreach is, when is it needed, and give suggestions of common methods of outreach and creative and nontraditional ideas for implementation. Also touches upon cultural awareness.”</a:t>
            </a:r>
          </a:p>
        </p:txBody>
      </p:sp>
      <p:cxnSp>
        <p:nvCxnSpPr>
          <p:cNvPr id="4" name="Straight Connector 3"/>
          <p:cNvCxnSpPr/>
          <p:nvPr/>
        </p:nvCxnSpPr>
        <p:spPr>
          <a:xfrm>
            <a:off x="411037" y="1224951"/>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12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447"/>
            <a:ext cx="8229600" cy="1143000"/>
          </a:xfrm>
        </p:spPr>
        <p:txBody>
          <a:bodyPr>
            <a:normAutofit/>
          </a:bodyPr>
          <a:lstStyle/>
          <a:p>
            <a:r>
              <a:rPr lang="en-US" b="1" dirty="0">
                <a:solidFill>
                  <a:srgbClr val="A50021"/>
                </a:solidFill>
                <a:latin typeface="+mn-lt"/>
              </a:rPr>
              <a:t>Using Outreach to Increase Access</a:t>
            </a:r>
          </a:p>
        </p:txBody>
      </p:sp>
      <p:sp>
        <p:nvSpPr>
          <p:cNvPr id="3" name="Content Placeholder 2"/>
          <p:cNvSpPr>
            <a:spLocks noGrp="1"/>
          </p:cNvSpPr>
          <p:nvPr>
            <p:ph idx="1"/>
          </p:nvPr>
        </p:nvSpPr>
        <p:spPr>
          <a:xfrm>
            <a:off x="258792" y="3580542"/>
            <a:ext cx="2950234" cy="733245"/>
          </a:xfrm>
        </p:spPr>
        <p:txBody>
          <a:bodyPr>
            <a:normAutofit/>
          </a:bodyPr>
          <a:lstStyle/>
          <a:p>
            <a:pPr marL="0" indent="0">
              <a:buNone/>
            </a:pPr>
            <a:r>
              <a:rPr lang="en-US" b="1" dirty="0"/>
              <a:t>Group Analysis</a:t>
            </a:r>
            <a:endParaRPr lang="en-US" sz="2400" dirty="0"/>
          </a:p>
        </p:txBody>
      </p:sp>
      <p:cxnSp>
        <p:nvCxnSpPr>
          <p:cNvPr id="4" name="Straight Connector 3"/>
          <p:cNvCxnSpPr/>
          <p:nvPr/>
        </p:nvCxnSpPr>
        <p:spPr>
          <a:xfrm>
            <a:off x="434118" y="981254"/>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4FFB9CD5-1674-4AFC-8CF5-5120C27A111A}"/>
              </a:ext>
            </a:extLst>
          </p:cNvPr>
          <p:cNvSpPr txBox="1">
            <a:spLocks/>
          </p:cNvSpPr>
          <p:nvPr/>
        </p:nvSpPr>
        <p:spPr>
          <a:xfrm>
            <a:off x="342183" y="4411553"/>
            <a:ext cx="7016150" cy="218535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A50021"/>
              </a:buClr>
              <a:buSzPct val="94000"/>
              <a:buFont typeface="Wingdings" panose="05000000000000000000" pitchFamily="2" charset="2"/>
              <a:buChar char="§"/>
            </a:pPr>
            <a:r>
              <a:rPr lang="en-US" sz="2400" dirty="0"/>
              <a:t>Type of resource: </a:t>
            </a:r>
            <a:r>
              <a:rPr lang="en-US" sz="2400" dirty="0">
                <a:hlinkClick r:id="rId3"/>
              </a:rPr>
              <a:t>webpage</a:t>
            </a:r>
            <a:endParaRPr lang="en-US" sz="2400" dirty="0"/>
          </a:p>
          <a:p>
            <a:pPr>
              <a:buClr>
                <a:srgbClr val="A50021"/>
              </a:buClr>
              <a:buSzPct val="94000"/>
              <a:buFont typeface="Wingdings" panose="05000000000000000000" pitchFamily="2" charset="2"/>
              <a:buChar char="§"/>
            </a:pPr>
            <a:r>
              <a:rPr lang="en-US" sz="2400" dirty="0"/>
              <a:t>Is this a good resource to share?</a:t>
            </a:r>
          </a:p>
          <a:p>
            <a:pPr lvl="1">
              <a:buClr>
                <a:srgbClr val="A50021"/>
              </a:buClr>
              <a:buSzPct val="94000"/>
              <a:buFont typeface="Courier New" panose="02070309020205020404" pitchFamily="49" charset="0"/>
              <a:buChar char="o"/>
            </a:pPr>
            <a:r>
              <a:rPr lang="en-US" sz="2400" dirty="0"/>
              <a:t>Main page, checklists, examples, PowerPoint</a:t>
            </a:r>
          </a:p>
          <a:p>
            <a:pPr>
              <a:buClr>
                <a:srgbClr val="A50021"/>
              </a:buClr>
              <a:buSzPct val="94000"/>
              <a:buFont typeface="Wingdings" panose="05000000000000000000" pitchFamily="2" charset="2"/>
              <a:buChar char="§"/>
            </a:pPr>
            <a:r>
              <a:rPr lang="en-US" sz="2400" dirty="0"/>
              <a:t>Topic (physical, multicultural, communication)</a:t>
            </a:r>
          </a:p>
          <a:p>
            <a:pPr>
              <a:buClr>
                <a:srgbClr val="A50021"/>
              </a:buClr>
              <a:buSzPct val="94000"/>
              <a:buFont typeface="Wingdings" panose="05000000000000000000" pitchFamily="2" charset="2"/>
              <a:buChar char="§"/>
            </a:pPr>
            <a:r>
              <a:rPr lang="en-US" sz="2400" dirty="0"/>
              <a:t>Needs further review?</a:t>
            </a:r>
          </a:p>
        </p:txBody>
      </p:sp>
      <p:pic>
        <p:nvPicPr>
          <p:cNvPr id="6" name="Picture 5">
            <a:extLst>
              <a:ext uri="{FF2B5EF4-FFF2-40B4-BE49-F238E27FC236}">
                <a16:creationId xmlns:a16="http://schemas.microsoft.com/office/drawing/2014/main" id="{5B198CE5-2D68-487E-A239-2AA4497CCCA0}"/>
              </a:ext>
            </a:extLst>
          </p:cNvPr>
          <p:cNvPicPr/>
          <p:nvPr/>
        </p:nvPicPr>
        <p:blipFill rotWithShape="1">
          <a:blip r:embed="rId4">
            <a:extLst>
              <a:ext uri="{28A0092B-C50C-407E-A947-70E740481C1C}">
                <a14:useLocalDpi xmlns:a14="http://schemas.microsoft.com/office/drawing/2010/main" val="0"/>
              </a:ext>
            </a:extLst>
          </a:blip>
          <a:srcRect/>
          <a:stretch/>
        </p:blipFill>
        <p:spPr bwMode="auto">
          <a:xfrm>
            <a:off x="3625215" y="1179662"/>
            <a:ext cx="5061585" cy="3036360"/>
          </a:xfrm>
          <a:prstGeom prst="rect">
            <a:avLst/>
          </a:prstGeom>
          <a:ln>
            <a:solidFill>
              <a:srgbClr val="A50021"/>
            </a:solidFill>
          </a:ln>
          <a:effectLst>
            <a:outerShdw blurRad="50800" dist="38100" dir="5400000" algn="t" rotWithShape="0">
              <a:prstClr val="black">
                <a:alpha val="40000"/>
              </a:prstClr>
            </a:outerShdw>
          </a:effectLst>
          <a:extLst>
            <a:ext uri="{53640926-AAD7-44D8-BBD7-CCE9431645EC}">
              <a14:shadowObscured xmlns:a14="http://schemas.microsoft.com/office/drawing/2010/main"/>
            </a:ext>
          </a:extLst>
        </p:spPr>
      </p:pic>
      <p:cxnSp>
        <p:nvCxnSpPr>
          <p:cNvPr id="8" name="Straight Arrow Connector 7">
            <a:extLst>
              <a:ext uri="{FF2B5EF4-FFF2-40B4-BE49-F238E27FC236}">
                <a16:creationId xmlns:a16="http://schemas.microsoft.com/office/drawing/2014/main" id="{A9BB6A90-71C0-4AFB-B6B1-5257C1B124D6}"/>
              </a:ext>
            </a:extLst>
          </p:cNvPr>
          <p:cNvCxnSpPr>
            <a:cxnSpLocks/>
          </p:cNvCxnSpPr>
          <p:nvPr/>
        </p:nvCxnSpPr>
        <p:spPr>
          <a:xfrm flipV="1">
            <a:off x="3154015" y="3812875"/>
            <a:ext cx="356936" cy="598678"/>
          </a:xfrm>
          <a:prstGeom prst="straightConnector1">
            <a:avLst/>
          </a:prstGeom>
          <a:ln>
            <a:solidFill>
              <a:srgbClr val="A5002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666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Using Outreach to Increase Access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2464" y="273050"/>
            <a:ext cx="3993389" cy="5853113"/>
          </a:xfrm>
          <a:ln>
            <a:solidFill>
              <a:srgbClr val="800000"/>
            </a:solidFill>
          </a:ln>
        </p:spPr>
      </p:pic>
      <p:sp>
        <p:nvSpPr>
          <p:cNvPr id="4" name="Text Placeholder 3"/>
          <p:cNvSpPr>
            <a:spLocks noGrp="1"/>
          </p:cNvSpPr>
          <p:nvPr>
            <p:ph type="body" sz="half" idx="2"/>
          </p:nvPr>
        </p:nvSpPr>
        <p:spPr>
          <a:xfrm>
            <a:off x="457200" y="1435100"/>
            <a:ext cx="3200400" cy="4691063"/>
          </a:xfrm>
        </p:spPr>
        <p:txBody>
          <a:bodyPr>
            <a:noAutofit/>
          </a:bodyPr>
          <a:lstStyle/>
          <a:p>
            <a:r>
              <a:rPr lang="en-US" sz="2000" dirty="0"/>
              <a:t>Practical step-by-step guidance in community-building skills</a:t>
            </a:r>
          </a:p>
          <a:p>
            <a:endParaRPr lang="en-US" sz="2000" dirty="0"/>
          </a:p>
          <a:p>
            <a:r>
              <a:rPr lang="en-US" sz="2000" b="1" dirty="0"/>
              <a:t>Toolkits include</a:t>
            </a:r>
            <a:r>
              <a:rPr lang="en-US" sz="2000" dirty="0"/>
              <a:t>:</a:t>
            </a:r>
          </a:p>
          <a:p>
            <a:pPr marL="285750" indent="-285750">
              <a:buFont typeface="Arial" panose="020B0604020202020204" pitchFamily="34" charset="0"/>
              <a:buChar char="•"/>
            </a:pPr>
            <a:r>
              <a:rPr lang="en-US" sz="2000" dirty="0"/>
              <a:t>Community assessments</a:t>
            </a:r>
          </a:p>
          <a:p>
            <a:pPr marL="285750" indent="-285750">
              <a:buFont typeface="Arial" panose="020B0604020202020204" pitchFamily="34" charset="0"/>
              <a:buChar char="•"/>
            </a:pPr>
            <a:r>
              <a:rPr lang="en-US" sz="2000" dirty="0"/>
              <a:t>Communications</a:t>
            </a:r>
          </a:p>
          <a:p>
            <a:pPr marL="285750" indent="-285750">
              <a:buFont typeface="Arial" panose="020B0604020202020204" pitchFamily="34" charset="0"/>
              <a:buChar char="•"/>
            </a:pPr>
            <a:r>
              <a:rPr lang="en-US" sz="2000" dirty="0"/>
              <a:t>Strategic planning</a:t>
            </a:r>
          </a:p>
          <a:p>
            <a:pPr marL="285750" indent="-285750">
              <a:buFont typeface="Arial" panose="020B0604020202020204" pitchFamily="34" charset="0"/>
              <a:buChar char="•"/>
            </a:pPr>
            <a:r>
              <a:rPr lang="en-US" sz="2000" dirty="0"/>
              <a:t>Leadership management</a:t>
            </a:r>
          </a:p>
          <a:p>
            <a:pPr marL="285750" indent="-285750">
              <a:buFont typeface="Arial" panose="020B0604020202020204" pitchFamily="34" charset="0"/>
              <a:buChar char="•"/>
            </a:pPr>
            <a:r>
              <a:rPr lang="en-US" sz="2000" dirty="0"/>
              <a:t>Community interventions</a:t>
            </a:r>
          </a:p>
          <a:p>
            <a:pPr marL="285750" indent="-285750">
              <a:buFont typeface="Arial" panose="020B0604020202020204" pitchFamily="34" charset="0"/>
              <a:buChar char="•"/>
            </a:pPr>
            <a:r>
              <a:rPr lang="en-US" sz="2000" dirty="0"/>
              <a:t>Implementation </a:t>
            </a:r>
          </a:p>
        </p:txBody>
      </p:sp>
    </p:spTree>
    <p:extLst>
      <p:ext uri="{BB962C8B-B14F-4D97-AF65-F5344CB8AC3E}">
        <p14:creationId xmlns:p14="http://schemas.microsoft.com/office/powerpoint/2010/main" val="851894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342290" cy="1162050"/>
          </a:xfrm>
        </p:spPr>
        <p:txBody>
          <a:bodyPr>
            <a:noAutofit/>
          </a:bodyPr>
          <a:lstStyle/>
          <a:p>
            <a:r>
              <a:rPr lang="en-US" sz="2400" dirty="0"/>
              <a:t>Section 1. Modifying Access, Barriers &amp; Opportunities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4736" y="599090"/>
            <a:ext cx="3807925" cy="5707117"/>
          </a:xfrm>
          <a:ln>
            <a:solidFill>
              <a:srgbClr val="800000"/>
            </a:solidFill>
          </a:ln>
        </p:spPr>
      </p:pic>
      <p:sp>
        <p:nvSpPr>
          <p:cNvPr id="4" name="Text Placeholder 3"/>
          <p:cNvSpPr>
            <a:spLocks noGrp="1"/>
          </p:cNvSpPr>
          <p:nvPr>
            <p:ph type="body" sz="half" idx="2"/>
          </p:nvPr>
        </p:nvSpPr>
        <p:spPr>
          <a:xfrm>
            <a:off x="457199" y="1435100"/>
            <a:ext cx="3588589" cy="4691063"/>
          </a:xfrm>
        </p:spPr>
        <p:txBody>
          <a:bodyPr>
            <a:noAutofit/>
          </a:bodyPr>
          <a:lstStyle/>
          <a:p>
            <a:endParaRPr lang="en-US" sz="2400" dirty="0"/>
          </a:p>
          <a:p>
            <a:r>
              <a:rPr lang="en-US" sz="2400" u="sng" dirty="0"/>
              <a:t>Other sections</a:t>
            </a:r>
            <a:r>
              <a:rPr lang="en-US" sz="2400" dirty="0"/>
              <a:t>:</a:t>
            </a:r>
          </a:p>
          <a:p>
            <a:pPr marL="173038" indent="-173038">
              <a:buSzPct val="85000"/>
              <a:buFont typeface="Arial" panose="020B0604020202020204" pitchFamily="34" charset="0"/>
              <a:buChar char="•"/>
            </a:pPr>
            <a:r>
              <a:rPr lang="en-US" sz="2400" dirty="0"/>
              <a:t>Extending Opportunities for the Poor</a:t>
            </a:r>
          </a:p>
          <a:p>
            <a:pPr marL="173038" indent="-173038">
              <a:buSzPct val="85000"/>
              <a:buFont typeface="Arial" panose="020B0604020202020204" pitchFamily="34" charset="0"/>
              <a:buChar char="•"/>
            </a:pPr>
            <a:r>
              <a:rPr lang="en-US" sz="2400" dirty="0"/>
              <a:t>Increasing Access for People with Physical Disabilities</a:t>
            </a:r>
          </a:p>
          <a:p>
            <a:pPr marL="173038" indent="-173038">
              <a:buSzPct val="85000"/>
              <a:buFont typeface="Arial" panose="020B0604020202020204" pitchFamily="34" charset="0"/>
              <a:buChar char="•"/>
            </a:pPr>
            <a:r>
              <a:rPr lang="en-US" sz="2400" dirty="0"/>
              <a:t>Using Outreach to Increase Access</a:t>
            </a:r>
          </a:p>
        </p:txBody>
      </p:sp>
    </p:spTree>
    <p:extLst>
      <p:ext uri="{BB962C8B-B14F-4D97-AF65-F5344CB8AC3E}">
        <p14:creationId xmlns:p14="http://schemas.microsoft.com/office/powerpoint/2010/main" val="1864823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2010"/>
          </a:xfrm>
        </p:spPr>
        <p:txBody>
          <a:bodyPr/>
          <a:lstStyle/>
          <a:p>
            <a:r>
              <a:rPr lang="en-US" dirty="0"/>
              <a:t>Checklist</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3654" y="1166648"/>
            <a:ext cx="4146331" cy="5233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088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23.6_3 [Compatibility Mode] - Microsoft PowerPoint (Product Activation Failed)">
            <a:extLst>
              <a:ext uri="{FF2B5EF4-FFF2-40B4-BE49-F238E27FC236}">
                <a16:creationId xmlns:a16="http://schemas.microsoft.com/office/drawing/2014/main" id="{09FD649A-9049-4D2B-BBB4-8D0382C4C1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16817" y="668682"/>
            <a:ext cx="8785781" cy="4978344"/>
          </a:xfrm>
          <a:ln w="28575">
            <a:solidFill>
              <a:srgbClr val="800000"/>
            </a:solidFill>
          </a:ln>
        </p:spPr>
      </p:pic>
    </p:spTree>
    <p:extLst>
      <p:ext uri="{BB962C8B-B14F-4D97-AF65-F5344CB8AC3E}">
        <p14:creationId xmlns:p14="http://schemas.microsoft.com/office/powerpoint/2010/main" val="1816166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276045"/>
            <a:ext cx="8229600" cy="365216"/>
          </a:xfrm>
        </p:spPr>
        <p:txBody>
          <a:bodyPr>
            <a:normAutofit fontScale="90000"/>
          </a:bodyPr>
          <a:lstStyle/>
          <a:p>
            <a:r>
              <a:rPr lang="en-US" b="1" dirty="0">
                <a:solidFill>
                  <a:srgbClr val="A50021"/>
                </a:solidFill>
                <a:latin typeface="+mn-lt"/>
              </a:rPr>
              <a:t>Resources in Action- Example</a:t>
            </a:r>
          </a:p>
        </p:txBody>
      </p:sp>
      <p:sp>
        <p:nvSpPr>
          <p:cNvPr id="3" name="Content Placeholder 2"/>
          <p:cNvSpPr>
            <a:spLocks noGrp="1"/>
          </p:cNvSpPr>
          <p:nvPr>
            <p:ph idx="1"/>
          </p:nvPr>
        </p:nvSpPr>
        <p:spPr>
          <a:xfrm>
            <a:off x="376791" y="1140455"/>
            <a:ext cx="8229600" cy="4525963"/>
          </a:xfrm>
        </p:spPr>
        <p:txBody>
          <a:bodyPr>
            <a:normAutofit/>
          </a:bodyPr>
          <a:lstStyle/>
          <a:p>
            <a:pPr marL="0" indent="0" algn="ctr">
              <a:buNone/>
            </a:pPr>
            <a:r>
              <a:rPr lang="en-US" sz="2200" dirty="0">
                <a:hlinkClick r:id="rId3"/>
              </a:rPr>
              <a:t>“Minority Parent &amp; Community Engagement: Best Practices and Policy Recommendations for Closing the Gaps in Student Achievement“</a:t>
            </a:r>
            <a:endParaRPr lang="en-US" sz="2200" dirty="0"/>
          </a:p>
          <a:p>
            <a:pPr marL="0" indent="0">
              <a:buNone/>
            </a:pPr>
            <a:endParaRPr lang="en-US" sz="2000" dirty="0"/>
          </a:p>
          <a:p>
            <a:pPr marL="0" indent="0">
              <a:buNone/>
            </a:pPr>
            <a:endParaRPr lang="en-US" sz="2000" dirty="0"/>
          </a:p>
        </p:txBody>
      </p:sp>
      <p:cxnSp>
        <p:nvCxnSpPr>
          <p:cNvPr id="4" name="Straight Connector 3"/>
          <p:cNvCxnSpPr/>
          <p:nvPr/>
        </p:nvCxnSpPr>
        <p:spPr>
          <a:xfrm>
            <a:off x="330628" y="862642"/>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p:cNvGraphicFramePr/>
          <p:nvPr>
            <p:extLst>
              <p:ext uri="{D42A27DB-BD31-4B8C-83A1-F6EECF244321}">
                <p14:modId xmlns:p14="http://schemas.microsoft.com/office/powerpoint/2010/main" val="1761904157"/>
              </p:ext>
            </p:extLst>
          </p:nvPr>
        </p:nvGraphicFramePr>
        <p:xfrm>
          <a:off x="288884" y="2189822"/>
          <a:ext cx="8359253" cy="3574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78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163" y="0"/>
            <a:ext cx="8229600" cy="1143000"/>
          </a:xfrm>
        </p:spPr>
        <p:txBody>
          <a:bodyPr/>
          <a:lstStyle/>
          <a:p>
            <a:r>
              <a:rPr lang="en-US" b="1" dirty="0">
                <a:solidFill>
                  <a:srgbClr val="A50021"/>
                </a:solidFill>
              </a:rPr>
              <a:t>Resources in Action- Example</a:t>
            </a:r>
            <a:endParaRPr lang="en-US" dirty="0">
              <a:solidFill>
                <a:srgbClr val="A5002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889" y="1143000"/>
            <a:ext cx="3380008" cy="436927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a:extLst>
              <a:ext uri="{FF2B5EF4-FFF2-40B4-BE49-F238E27FC236}">
                <a16:creationId xmlns:a16="http://schemas.microsoft.com/office/drawing/2014/main" id="{EB485147-51C7-4D6B-8B63-71876CB37E1D}"/>
              </a:ext>
            </a:extLst>
          </p:cNvPr>
          <p:cNvCxnSpPr/>
          <p:nvPr/>
        </p:nvCxnSpPr>
        <p:spPr>
          <a:xfrm>
            <a:off x="350963" y="976192"/>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5BB5392-08B7-491F-995C-3556505FD4BD}"/>
              </a:ext>
            </a:extLst>
          </p:cNvPr>
          <p:cNvSpPr/>
          <p:nvPr/>
        </p:nvSpPr>
        <p:spPr>
          <a:xfrm>
            <a:off x="350963" y="5952876"/>
            <a:ext cx="8087421" cy="646331"/>
          </a:xfrm>
          <a:prstGeom prst="rect">
            <a:avLst/>
          </a:prstGeom>
        </p:spPr>
        <p:txBody>
          <a:bodyPr wrap="square">
            <a:spAutoFit/>
          </a:bodyPr>
          <a:lstStyle/>
          <a:p>
            <a:pPr algn="ctr"/>
            <a:r>
              <a:rPr lang="en-US" dirty="0"/>
              <a:t>http://www.parentcenterhub.org/wp-content/uploads/2016/09/</a:t>
            </a:r>
            <a:br>
              <a:rPr lang="en-US" dirty="0"/>
            </a:br>
            <a:r>
              <a:rPr lang="en-US" dirty="0"/>
              <a:t>Minority-Parent-and-Community-Engagement_maldef-report_final.pdf</a:t>
            </a:r>
          </a:p>
        </p:txBody>
      </p:sp>
    </p:spTree>
    <p:extLst>
      <p:ext uri="{BB962C8B-B14F-4D97-AF65-F5344CB8AC3E}">
        <p14:creationId xmlns:p14="http://schemas.microsoft.com/office/powerpoint/2010/main" val="3796921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A50021"/>
                </a:solidFill>
                <a:latin typeface="+mn-lt"/>
              </a:rPr>
              <a:t>Resources in Action- Example</a:t>
            </a:r>
          </a:p>
        </p:txBody>
      </p:sp>
      <p:sp>
        <p:nvSpPr>
          <p:cNvPr id="3" name="Content Placeholder 2"/>
          <p:cNvSpPr>
            <a:spLocks noGrp="1"/>
          </p:cNvSpPr>
          <p:nvPr>
            <p:ph idx="1"/>
          </p:nvPr>
        </p:nvSpPr>
        <p:spPr>
          <a:xfrm>
            <a:off x="457200" y="1439204"/>
            <a:ext cx="8229600" cy="4525963"/>
          </a:xfrm>
        </p:spPr>
        <p:txBody>
          <a:bodyPr>
            <a:normAutofit/>
          </a:bodyPr>
          <a:lstStyle/>
          <a:p>
            <a:pPr marL="0" indent="0" algn="ctr">
              <a:buNone/>
            </a:pPr>
            <a:r>
              <a:rPr lang="en-US" sz="2200" dirty="0">
                <a:hlinkClick r:id="rId3"/>
              </a:rPr>
              <a:t>Georgetown University National Center for Cultural Competence</a:t>
            </a:r>
            <a:endParaRPr lang="en-US" sz="2200" dirty="0"/>
          </a:p>
          <a:p>
            <a:pPr marL="0" indent="0">
              <a:buNone/>
            </a:pPr>
            <a:r>
              <a:rPr lang="en-US" sz="1200" dirty="0"/>
              <a:t>	</a:t>
            </a:r>
          </a:p>
          <a:p>
            <a:pPr marL="0" indent="0">
              <a:buNone/>
            </a:pPr>
            <a:endParaRPr lang="en-US" sz="1200" dirty="0"/>
          </a:p>
        </p:txBody>
      </p:sp>
      <p:cxnSp>
        <p:nvCxnSpPr>
          <p:cNvPr id="4" name="Straight Connector 3"/>
          <p:cNvCxnSpPr/>
          <p:nvPr/>
        </p:nvCxnSpPr>
        <p:spPr>
          <a:xfrm>
            <a:off x="381000" y="1250830"/>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p:cNvGraphicFramePr/>
          <p:nvPr>
            <p:extLst>
              <p:ext uri="{D42A27DB-BD31-4B8C-83A1-F6EECF244321}">
                <p14:modId xmlns:p14="http://schemas.microsoft.com/office/powerpoint/2010/main" val="4195287877"/>
              </p:ext>
            </p:extLst>
          </p:nvPr>
        </p:nvGraphicFramePr>
        <p:xfrm>
          <a:off x="487237" y="2233284"/>
          <a:ext cx="8199563" cy="3308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9D7B099F-523F-411B-B5BA-AAC2DBB47E22}"/>
              </a:ext>
            </a:extLst>
          </p:cNvPr>
          <p:cNvSpPr/>
          <p:nvPr/>
        </p:nvSpPr>
        <p:spPr>
          <a:xfrm>
            <a:off x="3079714" y="6233761"/>
            <a:ext cx="3014608" cy="369332"/>
          </a:xfrm>
          <a:prstGeom prst="rect">
            <a:avLst/>
          </a:prstGeom>
        </p:spPr>
        <p:txBody>
          <a:bodyPr wrap="none">
            <a:spAutoFit/>
          </a:bodyPr>
          <a:lstStyle/>
          <a:p>
            <a:r>
              <a:rPr lang="en-US" dirty="0"/>
              <a:t>https://nccc.georgetown.edu/</a:t>
            </a:r>
          </a:p>
        </p:txBody>
      </p:sp>
    </p:spTree>
    <p:extLst>
      <p:ext uri="{BB962C8B-B14F-4D97-AF65-F5344CB8AC3E}">
        <p14:creationId xmlns:p14="http://schemas.microsoft.com/office/powerpoint/2010/main" val="140102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3050"/>
            <a:ext cx="8224838" cy="1143000"/>
          </a:xfrm>
        </p:spPr>
        <p:txBody>
          <a:bodyPr/>
          <a:lstStyle/>
          <a:p>
            <a:pPr eaLnBrk="1" hangingPunct="1">
              <a:defRPr/>
            </a:pPr>
            <a:r>
              <a:rPr lang="en-US" altLang="en-US" sz="2800" dirty="0">
                <a:latin typeface="+mn-lt"/>
                <a:ea typeface="+mj-ea"/>
                <a:cs typeface="+mj-cs"/>
              </a:rPr>
              <a:t>A Few Reminders on </a:t>
            </a:r>
            <a:br>
              <a:rPr lang="en-US" altLang="en-US" sz="2800" dirty="0">
                <a:latin typeface="+mn-lt"/>
                <a:ea typeface="+mj-ea"/>
                <a:cs typeface="+mj-cs"/>
              </a:rPr>
            </a:br>
            <a:r>
              <a:rPr lang="en-US" altLang="en-US" sz="2800" dirty="0">
                <a:latin typeface="+mn-lt"/>
                <a:ea typeface="+mj-ea"/>
                <a:cs typeface="+mj-cs"/>
              </a:rPr>
              <a:t>Webinar Etiquette</a:t>
            </a:r>
          </a:p>
        </p:txBody>
      </p:sp>
      <p:pic>
        <p:nvPicPr>
          <p:cNvPr id="40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4925" y="4514850"/>
            <a:ext cx="1233488"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475" y="2433638"/>
            <a:ext cx="17732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flipV="1">
            <a:off x="8261350" y="3119438"/>
            <a:ext cx="0" cy="47942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102" name="Content Placeholder 2"/>
          <p:cNvSpPr txBox="1">
            <a:spLocks/>
          </p:cNvSpPr>
          <p:nvPr/>
        </p:nvSpPr>
        <p:spPr bwMode="auto">
          <a:xfrm>
            <a:off x="6196013" y="3886200"/>
            <a:ext cx="287972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0225" indent="-501650">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spcAft>
                <a:spcPts val="2400"/>
              </a:spcAft>
              <a:buFont typeface="Wingdings" charset="0"/>
              <a:buChar char="ü"/>
            </a:pPr>
            <a:r>
              <a:rPr lang="en-US" sz="2400">
                <a:latin typeface="Avenir Medium" charset="0"/>
              </a:rPr>
              <a:t>You can also “</a:t>
            </a:r>
            <a:r>
              <a:rPr lang="en-US" altLang="ja-JP" sz="2400">
                <a:solidFill>
                  <a:srgbClr val="A50021"/>
                </a:solidFill>
                <a:latin typeface="Avenir Medium" charset="0"/>
              </a:rPr>
              <a:t>Raise Your Hand</a:t>
            </a:r>
            <a:r>
              <a:rPr lang="en-US" sz="2400">
                <a:latin typeface="Avenir Medium" charset="0"/>
              </a:rPr>
              <a:t>”</a:t>
            </a:r>
            <a:r>
              <a:rPr lang="en-US" altLang="ja-JP" sz="2400">
                <a:latin typeface="Avenir Medium" charset="0"/>
              </a:rPr>
              <a:t> using the icon at the top left.</a:t>
            </a:r>
            <a:endParaRPr lang="en-US" sz="2400">
              <a:latin typeface="Avenir Medium" charset="0"/>
            </a:endParaRPr>
          </a:p>
        </p:txBody>
      </p:sp>
      <p:sp>
        <p:nvSpPr>
          <p:cNvPr id="4103" name="Content Placeholder 2"/>
          <p:cNvSpPr txBox="1">
            <a:spLocks/>
          </p:cNvSpPr>
          <p:nvPr/>
        </p:nvSpPr>
        <p:spPr bwMode="auto">
          <a:xfrm>
            <a:off x="3082925" y="2289175"/>
            <a:ext cx="244475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0225" indent="-501650">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spcAft>
                <a:spcPts val="2400"/>
              </a:spcAft>
              <a:buFont typeface="Wingdings" charset="0"/>
              <a:buChar char="ü"/>
            </a:pPr>
            <a:r>
              <a:rPr lang="en-US" sz="2200">
                <a:latin typeface="Avenir Medium" charset="0"/>
              </a:rPr>
              <a:t>Please feel free to use the </a:t>
            </a:r>
            <a:r>
              <a:rPr lang="ja-JP" altLang="en-US" sz="2200">
                <a:latin typeface="Avenir Medium" charset="0"/>
              </a:rPr>
              <a:t>“</a:t>
            </a:r>
            <a:r>
              <a:rPr lang="en-US" altLang="ja-JP" sz="2200">
                <a:solidFill>
                  <a:srgbClr val="A50021"/>
                </a:solidFill>
                <a:latin typeface="Avenir Medium" charset="0"/>
              </a:rPr>
              <a:t>Chat</a:t>
            </a:r>
            <a:r>
              <a:rPr lang="ja-JP" altLang="en-US" sz="2200">
                <a:latin typeface="Avenir Medium" charset="0"/>
              </a:rPr>
              <a:t>”</a:t>
            </a:r>
            <a:r>
              <a:rPr lang="en-US" altLang="ja-JP" sz="2200">
                <a:latin typeface="Avenir Medium" charset="0"/>
              </a:rPr>
              <a:t> box for your questions or comments.</a:t>
            </a:r>
            <a:endParaRPr lang="en-US" sz="2200">
              <a:latin typeface="Avenir Medium" charset="0"/>
            </a:endParaRPr>
          </a:p>
        </p:txBody>
      </p:sp>
      <p:sp>
        <p:nvSpPr>
          <p:cNvPr id="4104" name="Content Placeholder 2"/>
          <p:cNvSpPr txBox="1">
            <a:spLocks/>
          </p:cNvSpPr>
          <p:nvPr/>
        </p:nvSpPr>
        <p:spPr bwMode="auto">
          <a:xfrm>
            <a:off x="554038" y="1887538"/>
            <a:ext cx="21939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0225" indent="-501650">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eaLnBrk="1" hangingPunct="1">
              <a:spcAft>
                <a:spcPts val="2400"/>
              </a:spcAft>
              <a:buFont typeface="Wingdings" charset="0"/>
              <a:buChar char="ü"/>
            </a:pPr>
            <a:r>
              <a:rPr lang="en-US" altLang="ja-JP" sz="2400" dirty="0">
                <a:latin typeface="Avenir Medium" charset="0"/>
              </a:rPr>
              <a:t>Everyone will be muted.</a:t>
            </a:r>
            <a:endParaRPr lang="en-US" sz="2400" dirty="0">
              <a:latin typeface="Avenir Medium" charset="0"/>
            </a:endParaRPr>
          </a:p>
        </p:txBody>
      </p:sp>
      <p:pic>
        <p:nvPicPr>
          <p:cNvPr id="410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9071" y="3487423"/>
            <a:ext cx="768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838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81" y="0"/>
            <a:ext cx="8229600" cy="1143000"/>
          </a:xfrm>
        </p:spPr>
        <p:txBody>
          <a:bodyPr/>
          <a:lstStyle/>
          <a:p>
            <a:r>
              <a:rPr lang="en-US" b="1" dirty="0">
                <a:solidFill>
                  <a:srgbClr val="A50021"/>
                </a:solidFill>
              </a:rPr>
              <a:t>Resources in Action- Example</a:t>
            </a:r>
            <a:endParaRPr lang="en-US" dirty="0">
              <a:solidFill>
                <a:srgbClr val="A5002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2682" y="1359379"/>
            <a:ext cx="77986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a:extLst>
              <a:ext uri="{FF2B5EF4-FFF2-40B4-BE49-F238E27FC236}">
                <a16:creationId xmlns:a16="http://schemas.microsoft.com/office/drawing/2014/main" id="{2C72DCC2-4C1E-4D26-A5B3-86E55FD4B7CE}"/>
              </a:ext>
            </a:extLst>
          </p:cNvPr>
          <p:cNvCxnSpPr/>
          <p:nvPr/>
        </p:nvCxnSpPr>
        <p:spPr>
          <a:xfrm>
            <a:off x="404081" y="976192"/>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CDDEF4F-32AA-44FC-9994-E1C079EC249C}"/>
              </a:ext>
            </a:extLst>
          </p:cNvPr>
          <p:cNvSpPr/>
          <p:nvPr/>
        </p:nvSpPr>
        <p:spPr>
          <a:xfrm>
            <a:off x="2916687" y="6403072"/>
            <a:ext cx="3014608" cy="369332"/>
          </a:xfrm>
          <a:prstGeom prst="rect">
            <a:avLst/>
          </a:prstGeom>
        </p:spPr>
        <p:txBody>
          <a:bodyPr wrap="none">
            <a:spAutoFit/>
          </a:bodyPr>
          <a:lstStyle/>
          <a:p>
            <a:r>
              <a:rPr lang="en-US" dirty="0"/>
              <a:t>https://nccc.georgetown.edu/</a:t>
            </a:r>
          </a:p>
        </p:txBody>
      </p:sp>
      <p:cxnSp>
        <p:nvCxnSpPr>
          <p:cNvPr id="6" name="Straight Connector 5">
            <a:extLst>
              <a:ext uri="{FF2B5EF4-FFF2-40B4-BE49-F238E27FC236}">
                <a16:creationId xmlns:a16="http://schemas.microsoft.com/office/drawing/2014/main" id="{A70A20BE-4303-410B-872D-413622BAD425}"/>
              </a:ext>
            </a:extLst>
          </p:cNvPr>
          <p:cNvCxnSpPr/>
          <p:nvPr/>
        </p:nvCxnSpPr>
        <p:spPr>
          <a:xfrm>
            <a:off x="457200" y="6268529"/>
            <a:ext cx="8275763" cy="0"/>
          </a:xfrm>
          <a:prstGeom prst="line">
            <a:avLst/>
          </a:prstGeom>
          <a:ln w="95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270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A50021"/>
                </a:solidFill>
                <a:latin typeface="+mn-lt"/>
              </a:rPr>
              <a:t>Outreach to Native Americans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77441" y="1578332"/>
            <a:ext cx="2819400" cy="1583328"/>
          </a:xfrm>
          <a:prstGeom prst="rect">
            <a:avLst/>
          </a:prstGeom>
          <a:ln>
            <a:noFill/>
          </a:ln>
          <a:effectLst>
            <a:outerShdw blurRad="292100" dist="139700" dir="2700000" algn="tl" rotWithShape="0">
              <a:srgbClr val="333333">
                <a:alpha val="65000"/>
              </a:srgbClr>
            </a:outerShdw>
          </a:effectLst>
        </p:spPr>
      </p:pic>
      <p:cxnSp>
        <p:nvCxnSpPr>
          <p:cNvPr id="4" name="Straight Connector 3"/>
          <p:cNvCxnSpPr/>
          <p:nvPr/>
        </p:nvCxnSpPr>
        <p:spPr>
          <a:xfrm>
            <a:off x="381000" y="1250831"/>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0" y="3593706"/>
            <a:ext cx="4352182" cy="1938992"/>
          </a:xfrm>
          <a:prstGeom prst="rect">
            <a:avLst/>
          </a:prstGeom>
          <a:noFill/>
        </p:spPr>
        <p:txBody>
          <a:bodyPr wrap="square" rtlCol="0">
            <a:spAutoFit/>
          </a:bodyPr>
          <a:lstStyle/>
          <a:p>
            <a:pPr fontAlgn="base"/>
            <a:r>
              <a:rPr lang="en-US" sz="2000" dirty="0"/>
              <a:t>In this brief, NAPTAC explores how Parent Centers might plan and conduct outreach to Native families within the reality of tribal sovereignty and the governing policies of individual tribal communities. </a:t>
            </a:r>
          </a:p>
        </p:txBody>
      </p:sp>
      <p:pic>
        <p:nvPicPr>
          <p:cNvPr id="6" name="Picture 5">
            <a:extLst>
              <a:ext uri="{FF2B5EF4-FFF2-40B4-BE49-F238E27FC236}">
                <a16:creationId xmlns:a16="http://schemas.microsoft.com/office/drawing/2014/main" id="{C600CC63-5CA2-48E2-95FA-116FA4432A32}"/>
              </a:ext>
            </a:extLst>
          </p:cNvPr>
          <p:cNvPicPr/>
          <p:nvPr/>
        </p:nvPicPr>
        <p:blipFill rotWithShape="1">
          <a:blip r:embed="rId4">
            <a:extLst>
              <a:ext uri="{28A0092B-C50C-407E-A947-70E740481C1C}">
                <a14:useLocalDpi xmlns:a14="http://schemas.microsoft.com/office/drawing/2010/main" val="0"/>
              </a:ext>
            </a:extLst>
          </a:blip>
          <a:srcRect/>
          <a:stretch/>
        </p:blipFill>
        <p:spPr bwMode="auto">
          <a:xfrm>
            <a:off x="638356" y="1625712"/>
            <a:ext cx="3200400" cy="3188406"/>
          </a:xfrm>
          <a:prstGeom prst="rect">
            <a:avLst/>
          </a:prstGeom>
          <a:ln>
            <a:solidFill>
              <a:srgbClr val="800000"/>
            </a:solid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3BB8C607-15EC-4929-84EF-E16D47B51ABB}"/>
              </a:ext>
            </a:extLst>
          </p:cNvPr>
          <p:cNvSpPr/>
          <p:nvPr/>
        </p:nvSpPr>
        <p:spPr>
          <a:xfrm>
            <a:off x="939638" y="6367898"/>
            <a:ext cx="7158485" cy="369332"/>
          </a:xfrm>
          <a:prstGeom prst="rect">
            <a:avLst/>
          </a:prstGeom>
        </p:spPr>
        <p:txBody>
          <a:bodyPr wrap="square">
            <a:spAutoFit/>
          </a:bodyPr>
          <a:lstStyle/>
          <a:p>
            <a:r>
              <a:rPr lang="en-US" dirty="0"/>
              <a:t>http://naptac.org/wp-content/uploads/2017/01/sovereignty-outreach.pdf</a:t>
            </a:r>
          </a:p>
        </p:txBody>
      </p:sp>
      <p:cxnSp>
        <p:nvCxnSpPr>
          <p:cNvPr id="8" name="Straight Connector 7">
            <a:extLst>
              <a:ext uri="{FF2B5EF4-FFF2-40B4-BE49-F238E27FC236}">
                <a16:creationId xmlns:a16="http://schemas.microsoft.com/office/drawing/2014/main" id="{7BBD5A74-C40F-4790-8303-9D55A847BB13}"/>
              </a:ext>
            </a:extLst>
          </p:cNvPr>
          <p:cNvCxnSpPr/>
          <p:nvPr/>
        </p:nvCxnSpPr>
        <p:spPr>
          <a:xfrm>
            <a:off x="205598" y="6251277"/>
            <a:ext cx="8275763" cy="0"/>
          </a:xfrm>
          <a:prstGeom prst="line">
            <a:avLst/>
          </a:prstGeom>
          <a:ln w="95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75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A50021"/>
                </a:solidFill>
                <a:latin typeface="+mn-lt"/>
              </a:rPr>
              <a:t>Outreach to Native Americans</a:t>
            </a: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201947" y="1558752"/>
            <a:ext cx="2819400" cy="4036131"/>
          </a:xfrm>
          <a:prstGeom prst="rect">
            <a:avLst/>
          </a:prstGeom>
          <a:ln>
            <a:noFill/>
          </a:ln>
          <a:effectLst>
            <a:outerShdw blurRad="292100" dist="139700" dir="2700000" algn="tl" rotWithShape="0">
              <a:srgbClr val="333333">
                <a:alpha val="65000"/>
              </a:srgbClr>
            </a:outerShdw>
          </a:effectLst>
        </p:spPr>
      </p:pic>
      <p:cxnSp>
        <p:nvCxnSpPr>
          <p:cNvPr id="4" name="Straight Connector 3"/>
          <p:cNvCxnSpPr/>
          <p:nvPr/>
        </p:nvCxnSpPr>
        <p:spPr>
          <a:xfrm>
            <a:off x="381000" y="1216324"/>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59E064E-2362-414D-97C3-8D0A17BA4F08}"/>
              </a:ext>
            </a:extLst>
          </p:cNvPr>
          <p:cNvPicPr/>
          <p:nvPr/>
        </p:nvPicPr>
        <p:blipFill rotWithShape="1">
          <a:blip r:embed="rId4">
            <a:extLst>
              <a:ext uri="{28A0092B-C50C-407E-A947-70E740481C1C}">
                <a14:useLocalDpi xmlns:a14="http://schemas.microsoft.com/office/drawing/2010/main" val="0"/>
              </a:ext>
            </a:extLst>
          </a:blip>
          <a:srcRect/>
          <a:stretch/>
        </p:blipFill>
        <p:spPr bwMode="auto">
          <a:xfrm>
            <a:off x="4745695" y="1813164"/>
            <a:ext cx="3730979" cy="3655984"/>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110487B4-83CC-41BA-BF43-49C91BA0EFC0}"/>
              </a:ext>
            </a:extLst>
          </p:cNvPr>
          <p:cNvSpPr/>
          <p:nvPr/>
        </p:nvSpPr>
        <p:spPr>
          <a:xfrm>
            <a:off x="1226117" y="6219677"/>
            <a:ext cx="7039155" cy="369332"/>
          </a:xfrm>
          <a:prstGeom prst="rect">
            <a:avLst/>
          </a:prstGeom>
        </p:spPr>
        <p:txBody>
          <a:bodyPr wrap="square">
            <a:spAutoFit/>
          </a:bodyPr>
          <a:lstStyle/>
          <a:p>
            <a:r>
              <a:rPr lang="en-US" dirty="0"/>
              <a:t>http://naptac.org/resources/for-parent-centers/outreach-titlevi-webinar/</a:t>
            </a:r>
          </a:p>
        </p:txBody>
      </p:sp>
      <p:cxnSp>
        <p:nvCxnSpPr>
          <p:cNvPr id="7" name="Straight Connector 6">
            <a:extLst>
              <a:ext uri="{FF2B5EF4-FFF2-40B4-BE49-F238E27FC236}">
                <a16:creationId xmlns:a16="http://schemas.microsoft.com/office/drawing/2014/main" id="{EDD11F64-4C50-440F-98B8-A030B61EA5BB}"/>
              </a:ext>
            </a:extLst>
          </p:cNvPr>
          <p:cNvCxnSpPr/>
          <p:nvPr/>
        </p:nvCxnSpPr>
        <p:spPr>
          <a:xfrm>
            <a:off x="381000" y="6015490"/>
            <a:ext cx="8275763" cy="0"/>
          </a:xfrm>
          <a:prstGeom prst="line">
            <a:avLst/>
          </a:prstGeom>
          <a:ln w="95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9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A50021"/>
                </a:solidFill>
                <a:latin typeface="+mn-lt"/>
              </a:rPr>
              <a:t>Outreach to Native Americans</a:t>
            </a:r>
          </a:p>
        </p:txBody>
      </p:sp>
      <p:cxnSp>
        <p:nvCxnSpPr>
          <p:cNvPr id="4" name="Straight Connector 3"/>
          <p:cNvCxnSpPr/>
          <p:nvPr/>
        </p:nvCxnSpPr>
        <p:spPr>
          <a:xfrm>
            <a:off x="381000" y="1216324"/>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705EFFA-56C0-4E5E-9944-4165147B9570}"/>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1140169" y="1677838"/>
            <a:ext cx="6863661" cy="2678502"/>
          </a:xfrm>
          <a:prstGeom prst="rect">
            <a:avLst/>
          </a:prstGeom>
          <a:ln>
            <a:solidFill>
              <a:srgbClr val="800000"/>
            </a:solid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1448BD03-C44D-42FC-9FBB-F7C6F80BE77D}"/>
              </a:ext>
            </a:extLst>
          </p:cNvPr>
          <p:cNvSpPr/>
          <p:nvPr/>
        </p:nvSpPr>
        <p:spPr>
          <a:xfrm>
            <a:off x="1298274" y="5076167"/>
            <a:ext cx="6547449" cy="646331"/>
          </a:xfrm>
          <a:prstGeom prst="rect">
            <a:avLst/>
          </a:prstGeom>
        </p:spPr>
        <p:txBody>
          <a:bodyPr wrap="square">
            <a:spAutoFit/>
          </a:bodyPr>
          <a:lstStyle/>
          <a:p>
            <a:pPr algn="ctr"/>
            <a:r>
              <a:rPr lang="en-US" dirty="0"/>
              <a:t>http://naptac.org/wp-content/uploads/2017/04/native-values-communication-final.pdf</a:t>
            </a:r>
          </a:p>
        </p:txBody>
      </p:sp>
    </p:spTree>
    <p:extLst>
      <p:ext uri="{BB962C8B-B14F-4D97-AF65-F5344CB8AC3E}">
        <p14:creationId xmlns:p14="http://schemas.microsoft.com/office/powerpoint/2010/main" val="320289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685800"/>
            <a:ext cx="3962400" cy="495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accent6">
                    <a:lumMod val="50000"/>
                  </a:schemeClr>
                </a:solidFill>
                <a:latin typeface="+mn-lt"/>
              </a:rPr>
              <a:t>	Questions?</a:t>
            </a:r>
          </a:p>
          <a:p>
            <a:pPr algn="l"/>
            <a:endParaRPr lang="en-US" sz="3200" b="1" dirty="0">
              <a:solidFill>
                <a:schemeClr val="accent6">
                  <a:lumMod val="50000"/>
                </a:schemeClr>
              </a:solidFill>
              <a:latin typeface="+mn-lt"/>
            </a:endParaRPr>
          </a:p>
          <a:p>
            <a:pPr algn="l"/>
            <a:r>
              <a:rPr lang="en-US" sz="3200" b="1" dirty="0">
                <a:solidFill>
                  <a:schemeClr val="accent6">
                    <a:lumMod val="50000"/>
                  </a:schemeClr>
                </a:solidFill>
                <a:latin typeface="+mn-lt"/>
              </a:rPr>
              <a:t>	Concerns?</a:t>
            </a:r>
          </a:p>
          <a:p>
            <a:pPr algn="l"/>
            <a:endParaRPr lang="en-US" sz="3200" b="1" dirty="0">
              <a:solidFill>
                <a:schemeClr val="accent6">
                  <a:lumMod val="50000"/>
                </a:schemeClr>
              </a:solidFill>
              <a:latin typeface="+mn-lt"/>
            </a:endParaRPr>
          </a:p>
          <a:p>
            <a:pPr algn="l"/>
            <a:r>
              <a:rPr lang="en-US" sz="3200" b="1" dirty="0">
                <a:solidFill>
                  <a:schemeClr val="accent6">
                    <a:lumMod val="50000"/>
                  </a:schemeClr>
                </a:solidFill>
                <a:latin typeface="+mn-lt"/>
              </a:rPr>
              <a:t>	Comments?</a:t>
            </a:r>
          </a:p>
          <a:p>
            <a:endParaRPr lang="en-US" sz="3200" b="1" dirty="0">
              <a:solidFill>
                <a:schemeClr val="accent6">
                  <a:lumMod val="50000"/>
                </a:schemeClr>
              </a:solidFill>
              <a:latin typeface="+mn-lt"/>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53000" y="533400"/>
            <a:ext cx="3286697" cy="5410200"/>
          </a:xfrm>
          <a:prstGeom prst="rect">
            <a:avLst/>
          </a:prstGeom>
        </p:spPr>
      </p:pic>
    </p:spTree>
    <p:extLst>
      <p:ext uri="{BB962C8B-B14F-4D97-AF65-F5344CB8AC3E}">
        <p14:creationId xmlns:p14="http://schemas.microsoft.com/office/powerpoint/2010/main" val="80166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95528" y="103287"/>
            <a:ext cx="7528782" cy="810828"/>
          </a:xfrm>
        </p:spPr>
        <p:txBody>
          <a:bodyPr>
            <a:normAutofit/>
          </a:bodyPr>
          <a:lstStyle/>
          <a:p>
            <a:r>
              <a:rPr lang="en-US" sz="3200" b="1" dirty="0">
                <a:solidFill>
                  <a:schemeClr val="accent6">
                    <a:lumMod val="50000"/>
                  </a:schemeClr>
                </a:solidFill>
                <a:latin typeface="+mn-lt"/>
              </a:rPr>
              <a:t>Contact Information</a:t>
            </a:r>
          </a:p>
        </p:txBody>
      </p:sp>
      <p:sp>
        <p:nvSpPr>
          <p:cNvPr id="7" name="Content Placeholder 2"/>
          <p:cNvSpPr>
            <a:spLocks noGrp="1"/>
          </p:cNvSpPr>
          <p:nvPr>
            <p:ph idx="1"/>
          </p:nvPr>
        </p:nvSpPr>
        <p:spPr>
          <a:xfrm>
            <a:off x="3886200" y="1676400"/>
            <a:ext cx="4572000" cy="1226473"/>
          </a:xfrm>
        </p:spPr>
        <p:txBody>
          <a:bodyPr>
            <a:noAutofit/>
          </a:bodyPr>
          <a:lstStyle/>
          <a:p>
            <a:pPr marL="0" indent="0" algn="ctr">
              <a:lnSpc>
                <a:spcPct val="110000"/>
              </a:lnSpc>
              <a:spcBef>
                <a:spcPts val="1800"/>
              </a:spcBef>
              <a:buClr>
                <a:schemeClr val="accent6">
                  <a:lumMod val="50000"/>
                </a:schemeClr>
              </a:buClr>
              <a:buSzPct val="85000"/>
              <a:buNone/>
            </a:pPr>
            <a:endParaRPr lang="en-US" sz="2400" dirty="0">
              <a:solidFill>
                <a:schemeClr val="accent6">
                  <a:lumMod val="50000"/>
                </a:schemeClr>
              </a:solidFill>
            </a:endParaRPr>
          </a:p>
          <a:p>
            <a:pPr marL="0" indent="0" algn="ctr">
              <a:lnSpc>
                <a:spcPct val="110000"/>
              </a:lnSpc>
              <a:spcBef>
                <a:spcPts val="1800"/>
              </a:spcBef>
              <a:buClr>
                <a:schemeClr val="accent6">
                  <a:lumMod val="50000"/>
                </a:schemeClr>
              </a:buClr>
              <a:buSzPct val="85000"/>
              <a:buNone/>
            </a:pPr>
            <a:endParaRPr lang="en-US" sz="2400" i="1" dirty="0">
              <a:solidFill>
                <a:schemeClr val="bg2">
                  <a:lumMod val="25000"/>
                </a:schemeClr>
              </a:solidFill>
            </a:endParaRPr>
          </a:p>
        </p:txBody>
      </p:sp>
      <p:cxnSp>
        <p:nvCxnSpPr>
          <p:cNvPr id="23" name="Straight Connector 22"/>
          <p:cNvCxnSpPr/>
          <p:nvPr/>
        </p:nvCxnSpPr>
        <p:spPr>
          <a:xfrm>
            <a:off x="510318" y="956886"/>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3080" y="1546507"/>
            <a:ext cx="2601372" cy="2815985"/>
          </a:xfrm>
          <a:prstGeom prst="rect">
            <a:avLst/>
          </a:prstGeom>
        </p:spPr>
      </p:pic>
      <p:cxnSp>
        <p:nvCxnSpPr>
          <p:cNvPr id="11" name="Straight Connector 10"/>
          <p:cNvCxnSpPr/>
          <p:nvPr/>
        </p:nvCxnSpPr>
        <p:spPr>
          <a:xfrm>
            <a:off x="510318" y="6327595"/>
            <a:ext cx="8305800" cy="0"/>
          </a:xfrm>
          <a:prstGeom prst="line">
            <a:avLst/>
          </a:prstGeom>
          <a:ln w="19050">
            <a:solidFill>
              <a:schemeClr val="accent6">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0" name="Picture 2" descr="Utah Parent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367" y="3796683"/>
            <a:ext cx="5226998" cy="1131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 FACE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085850"/>
            <a:ext cx="5164165" cy="1181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3080" y="4466636"/>
            <a:ext cx="2375848" cy="923330"/>
          </a:xfrm>
          <a:prstGeom prst="rect">
            <a:avLst/>
          </a:prstGeom>
          <a:noFill/>
        </p:spPr>
        <p:txBody>
          <a:bodyPr wrap="square" rtlCol="0">
            <a:spAutoFit/>
          </a:bodyPr>
          <a:lstStyle/>
          <a:p>
            <a:r>
              <a:rPr lang="en-US" dirty="0"/>
              <a:t>Judy Wiley</a:t>
            </a:r>
          </a:p>
          <a:p>
            <a:r>
              <a:rPr lang="en-US" dirty="0"/>
              <a:t>(505) 250-4144</a:t>
            </a:r>
          </a:p>
          <a:p>
            <a:r>
              <a:rPr lang="en-US" dirty="0"/>
              <a:t>judy@epicsnm.org</a:t>
            </a:r>
          </a:p>
        </p:txBody>
      </p:sp>
      <p:sp>
        <p:nvSpPr>
          <p:cNvPr id="3" name="TextBox 2"/>
          <p:cNvSpPr txBox="1"/>
          <p:nvPr/>
        </p:nvSpPr>
        <p:spPr>
          <a:xfrm>
            <a:off x="3886200" y="5073950"/>
            <a:ext cx="3733800" cy="923330"/>
          </a:xfrm>
          <a:prstGeom prst="rect">
            <a:avLst/>
          </a:prstGeom>
          <a:noFill/>
        </p:spPr>
        <p:txBody>
          <a:bodyPr wrap="square" rtlCol="0">
            <a:spAutoFit/>
          </a:bodyPr>
          <a:lstStyle/>
          <a:p>
            <a:r>
              <a:rPr lang="en-US" dirty="0"/>
              <a:t>Esperanza Reyes</a:t>
            </a:r>
          </a:p>
          <a:p>
            <a:r>
              <a:rPr lang="en-US" dirty="0"/>
              <a:t>(801)272-1051</a:t>
            </a:r>
          </a:p>
          <a:p>
            <a:r>
              <a:rPr lang="en-US" dirty="0"/>
              <a:t>esperanza@utahparentcenter.org </a:t>
            </a:r>
          </a:p>
        </p:txBody>
      </p:sp>
      <p:sp>
        <p:nvSpPr>
          <p:cNvPr id="4" name="TextBox 3"/>
          <p:cNvSpPr txBox="1"/>
          <p:nvPr/>
        </p:nvSpPr>
        <p:spPr>
          <a:xfrm>
            <a:off x="3886200" y="2474776"/>
            <a:ext cx="4572000" cy="923330"/>
          </a:xfrm>
          <a:prstGeom prst="rect">
            <a:avLst/>
          </a:prstGeom>
          <a:noFill/>
        </p:spPr>
        <p:txBody>
          <a:bodyPr wrap="square" rtlCol="0">
            <a:spAutoFit/>
          </a:bodyPr>
          <a:lstStyle/>
          <a:p>
            <a:r>
              <a:rPr lang="en-US" dirty="0"/>
              <a:t>Nelsinia Ramos </a:t>
            </a:r>
          </a:p>
          <a:p>
            <a:r>
              <a:rPr lang="en-US" dirty="0"/>
              <a:t>(414) 374-4645</a:t>
            </a:r>
          </a:p>
          <a:p>
            <a:r>
              <a:rPr lang="en-US" dirty="0"/>
              <a:t>nramos@wifacets.org</a:t>
            </a:r>
          </a:p>
        </p:txBody>
      </p:sp>
    </p:spTree>
    <p:extLst>
      <p:ext uri="{BB962C8B-B14F-4D97-AF65-F5344CB8AC3E}">
        <p14:creationId xmlns:p14="http://schemas.microsoft.com/office/powerpoint/2010/main" val="318603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231775"/>
            <a:ext cx="148431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5"/>
          <p:cNvSpPr txBox="1">
            <a:spLocks noChangeArrowheads="1"/>
          </p:cNvSpPr>
          <p:nvPr/>
        </p:nvSpPr>
        <p:spPr bwMode="auto">
          <a:xfrm>
            <a:off x="1909763" y="1128713"/>
            <a:ext cx="49895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r>
              <a:rPr lang="en-US" sz="2800" i="1"/>
              <a:t>Thank you very much for attending this webinar. </a:t>
            </a:r>
          </a:p>
        </p:txBody>
      </p:sp>
      <p:cxnSp>
        <p:nvCxnSpPr>
          <p:cNvPr id="8" name="Straight Connector 7"/>
          <p:cNvCxnSpPr>
            <a:cxnSpLocks noChangeShapeType="1"/>
          </p:cNvCxnSpPr>
          <p:nvPr/>
        </p:nvCxnSpPr>
        <p:spPr bwMode="auto">
          <a:xfrm>
            <a:off x="857250" y="2438400"/>
            <a:ext cx="7675563"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629" name="Content Placeholder 2"/>
          <p:cNvSpPr>
            <a:spLocks/>
          </p:cNvSpPr>
          <p:nvPr/>
        </p:nvSpPr>
        <p:spPr bwMode="auto">
          <a:xfrm>
            <a:off x="688975" y="2722563"/>
            <a:ext cx="403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buFont typeface="Arial" panose="020B0604020202020204" pitchFamily="34" charset="0"/>
              <a:buNone/>
            </a:pPr>
            <a:r>
              <a:rPr lang="en-US" altLang="en-US" sz="2000" b="1" dirty="0">
                <a:solidFill>
                  <a:srgbClr val="654628"/>
                </a:solidFill>
              </a:rPr>
              <a:t>Debra Jennings</a:t>
            </a:r>
            <a:r>
              <a:rPr lang="en-US" altLang="en-US" sz="2000" dirty="0"/>
              <a:t>, Project Director </a:t>
            </a:r>
            <a:r>
              <a:rPr lang="en-US" altLang="en-US" sz="2000" b="0" dirty="0">
                <a:hlinkClick r:id="rId3"/>
              </a:rPr>
              <a:t>debra@parentcenterhub.org</a:t>
            </a:r>
            <a:r>
              <a:rPr lang="en-US" altLang="en-US" sz="2000" b="0" dirty="0"/>
              <a:t> </a:t>
            </a:r>
          </a:p>
          <a:p>
            <a:pPr defTabSz="914400">
              <a:buFont typeface="Arial" panose="020B0604020202020204" pitchFamily="34" charset="0"/>
              <a:buNone/>
            </a:pPr>
            <a:endParaRPr lang="en-US" altLang="en-US" sz="2000" dirty="0"/>
          </a:p>
          <a:p>
            <a:pPr defTabSz="914400">
              <a:buFont typeface="Arial" panose="020B0604020202020204" pitchFamily="34" charset="0"/>
              <a:buNone/>
            </a:pPr>
            <a:r>
              <a:rPr lang="en-US" altLang="en-US" sz="2000" b="1" dirty="0">
                <a:solidFill>
                  <a:srgbClr val="654628"/>
                </a:solidFill>
              </a:rPr>
              <a:t>Myriam Alizo</a:t>
            </a:r>
            <a:r>
              <a:rPr lang="en-US" altLang="en-US" sz="2000" dirty="0"/>
              <a:t>, Project Assistant </a:t>
            </a:r>
            <a:r>
              <a:rPr lang="en-US" altLang="en-US" sz="2000" b="0" dirty="0">
                <a:hlinkClick r:id="rId4"/>
              </a:rPr>
              <a:t>malizo@spannj.org</a:t>
            </a:r>
            <a:endParaRPr lang="en-US" altLang="en-US" sz="2000" b="0" dirty="0"/>
          </a:p>
          <a:p>
            <a:pPr defTabSz="914400">
              <a:buFont typeface="Arial" panose="020B0604020202020204" pitchFamily="34" charset="0"/>
              <a:buNone/>
            </a:pPr>
            <a:endParaRPr lang="en-US" altLang="en-US" sz="2000" dirty="0"/>
          </a:p>
          <a:p>
            <a:pPr defTabSz="914400">
              <a:buFont typeface="Arial" panose="020B0604020202020204" pitchFamily="34" charset="0"/>
              <a:buNone/>
            </a:pPr>
            <a:r>
              <a:rPr lang="en-US" altLang="en-US" sz="2000" b="1" dirty="0">
                <a:solidFill>
                  <a:srgbClr val="654628"/>
                </a:solidFill>
              </a:rPr>
              <a:t>Jessica Wilson</a:t>
            </a:r>
            <a:r>
              <a:rPr lang="en-US" altLang="en-US" sz="2000" dirty="0"/>
              <a:t>, Communication </a:t>
            </a:r>
            <a:br>
              <a:rPr lang="en-US" altLang="en-US" sz="2000" dirty="0"/>
            </a:br>
            <a:r>
              <a:rPr lang="en-US" altLang="en-US" sz="2000" dirty="0"/>
              <a:t>and Dissemination </a:t>
            </a:r>
            <a:br>
              <a:rPr lang="en-US" altLang="en-US" sz="2000" dirty="0"/>
            </a:br>
            <a:r>
              <a:rPr lang="en-US" altLang="en-US" sz="2000" dirty="0">
                <a:hlinkClick r:id="rId5"/>
              </a:rPr>
              <a:t>jwilson@spannj.org</a:t>
            </a:r>
            <a:r>
              <a:rPr lang="en-US" altLang="en-US" sz="2000" dirty="0"/>
              <a:t> </a:t>
            </a:r>
          </a:p>
          <a:p>
            <a:pPr defTabSz="914400">
              <a:spcBef>
                <a:spcPct val="20000"/>
              </a:spcBef>
              <a:buFont typeface="Arial" charset="0"/>
              <a:buNone/>
            </a:pPr>
            <a:r>
              <a:rPr lang="en-US" sz="2400" dirty="0">
                <a:latin typeface="Calibri" charset="0"/>
              </a:rPr>
              <a:t> </a:t>
            </a:r>
          </a:p>
        </p:txBody>
      </p:sp>
      <p:sp>
        <p:nvSpPr>
          <p:cNvPr id="26630" name="Content Placeholder 3"/>
          <p:cNvSpPr>
            <a:spLocks/>
          </p:cNvSpPr>
          <p:nvPr/>
        </p:nvSpPr>
        <p:spPr bwMode="auto">
          <a:xfrm>
            <a:off x="4879975" y="2760663"/>
            <a:ext cx="4038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buFont typeface="Arial" panose="020B0604020202020204" pitchFamily="34" charset="0"/>
              <a:buNone/>
            </a:pPr>
            <a:r>
              <a:rPr lang="en-US" altLang="en-US" sz="2000" b="1" dirty="0">
                <a:solidFill>
                  <a:srgbClr val="654628"/>
                </a:solidFill>
              </a:rPr>
              <a:t>Lisa </a:t>
            </a:r>
            <a:r>
              <a:rPr lang="en-US" altLang="en-US" sz="2000" b="1" dirty="0" err="1">
                <a:solidFill>
                  <a:srgbClr val="654628"/>
                </a:solidFill>
              </a:rPr>
              <a:t>Küpper</a:t>
            </a:r>
            <a:r>
              <a:rPr lang="en-US" altLang="en-US" sz="2000" dirty="0"/>
              <a:t>, Product Development </a:t>
            </a:r>
            <a:r>
              <a:rPr lang="en-US" altLang="en-US" sz="2000" b="0" dirty="0">
                <a:hlinkClick r:id="rId6"/>
              </a:rPr>
              <a:t>lkupper@fhi360.org</a:t>
            </a:r>
            <a:endParaRPr lang="en-US" altLang="en-US" sz="2000" b="0" dirty="0"/>
          </a:p>
          <a:p>
            <a:pPr defTabSz="914400">
              <a:buFont typeface="Arial" panose="020B0604020202020204" pitchFamily="34" charset="0"/>
              <a:buNone/>
            </a:pPr>
            <a:endParaRPr lang="en-US" altLang="en-US" sz="2000" dirty="0"/>
          </a:p>
          <a:p>
            <a:pPr defTabSz="914400">
              <a:buNone/>
            </a:pPr>
            <a:r>
              <a:rPr lang="en-US" altLang="en-US" sz="2000" b="1" dirty="0">
                <a:solidFill>
                  <a:srgbClr val="654628"/>
                </a:solidFill>
              </a:rPr>
              <a:t>Ana-Maria Gutierrez</a:t>
            </a:r>
            <a:r>
              <a:rPr lang="en-US" altLang="en-US" sz="2000" dirty="0"/>
              <a:t>, Tech Support and Social Media</a:t>
            </a:r>
            <a:br>
              <a:rPr lang="en-US" altLang="en-US" sz="2000" dirty="0"/>
            </a:br>
            <a:r>
              <a:rPr lang="en-US" altLang="en-US" sz="2000" dirty="0">
                <a:hlinkClick r:id="rId7"/>
              </a:rPr>
              <a:t>agutierr@fhi360.org</a:t>
            </a:r>
            <a:r>
              <a:rPr lang="en-US" altLang="en-US" sz="2000" dirty="0"/>
              <a:t> </a:t>
            </a:r>
            <a:endParaRPr lang="en-US" altLang="en-US" sz="2400" b="0" dirty="0"/>
          </a:p>
        </p:txBody>
      </p:sp>
      <p:pic>
        <p:nvPicPr>
          <p:cNvPr id="26631"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70575" y="5046663"/>
            <a:ext cx="144462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866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HandsOnly_Print.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693738"/>
            <a:ext cx="17430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a:cxnSpLocks noChangeShapeType="1"/>
          </p:cNvCxnSpPr>
          <p:nvPr/>
        </p:nvCxnSpPr>
        <p:spPr bwMode="auto">
          <a:xfrm>
            <a:off x="814388" y="2665413"/>
            <a:ext cx="0"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652" name="TextBox 8"/>
          <p:cNvSpPr txBox="1">
            <a:spLocks noChangeArrowheads="1"/>
          </p:cNvSpPr>
          <p:nvPr/>
        </p:nvSpPr>
        <p:spPr bwMode="auto">
          <a:xfrm>
            <a:off x="1511300" y="2168525"/>
            <a:ext cx="609123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r>
              <a:rPr lang="en-US" sz="2400">
                <a:solidFill>
                  <a:srgbClr val="0D0D0D"/>
                </a:solidFill>
                <a:cs typeface="Arial" charset="0"/>
              </a:rPr>
              <a:t>Your feedback helps CPIR improve.</a:t>
            </a:r>
          </a:p>
          <a:p>
            <a:pPr algn="ctr"/>
            <a:endParaRPr lang="en-US" sz="2400">
              <a:solidFill>
                <a:srgbClr val="0D0D0D"/>
              </a:solidFill>
              <a:cs typeface="Arial" charset="0"/>
            </a:endParaRPr>
          </a:p>
          <a:p>
            <a:pPr algn="ctr"/>
            <a:r>
              <a:rPr lang="en-US" sz="2400">
                <a:solidFill>
                  <a:srgbClr val="0D0D0D"/>
                </a:solidFill>
                <a:cs typeface="Arial" charset="0"/>
              </a:rPr>
              <a:t>Please take a moment </a:t>
            </a:r>
            <a:br>
              <a:rPr lang="en-US" sz="2400">
                <a:solidFill>
                  <a:srgbClr val="0D0D0D"/>
                </a:solidFill>
                <a:cs typeface="Arial" charset="0"/>
              </a:rPr>
            </a:br>
            <a:r>
              <a:rPr lang="en-US" sz="2400">
                <a:solidFill>
                  <a:srgbClr val="0D0D0D"/>
                </a:solidFill>
                <a:cs typeface="Arial" charset="0"/>
              </a:rPr>
              <a:t>to complete a very brief survey </a:t>
            </a:r>
            <a:br>
              <a:rPr lang="en-US" sz="2400">
                <a:solidFill>
                  <a:srgbClr val="0D0D0D"/>
                </a:solidFill>
                <a:cs typeface="Arial" charset="0"/>
              </a:rPr>
            </a:br>
            <a:r>
              <a:rPr lang="en-US" sz="2400">
                <a:solidFill>
                  <a:srgbClr val="0D0D0D"/>
                </a:solidFill>
                <a:cs typeface="Arial" charset="0"/>
              </a:rPr>
              <a:t>about the usefulness of this webinar to you.</a:t>
            </a:r>
          </a:p>
          <a:p>
            <a:pPr algn="ctr"/>
            <a:endParaRPr lang="en-US" sz="2400">
              <a:solidFill>
                <a:srgbClr val="0D0D0D"/>
              </a:solidFill>
              <a:cs typeface="Arial" charset="0"/>
            </a:endParaRPr>
          </a:p>
          <a:p>
            <a:pPr algn="ctr"/>
            <a:endParaRPr lang="en-US" sz="2400">
              <a:solidFill>
                <a:srgbClr val="0D0D0D"/>
              </a:solidFill>
              <a:cs typeface="Arial" charset="0"/>
            </a:endParaRPr>
          </a:p>
          <a:p>
            <a:pPr algn="ctr"/>
            <a:r>
              <a:rPr lang="en-US" sz="2400">
                <a:solidFill>
                  <a:srgbClr val="A50021"/>
                </a:solidFill>
                <a:cs typeface="Arial" charset="0"/>
              </a:rPr>
              <a:t>We’ve posted the link in the “Chat” box.</a:t>
            </a:r>
          </a:p>
          <a:p>
            <a:pPr algn="ctr"/>
            <a:endParaRPr lang="en-US" sz="2400">
              <a:solidFill>
                <a:srgbClr val="0D0D0D"/>
              </a:solidFill>
              <a:cs typeface="Arial" charset="0"/>
            </a:endParaRPr>
          </a:p>
          <a:p>
            <a:pPr algn="ctr"/>
            <a:endParaRPr lang="en-US" sz="2400">
              <a:solidFill>
                <a:srgbClr val="0D0D0D"/>
              </a:solidFill>
              <a:cs typeface="Arial" charset="0"/>
            </a:endParaRPr>
          </a:p>
        </p:txBody>
      </p:sp>
      <p:sp>
        <p:nvSpPr>
          <p:cNvPr id="55301" name="Rectangle 18"/>
          <p:cNvSpPr>
            <a:spLocks noChangeArrowheads="1"/>
          </p:cNvSpPr>
          <p:nvPr/>
        </p:nvSpPr>
        <p:spPr bwMode="auto">
          <a:xfrm>
            <a:off x="508000" y="5197475"/>
            <a:ext cx="8126413" cy="707886"/>
          </a:xfrm>
          <a:prstGeom prst="rect">
            <a:avLst/>
          </a:prstGeom>
          <a:noFill/>
          <a:ln>
            <a:noFill/>
          </a:ln>
          <a:extLst/>
        </p:spPr>
        <p:txBody>
          <a:bodyPr>
            <a:spAutoFit/>
          </a:bodyPr>
          <a:lstStyle/>
          <a:p>
            <a:pPr algn="ctr"/>
            <a:r>
              <a:rPr lang="en-US" sz="2000" dirty="0">
                <a:solidFill>
                  <a:srgbClr val="95B3D7"/>
                </a:solidFill>
                <a:latin typeface="Calibri" charset="0"/>
                <a:cs typeface="Arial" charset="0"/>
                <a:hlinkClick r:id="rId3"/>
              </a:rPr>
              <a:t>http://survey.constantcontact.com/survey/a07eenrzy4sj857c24h/start</a:t>
            </a:r>
            <a:endParaRPr lang="en-US" sz="2000" dirty="0">
              <a:solidFill>
                <a:srgbClr val="95B3D7"/>
              </a:solidFill>
              <a:latin typeface="Calibri" charset="0"/>
              <a:cs typeface="Arial" charset="0"/>
            </a:endParaRPr>
          </a:p>
          <a:p>
            <a:pPr algn="ctr"/>
            <a:endParaRPr lang="en-US" sz="2000" dirty="0">
              <a:solidFill>
                <a:srgbClr val="95B3D7"/>
              </a:solidFill>
              <a:latin typeface="Calibri" charset="0"/>
              <a:cs typeface="Arial" charset="0"/>
            </a:endParaRPr>
          </a:p>
        </p:txBody>
      </p:sp>
      <p:cxnSp>
        <p:nvCxnSpPr>
          <p:cNvPr id="21" name="Straight Connector 20"/>
          <p:cNvCxnSpPr>
            <a:cxnSpLocks noChangeShapeType="1"/>
          </p:cNvCxnSpPr>
          <p:nvPr/>
        </p:nvCxnSpPr>
        <p:spPr bwMode="auto">
          <a:xfrm>
            <a:off x="1820863" y="2665413"/>
            <a:ext cx="5326062"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655" name="TextBox 21"/>
          <p:cNvSpPr txBox="1">
            <a:spLocks noChangeArrowheads="1"/>
          </p:cNvSpPr>
          <p:nvPr/>
        </p:nvSpPr>
        <p:spPr bwMode="auto">
          <a:xfrm>
            <a:off x="2009775" y="6008688"/>
            <a:ext cx="498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r>
              <a:rPr lang="en-US" sz="2800" i="1">
                <a:cs typeface="Arial" charset="0"/>
              </a:rPr>
              <a:t>Again, thank you!</a:t>
            </a:r>
          </a:p>
        </p:txBody>
      </p:sp>
    </p:spTree>
    <p:extLst>
      <p:ext uri="{BB962C8B-B14F-4D97-AF65-F5344CB8AC3E}">
        <p14:creationId xmlns:p14="http://schemas.microsoft.com/office/powerpoint/2010/main" val="115846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00000"/>
                </a:solidFill>
              </a:rPr>
              <a:t>Best Practices in Outreach</a:t>
            </a:r>
          </a:p>
        </p:txBody>
      </p:sp>
      <p:sp>
        <p:nvSpPr>
          <p:cNvPr id="3" name="Content Placeholder 2"/>
          <p:cNvSpPr>
            <a:spLocks noGrp="1"/>
          </p:cNvSpPr>
          <p:nvPr>
            <p:ph idx="1"/>
          </p:nvPr>
        </p:nvSpPr>
        <p:spPr>
          <a:xfrm>
            <a:off x="457200" y="1647646"/>
            <a:ext cx="7548113" cy="614544"/>
          </a:xfrm>
        </p:spPr>
        <p:txBody>
          <a:bodyPr/>
          <a:lstStyle/>
          <a:p>
            <a:pPr marL="0" indent="0">
              <a:buNone/>
            </a:pPr>
            <a:r>
              <a:rPr lang="en-US" altLang="en-US" b="1" dirty="0">
                <a:solidFill>
                  <a:srgbClr val="7030A0"/>
                </a:solidFill>
              </a:rPr>
              <a:t>						</a:t>
            </a:r>
            <a:r>
              <a:rPr lang="en-US" altLang="en-US" b="1" dirty="0">
                <a:solidFill>
                  <a:srgbClr val="800000"/>
                </a:solidFill>
              </a:rPr>
              <a:t>Our Presenters</a:t>
            </a:r>
            <a:r>
              <a:rPr lang="en-US" altLang="en-US" dirty="0">
                <a:solidFill>
                  <a:srgbClr val="800000"/>
                </a:solidFill>
              </a:rPr>
              <a:t> </a:t>
            </a:r>
            <a:endParaRPr lang="en-US" altLang="en-US" sz="2400" b="0" dirty="0">
              <a:solidFill>
                <a:srgbClr val="800000"/>
              </a:solidFill>
            </a:endParaRPr>
          </a:p>
          <a:p>
            <a:pPr marL="0" indent="0">
              <a:buNone/>
            </a:pPr>
            <a:endParaRPr lang="en-US" dirty="0"/>
          </a:p>
        </p:txBody>
      </p:sp>
      <p:sp>
        <p:nvSpPr>
          <p:cNvPr id="4" name="Content Placeholder 2">
            <a:extLst>
              <a:ext uri="{FF2B5EF4-FFF2-40B4-BE49-F238E27FC236}">
                <a16:creationId xmlns:a16="http://schemas.microsoft.com/office/drawing/2014/main" id="{1CA3D2D0-2A01-4D90-A57C-6A1260975BDD}"/>
              </a:ext>
            </a:extLst>
          </p:cNvPr>
          <p:cNvSpPr txBox="1">
            <a:spLocks/>
          </p:cNvSpPr>
          <p:nvPr/>
        </p:nvSpPr>
        <p:spPr>
          <a:xfrm>
            <a:off x="1555630" y="1995182"/>
            <a:ext cx="6032740" cy="27518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en-US" b="1" dirty="0">
                <a:solidFill>
                  <a:srgbClr val="7030A0"/>
                </a:solidFill>
              </a:rPr>
              <a:t>						</a:t>
            </a:r>
            <a:endParaRPr lang="en-US" altLang="en-US" dirty="0"/>
          </a:p>
          <a:p>
            <a:pPr marL="1085850" lvl="1" indent="-342900" defTabSz="914400">
              <a:spcBef>
                <a:spcPts val="0"/>
              </a:spcBef>
              <a:buClr>
                <a:srgbClr val="800000"/>
              </a:buClr>
              <a:buSzPct val="80000"/>
              <a:buFont typeface="Wingdings" panose="05000000000000000000" pitchFamily="2" charset="2"/>
              <a:buChar char="§"/>
            </a:pPr>
            <a:r>
              <a:rPr lang="en-US" altLang="en-US" sz="2000" b="1" i="1" dirty="0" err="1"/>
              <a:t>Nelsinia</a:t>
            </a:r>
            <a:r>
              <a:rPr lang="en-US" altLang="en-US" sz="2000" b="1" i="1" dirty="0"/>
              <a:t> Ramos</a:t>
            </a:r>
            <a:r>
              <a:rPr lang="en-US" altLang="en-US" sz="2000" i="1" dirty="0"/>
              <a:t>, Wisconsin FACETS</a:t>
            </a:r>
            <a:br>
              <a:rPr lang="en-US" altLang="en-US" sz="2000" i="1" dirty="0"/>
            </a:br>
            <a:endParaRPr lang="en-US" altLang="en-US" sz="2000" i="1" dirty="0"/>
          </a:p>
          <a:p>
            <a:pPr marL="1085850" lvl="1" indent="-342900" defTabSz="914400">
              <a:spcBef>
                <a:spcPts val="0"/>
              </a:spcBef>
              <a:buClr>
                <a:srgbClr val="800000"/>
              </a:buClr>
              <a:buSzPct val="80000"/>
              <a:buFont typeface="Wingdings" panose="05000000000000000000" pitchFamily="2" charset="2"/>
              <a:buChar char="§"/>
            </a:pPr>
            <a:r>
              <a:rPr lang="en-US" altLang="en-US" sz="2000" b="1" i="1" dirty="0"/>
              <a:t>Esperanza Reyes</a:t>
            </a:r>
            <a:r>
              <a:rPr lang="en-US" altLang="en-US" sz="2000" i="1" dirty="0"/>
              <a:t>, Utah Parent Center</a:t>
            </a:r>
            <a:br>
              <a:rPr lang="en-US" altLang="en-US" sz="2000" i="1" dirty="0"/>
            </a:br>
            <a:endParaRPr lang="en-US" altLang="en-US" sz="2000" i="1" dirty="0"/>
          </a:p>
          <a:p>
            <a:pPr marL="1085850" lvl="1" indent="-342900" defTabSz="914400">
              <a:spcBef>
                <a:spcPts val="0"/>
              </a:spcBef>
              <a:buClr>
                <a:srgbClr val="800000"/>
              </a:buClr>
              <a:buSzPct val="80000"/>
              <a:buFont typeface="Wingdings" panose="05000000000000000000" pitchFamily="2" charset="2"/>
              <a:buChar char="§"/>
            </a:pPr>
            <a:r>
              <a:rPr lang="en-US" altLang="en-US" sz="2000" b="1" i="1" dirty="0"/>
              <a:t>Judy Wiley</a:t>
            </a:r>
            <a:r>
              <a:rPr lang="en-US" altLang="en-US" sz="2000" i="1" dirty="0"/>
              <a:t>, Native American PTAC (NAPTAC)</a:t>
            </a:r>
          </a:p>
          <a:p>
            <a:pPr defTabSz="914400">
              <a:spcBef>
                <a:spcPts val="0"/>
              </a:spcBef>
              <a:buClr>
                <a:srgbClr val="C81656"/>
              </a:buClr>
              <a:buSzPct val="80000"/>
              <a:buFont typeface="Wingdings" panose="05000000000000000000" pitchFamily="2" charset="2"/>
              <a:buChar char="§"/>
            </a:pPr>
            <a:endParaRPr lang="en-US" altLang="en-US" sz="2400" dirty="0"/>
          </a:p>
          <a:p>
            <a:pPr marL="0" indent="0">
              <a:buFont typeface="Arial"/>
              <a:buNone/>
            </a:pPr>
            <a:endParaRPr lang="en-US" dirty="0"/>
          </a:p>
        </p:txBody>
      </p:sp>
      <p:sp>
        <p:nvSpPr>
          <p:cNvPr id="5" name="Line 4">
            <a:extLst>
              <a:ext uri="{FF2B5EF4-FFF2-40B4-BE49-F238E27FC236}">
                <a16:creationId xmlns:a16="http://schemas.microsoft.com/office/drawing/2014/main" id="{71022B64-3B1B-4A40-B435-A0811382DD6E}"/>
              </a:ext>
            </a:extLst>
          </p:cNvPr>
          <p:cNvSpPr>
            <a:spLocks noChangeShapeType="1"/>
          </p:cNvSpPr>
          <p:nvPr/>
        </p:nvSpPr>
        <p:spPr bwMode="auto">
          <a:xfrm>
            <a:off x="1071113" y="1268413"/>
            <a:ext cx="6934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4" descr="WI FACETS">
            <a:extLst>
              <a:ext uri="{FF2B5EF4-FFF2-40B4-BE49-F238E27FC236}">
                <a16:creationId xmlns:a16="http://schemas.microsoft.com/office/drawing/2014/main" id="{5E47C2F8-C03A-4E2D-8AA4-3CE954512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181" y="5331125"/>
            <a:ext cx="3463505" cy="792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tah Parent Center">
            <a:extLst>
              <a:ext uri="{FF2B5EF4-FFF2-40B4-BE49-F238E27FC236}">
                <a16:creationId xmlns:a16="http://schemas.microsoft.com/office/drawing/2014/main" id="{CE347E18-951C-4056-B208-0AFE45977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656" y="5331125"/>
            <a:ext cx="3502325" cy="7582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E322CA7-A4A7-47F1-962C-4036E21FB2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 y="5044122"/>
            <a:ext cx="1395501" cy="1510630"/>
          </a:xfrm>
          <a:prstGeom prst="rect">
            <a:avLst/>
          </a:prstGeom>
        </p:spPr>
      </p:pic>
    </p:spTree>
    <p:extLst>
      <p:ext uri="{BB962C8B-B14F-4D97-AF65-F5344CB8AC3E}">
        <p14:creationId xmlns:p14="http://schemas.microsoft.com/office/powerpoint/2010/main" val="414071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444500" y="236538"/>
            <a:ext cx="828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1" hangingPunct="1">
              <a:spcBef>
                <a:spcPct val="20000"/>
              </a:spcBef>
              <a:spcAft>
                <a:spcPct val="30000"/>
              </a:spcAft>
              <a:buClr>
                <a:srgbClr val="800000"/>
              </a:buClr>
              <a:buSzPct val="80000"/>
              <a:buFont typeface="Wingdings" charset="0"/>
              <a:buNone/>
            </a:pPr>
            <a:r>
              <a:rPr lang="en-US" sz="2800">
                <a:solidFill>
                  <a:srgbClr val="A50021"/>
                </a:solidFill>
                <a:latin typeface="Calibri" charset="0"/>
              </a:rPr>
              <a:t>Agenda for Today’s Webinar</a:t>
            </a:r>
          </a:p>
        </p:txBody>
      </p:sp>
      <p:sp>
        <p:nvSpPr>
          <p:cNvPr id="6147" name="Rectangle 6"/>
          <p:cNvSpPr>
            <a:spLocks noChangeArrowheads="1"/>
          </p:cNvSpPr>
          <p:nvPr/>
        </p:nvSpPr>
        <p:spPr bwMode="auto">
          <a:xfrm>
            <a:off x="4010025" y="1640637"/>
            <a:ext cx="4335463"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accent6">
                  <a:lumMod val="50000"/>
                </a:schemeClr>
              </a:buClr>
              <a:buSzPct val="85000"/>
            </a:pPr>
            <a:r>
              <a:rPr lang="en-US" sz="2000" dirty="0">
                <a:solidFill>
                  <a:schemeClr val="bg2">
                    <a:lumMod val="25000"/>
                  </a:schemeClr>
                </a:solidFill>
              </a:rPr>
              <a:t>In today’s webinar, we will:</a:t>
            </a:r>
            <a:br>
              <a:rPr lang="en-US" sz="2000" dirty="0">
                <a:solidFill>
                  <a:schemeClr val="bg2">
                    <a:lumMod val="25000"/>
                  </a:schemeClr>
                </a:solidFill>
              </a:rPr>
            </a:br>
            <a:endParaRPr lang="en-US" sz="2000" dirty="0">
              <a:solidFill>
                <a:schemeClr val="bg2">
                  <a:lumMod val="25000"/>
                </a:schemeClr>
              </a:solidFill>
            </a:endParaRPr>
          </a:p>
          <a:p>
            <a:pPr marL="284163" indent="-284163">
              <a:buClr>
                <a:schemeClr val="accent6">
                  <a:lumMod val="50000"/>
                </a:schemeClr>
              </a:buClr>
              <a:buSzPct val="85000"/>
              <a:buFont typeface="Wingdings" panose="05000000000000000000" pitchFamily="2" charset="2"/>
              <a:buChar char="§"/>
            </a:pPr>
            <a:r>
              <a:rPr lang="en-US" sz="2000" dirty="0">
                <a:solidFill>
                  <a:schemeClr val="bg2">
                    <a:lumMod val="25000"/>
                  </a:schemeClr>
                </a:solidFill>
              </a:rPr>
              <a:t>Discuss why best practices in outreach are important</a:t>
            </a:r>
          </a:p>
          <a:p>
            <a:pPr marL="284163" indent="-284163">
              <a:buClr>
                <a:schemeClr val="accent6">
                  <a:lumMod val="50000"/>
                </a:schemeClr>
              </a:buClr>
              <a:buSzPct val="85000"/>
            </a:pPr>
            <a:endParaRPr lang="en-US" sz="2000" dirty="0">
              <a:solidFill>
                <a:schemeClr val="bg2">
                  <a:lumMod val="25000"/>
                </a:schemeClr>
              </a:solidFill>
            </a:endParaRPr>
          </a:p>
          <a:p>
            <a:pPr marL="284163" indent="-284163">
              <a:buClr>
                <a:schemeClr val="accent6">
                  <a:lumMod val="50000"/>
                </a:schemeClr>
              </a:buClr>
              <a:buSzPct val="85000"/>
              <a:buFont typeface="Wingdings" panose="05000000000000000000" pitchFamily="2" charset="2"/>
              <a:buChar char="§"/>
            </a:pPr>
            <a:r>
              <a:rPr lang="en-US" sz="2000" dirty="0">
                <a:solidFill>
                  <a:schemeClr val="bg2">
                    <a:lumMod val="25000"/>
                  </a:schemeClr>
                </a:solidFill>
              </a:rPr>
              <a:t>Introduce and familiarize the Parent Center network with the </a:t>
            </a:r>
            <a:r>
              <a:rPr lang="en-US" sz="2000" i="1" dirty="0">
                <a:solidFill>
                  <a:schemeClr val="bg2">
                    <a:lumMod val="25000"/>
                  </a:schemeClr>
                </a:solidFill>
              </a:rPr>
              <a:t>Best Practices in Outreach</a:t>
            </a:r>
            <a:r>
              <a:rPr lang="en-US" sz="2000" dirty="0">
                <a:solidFill>
                  <a:schemeClr val="bg2">
                    <a:lumMod val="25000"/>
                  </a:schemeClr>
                </a:solidFill>
              </a:rPr>
              <a:t> page on the Parent Center Hub</a:t>
            </a:r>
          </a:p>
          <a:p>
            <a:pPr marL="284163" indent="-284163">
              <a:buClr>
                <a:schemeClr val="accent6">
                  <a:lumMod val="50000"/>
                </a:schemeClr>
              </a:buClr>
              <a:buSzPct val="85000"/>
            </a:pPr>
            <a:endParaRPr lang="en-US" sz="2000" dirty="0">
              <a:solidFill>
                <a:schemeClr val="bg2">
                  <a:lumMod val="25000"/>
                </a:schemeClr>
              </a:solidFill>
            </a:endParaRPr>
          </a:p>
          <a:p>
            <a:pPr marL="284163" indent="-284163">
              <a:buClr>
                <a:schemeClr val="accent6">
                  <a:lumMod val="50000"/>
                </a:schemeClr>
              </a:buClr>
              <a:buSzPct val="85000"/>
              <a:buFont typeface="Wingdings" panose="05000000000000000000" pitchFamily="2" charset="2"/>
              <a:buChar char="§"/>
            </a:pPr>
            <a:r>
              <a:rPr lang="en-US" sz="2000" dirty="0">
                <a:solidFill>
                  <a:schemeClr val="bg2">
                    <a:lumMod val="25000"/>
                  </a:schemeClr>
                </a:solidFill>
              </a:rPr>
              <a:t>Give you resources and examples about outreach</a:t>
            </a:r>
          </a:p>
        </p:txBody>
      </p:sp>
      <p:cxnSp>
        <p:nvCxnSpPr>
          <p:cNvPr id="3" name="Straight Connector 2"/>
          <p:cNvCxnSpPr>
            <a:cxnSpLocks noChangeShapeType="1"/>
          </p:cNvCxnSpPr>
          <p:nvPr/>
        </p:nvCxnSpPr>
        <p:spPr bwMode="auto">
          <a:xfrm>
            <a:off x="1617663" y="865188"/>
            <a:ext cx="6307137" cy="0"/>
          </a:xfrm>
          <a:prstGeom prst="line">
            <a:avLst/>
          </a:prstGeom>
          <a:noFill/>
          <a:ln w="25400">
            <a:solidFill>
              <a:srgbClr val="00B05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614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1335088"/>
            <a:ext cx="29670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a:off x="3654425" y="1203325"/>
            <a:ext cx="0" cy="4876800"/>
          </a:xfrm>
          <a:prstGeom prst="line">
            <a:avLst/>
          </a:prstGeom>
          <a:noFill/>
          <a:ln w="25400">
            <a:solidFill>
              <a:srgbClr val="00B05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10710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50963" y="192770"/>
            <a:ext cx="8229600" cy="810828"/>
          </a:xfrm>
        </p:spPr>
        <p:txBody>
          <a:bodyPr>
            <a:normAutofit/>
          </a:bodyPr>
          <a:lstStyle/>
          <a:p>
            <a:r>
              <a:rPr lang="en-US" sz="3200" b="1" dirty="0">
                <a:solidFill>
                  <a:schemeClr val="accent6">
                    <a:lumMod val="50000"/>
                  </a:schemeClr>
                </a:solidFill>
                <a:latin typeface="+mn-lt"/>
              </a:rPr>
              <a:t>Current Cultural Landscape</a:t>
            </a:r>
          </a:p>
        </p:txBody>
      </p:sp>
      <p:cxnSp>
        <p:nvCxnSpPr>
          <p:cNvPr id="7" name="Straight Connector 6"/>
          <p:cNvCxnSpPr/>
          <p:nvPr/>
        </p:nvCxnSpPr>
        <p:spPr>
          <a:xfrm>
            <a:off x="304800" y="997875"/>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1143000" y="1467748"/>
            <a:ext cx="2663569" cy="28790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6">
                  <a:lumMod val="50000"/>
                </a:schemeClr>
              </a:buClr>
              <a:buSzPct val="85000"/>
              <a:buNone/>
            </a:pPr>
            <a:endParaRPr lang="en-US" sz="2400" dirty="0">
              <a:solidFill>
                <a:schemeClr val="bg2">
                  <a:lumMod val="25000"/>
                </a:schemeClr>
              </a:solidFill>
            </a:endParaRPr>
          </a:p>
        </p:txBody>
      </p:sp>
      <p:sp>
        <p:nvSpPr>
          <p:cNvPr id="9" name="Content Placeholder 2"/>
          <p:cNvSpPr txBox="1">
            <a:spLocks/>
          </p:cNvSpPr>
          <p:nvPr/>
        </p:nvSpPr>
        <p:spPr>
          <a:xfrm>
            <a:off x="5235578" y="3617426"/>
            <a:ext cx="3124200" cy="9608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6">
                  <a:lumMod val="50000"/>
                </a:schemeClr>
              </a:buClr>
              <a:buSzPct val="85000"/>
              <a:buNone/>
            </a:pPr>
            <a:endParaRPr lang="en-US" sz="2400" dirty="0">
              <a:solidFill>
                <a:schemeClr val="bg2">
                  <a:lumMod val="25000"/>
                </a:schemeClr>
              </a:solidFill>
            </a:endParaRPr>
          </a:p>
        </p:txBody>
      </p:sp>
      <p:sp>
        <p:nvSpPr>
          <p:cNvPr id="10" name="Content Placeholder 2"/>
          <p:cNvSpPr txBox="1">
            <a:spLocks/>
          </p:cNvSpPr>
          <p:nvPr/>
        </p:nvSpPr>
        <p:spPr>
          <a:xfrm>
            <a:off x="5214012" y="2592876"/>
            <a:ext cx="3094163" cy="13989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6">
                  <a:lumMod val="50000"/>
                </a:schemeClr>
              </a:buClr>
              <a:buSzPct val="85000"/>
              <a:buNone/>
            </a:pPr>
            <a:endParaRPr lang="en-US" sz="2400" dirty="0">
              <a:solidFill>
                <a:schemeClr val="bg2">
                  <a:lumMod val="25000"/>
                </a:schemeClr>
              </a:solidFill>
            </a:endParaRPr>
          </a:p>
        </p:txBody>
      </p:sp>
      <p:sp>
        <p:nvSpPr>
          <p:cNvPr id="12" name="Content Placeholder 2"/>
          <p:cNvSpPr txBox="1">
            <a:spLocks/>
          </p:cNvSpPr>
          <p:nvPr/>
        </p:nvSpPr>
        <p:spPr>
          <a:xfrm>
            <a:off x="4802572" y="1601413"/>
            <a:ext cx="3947079" cy="10424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6">
                  <a:lumMod val="50000"/>
                </a:schemeClr>
              </a:buClr>
              <a:buSzPct val="85000"/>
              <a:buNone/>
            </a:pPr>
            <a:endParaRPr lang="en-US" sz="2400" dirty="0">
              <a:solidFill>
                <a:schemeClr val="bg2">
                  <a:lumMod val="25000"/>
                </a:schemeClr>
              </a:solidFill>
            </a:endParaRPr>
          </a:p>
        </p:txBody>
      </p:sp>
      <p:cxnSp>
        <p:nvCxnSpPr>
          <p:cNvPr id="13" name="Straight Connector 12"/>
          <p:cNvCxnSpPr/>
          <p:nvPr/>
        </p:nvCxnSpPr>
        <p:spPr>
          <a:xfrm>
            <a:off x="304800" y="5877633"/>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5270784" y="4621553"/>
            <a:ext cx="3124200" cy="1350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6">
                  <a:lumMod val="50000"/>
                </a:schemeClr>
              </a:buClr>
              <a:buSzPct val="85000"/>
              <a:buNone/>
            </a:pPr>
            <a:endParaRPr lang="en-US" sz="2400" dirty="0">
              <a:solidFill>
                <a:schemeClr val="bg2">
                  <a:lumMod val="25000"/>
                </a:schemeClr>
              </a:solidFill>
            </a:endParaRPr>
          </a:p>
        </p:txBody>
      </p:sp>
      <p:sp>
        <p:nvSpPr>
          <p:cNvPr id="22" name="Content Placeholder 2"/>
          <p:cNvSpPr txBox="1">
            <a:spLocks/>
          </p:cNvSpPr>
          <p:nvPr/>
        </p:nvSpPr>
        <p:spPr>
          <a:xfrm>
            <a:off x="5730878" y="1165564"/>
            <a:ext cx="2133600" cy="10424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6">
                  <a:lumMod val="50000"/>
                </a:schemeClr>
              </a:buClr>
              <a:buSzPct val="85000"/>
              <a:buNone/>
            </a:pPr>
            <a:endParaRPr lang="en-US" sz="2400" b="1" i="1" dirty="0">
              <a:solidFill>
                <a:schemeClr val="accent6">
                  <a:lumMod val="50000"/>
                </a:schemeClr>
              </a:solidFill>
            </a:endParaRPr>
          </a:p>
        </p:txBody>
      </p:sp>
      <p:sp>
        <p:nvSpPr>
          <p:cNvPr id="14" name="Content Placeholder 2"/>
          <p:cNvSpPr txBox="1">
            <a:spLocks/>
          </p:cNvSpPr>
          <p:nvPr/>
        </p:nvSpPr>
        <p:spPr>
          <a:xfrm>
            <a:off x="5507265" y="5891218"/>
            <a:ext cx="2800910" cy="6647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6">
                  <a:lumMod val="50000"/>
                </a:schemeClr>
              </a:buClr>
              <a:buSzPct val="85000"/>
              <a:buNone/>
            </a:pPr>
            <a:endParaRPr lang="en-US" sz="2600" b="1" i="1" dirty="0">
              <a:solidFill>
                <a:schemeClr val="accent6">
                  <a:lumMod val="50000"/>
                </a:schemeClr>
              </a:solidFill>
            </a:endParaRPr>
          </a:p>
        </p:txBody>
      </p:sp>
      <p:sp>
        <p:nvSpPr>
          <p:cNvPr id="17" name="TextBox 16"/>
          <p:cNvSpPr txBox="1"/>
          <p:nvPr/>
        </p:nvSpPr>
        <p:spPr>
          <a:xfrm>
            <a:off x="696370" y="1049251"/>
            <a:ext cx="7492621" cy="477054"/>
          </a:xfrm>
          <a:prstGeom prst="rect">
            <a:avLst/>
          </a:prstGeom>
          <a:noFill/>
        </p:spPr>
        <p:txBody>
          <a:bodyPr wrap="square" rtlCol="0">
            <a:spAutoFit/>
          </a:bodyPr>
          <a:lstStyle/>
          <a:p>
            <a:pPr algn="ctr"/>
            <a:r>
              <a:rPr lang="en-US" sz="2500" dirty="0"/>
              <a:t>Demographics (American Community Survey 2015)</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91459389"/>
              </p:ext>
            </p:extLst>
          </p:nvPr>
        </p:nvGraphicFramePr>
        <p:xfrm>
          <a:off x="696372" y="1751928"/>
          <a:ext cx="7884192" cy="4059302"/>
        </p:xfrm>
        <a:graphic>
          <a:graphicData uri="http://schemas.openxmlformats.org/drawingml/2006/table">
            <a:tbl>
              <a:tblPr firstRow="1" bandRow="1">
                <a:tableStyleId>{5C22544A-7EE6-4342-B048-85BDC9FD1C3A}</a:tableStyleId>
              </a:tblPr>
              <a:tblGrid>
                <a:gridCol w="3096832">
                  <a:extLst>
                    <a:ext uri="{9D8B030D-6E8A-4147-A177-3AD203B41FA5}">
                      <a16:colId xmlns:a16="http://schemas.microsoft.com/office/drawing/2014/main" val="20000"/>
                    </a:ext>
                  </a:extLst>
                </a:gridCol>
                <a:gridCol w="2664783">
                  <a:extLst>
                    <a:ext uri="{9D8B030D-6E8A-4147-A177-3AD203B41FA5}">
                      <a16:colId xmlns:a16="http://schemas.microsoft.com/office/drawing/2014/main" val="20001"/>
                    </a:ext>
                  </a:extLst>
                </a:gridCol>
                <a:gridCol w="2122577">
                  <a:extLst>
                    <a:ext uri="{9D8B030D-6E8A-4147-A177-3AD203B41FA5}">
                      <a16:colId xmlns:a16="http://schemas.microsoft.com/office/drawing/2014/main" val="20002"/>
                    </a:ext>
                  </a:extLst>
                </a:gridCol>
              </a:tblGrid>
              <a:tr h="312254">
                <a:tc>
                  <a:txBody>
                    <a:bodyPr/>
                    <a:lstStyle/>
                    <a:p>
                      <a:pPr algn="ctr"/>
                      <a:r>
                        <a:rPr lang="en-US" sz="1200" b="1" dirty="0"/>
                        <a:t>Race</a:t>
                      </a:r>
                    </a:p>
                  </a:txBody>
                  <a:tcPr/>
                </a:tc>
                <a:tc>
                  <a:txBody>
                    <a:bodyPr/>
                    <a:lstStyle/>
                    <a:p>
                      <a:pPr algn="ctr"/>
                      <a:r>
                        <a:rPr lang="en-US" sz="1200" b="1" dirty="0"/>
                        <a:t>Number</a:t>
                      </a:r>
                    </a:p>
                  </a:txBody>
                  <a:tcPr/>
                </a:tc>
                <a:tc>
                  <a:txBody>
                    <a:bodyPr/>
                    <a:lstStyle/>
                    <a:p>
                      <a:pPr algn="ctr"/>
                      <a:r>
                        <a:rPr lang="en-US" sz="1200" b="1" dirty="0"/>
                        <a:t>% of Population</a:t>
                      </a:r>
                    </a:p>
                  </a:txBody>
                  <a:tcPr/>
                </a:tc>
                <a:extLst>
                  <a:ext uri="{0D108BD9-81ED-4DB2-BD59-A6C34878D82A}">
                    <a16:rowId xmlns:a16="http://schemas.microsoft.com/office/drawing/2014/main" val="10000"/>
                  </a:ext>
                </a:extLst>
              </a:tr>
              <a:tr h="312254">
                <a:tc>
                  <a:txBody>
                    <a:bodyPr/>
                    <a:lstStyle/>
                    <a:p>
                      <a:pPr algn="ctr"/>
                      <a:r>
                        <a:rPr lang="en-US" sz="1200" b="1" dirty="0"/>
                        <a:t>One Race</a:t>
                      </a:r>
                    </a:p>
                  </a:txBody>
                  <a:tcPr/>
                </a:tc>
                <a:tc>
                  <a:txBody>
                    <a:bodyPr/>
                    <a:lstStyle/>
                    <a:p>
                      <a:pPr algn="ctr"/>
                      <a:r>
                        <a:rPr lang="en-US" sz="1200" b="1" dirty="0"/>
                        <a:t>311,437,291</a:t>
                      </a:r>
                    </a:p>
                  </a:txBody>
                  <a:tcPr/>
                </a:tc>
                <a:tc>
                  <a:txBody>
                    <a:bodyPr/>
                    <a:lstStyle/>
                    <a:p>
                      <a:pPr algn="ctr"/>
                      <a:r>
                        <a:rPr lang="en-US" sz="1200" b="1" dirty="0"/>
                        <a:t>96.9%</a:t>
                      </a:r>
                    </a:p>
                  </a:txBody>
                  <a:tcPr/>
                </a:tc>
                <a:extLst>
                  <a:ext uri="{0D108BD9-81ED-4DB2-BD59-A6C34878D82A}">
                    <a16:rowId xmlns:a16="http://schemas.microsoft.com/office/drawing/2014/main" val="10001"/>
                  </a:ext>
                </a:extLst>
              </a:tr>
              <a:tr h="312254">
                <a:tc>
                  <a:txBody>
                    <a:bodyPr/>
                    <a:lstStyle/>
                    <a:p>
                      <a:pPr algn="ctr"/>
                      <a:r>
                        <a:rPr lang="en-US" sz="1200" b="1" dirty="0"/>
                        <a:t>Two or More Races</a:t>
                      </a:r>
                    </a:p>
                  </a:txBody>
                  <a:tcPr/>
                </a:tc>
                <a:tc>
                  <a:txBody>
                    <a:bodyPr/>
                    <a:lstStyle/>
                    <a:p>
                      <a:pPr algn="ctr"/>
                      <a:r>
                        <a:rPr lang="en-US" sz="1200" b="1" dirty="0"/>
                        <a:t>9,981,530</a:t>
                      </a:r>
                    </a:p>
                  </a:txBody>
                  <a:tcPr/>
                </a:tc>
                <a:tc>
                  <a:txBody>
                    <a:bodyPr/>
                    <a:lstStyle/>
                    <a:p>
                      <a:pPr algn="ctr"/>
                      <a:r>
                        <a:rPr lang="en-US" sz="1200" b="1" dirty="0"/>
                        <a:t>3.1%</a:t>
                      </a:r>
                    </a:p>
                  </a:txBody>
                  <a:tcPr/>
                </a:tc>
                <a:extLst>
                  <a:ext uri="{0D108BD9-81ED-4DB2-BD59-A6C34878D82A}">
                    <a16:rowId xmlns:a16="http://schemas.microsoft.com/office/drawing/2014/main" val="10002"/>
                  </a:ext>
                </a:extLst>
              </a:tr>
              <a:tr h="312254">
                <a:tc>
                  <a:txBody>
                    <a:bodyPr/>
                    <a:lstStyle/>
                    <a:p>
                      <a:pPr algn="ctr"/>
                      <a:endParaRPr lang="en-US" sz="1200" b="1" dirty="0"/>
                    </a:p>
                  </a:txBody>
                  <a:tcPr/>
                </a:tc>
                <a:tc>
                  <a:txBody>
                    <a:bodyPr/>
                    <a:lstStyle/>
                    <a:p>
                      <a:pPr algn="ctr"/>
                      <a:endParaRPr lang="en-US" sz="1200" b="1" dirty="0"/>
                    </a:p>
                  </a:txBody>
                  <a:tcPr/>
                </a:tc>
                <a:tc>
                  <a:txBody>
                    <a:bodyPr/>
                    <a:lstStyle/>
                    <a:p>
                      <a:pPr algn="r"/>
                      <a:r>
                        <a:rPr lang="en-US" sz="1200" b="1" dirty="0"/>
                        <a:t>100%</a:t>
                      </a:r>
                    </a:p>
                  </a:txBody>
                  <a:tcPr/>
                </a:tc>
                <a:extLst>
                  <a:ext uri="{0D108BD9-81ED-4DB2-BD59-A6C34878D82A}">
                    <a16:rowId xmlns:a16="http://schemas.microsoft.com/office/drawing/2014/main" val="10003"/>
                  </a:ext>
                </a:extLst>
              </a:tr>
              <a:tr h="312254">
                <a:tc>
                  <a:txBody>
                    <a:bodyPr/>
                    <a:lstStyle/>
                    <a:p>
                      <a:pPr algn="ctr"/>
                      <a:r>
                        <a:rPr lang="en-US" sz="1200" b="1" baseline="0" dirty="0"/>
                        <a:t>White</a:t>
                      </a:r>
                      <a:endParaRPr lang="en-US" sz="1200" b="1" dirty="0"/>
                    </a:p>
                  </a:txBody>
                  <a:tcPr/>
                </a:tc>
                <a:tc>
                  <a:txBody>
                    <a:bodyPr/>
                    <a:lstStyle/>
                    <a:p>
                      <a:pPr algn="ctr"/>
                      <a:r>
                        <a:rPr lang="en-US" sz="1200" b="1" dirty="0"/>
                        <a:t>234,940,100</a:t>
                      </a:r>
                    </a:p>
                  </a:txBody>
                  <a:tcPr/>
                </a:tc>
                <a:tc>
                  <a:txBody>
                    <a:bodyPr/>
                    <a:lstStyle/>
                    <a:p>
                      <a:pPr algn="ctr"/>
                      <a:r>
                        <a:rPr lang="en-US" sz="1200" b="1" dirty="0"/>
                        <a:t>73.1%</a:t>
                      </a:r>
                    </a:p>
                  </a:txBody>
                  <a:tcPr/>
                </a:tc>
                <a:extLst>
                  <a:ext uri="{0D108BD9-81ED-4DB2-BD59-A6C34878D82A}">
                    <a16:rowId xmlns:a16="http://schemas.microsoft.com/office/drawing/2014/main" val="10004"/>
                  </a:ext>
                </a:extLst>
              </a:tr>
              <a:tr h="312254">
                <a:tc>
                  <a:txBody>
                    <a:bodyPr/>
                    <a:lstStyle/>
                    <a:p>
                      <a:pPr algn="ctr"/>
                      <a:r>
                        <a:rPr lang="en-US" sz="1200" b="1" dirty="0"/>
                        <a:t>Black or African American</a:t>
                      </a:r>
                    </a:p>
                  </a:txBody>
                  <a:tcPr/>
                </a:tc>
                <a:tc>
                  <a:txBody>
                    <a:bodyPr/>
                    <a:lstStyle/>
                    <a:p>
                      <a:pPr algn="ctr"/>
                      <a:r>
                        <a:rPr lang="en-US" sz="1200" b="1" dirty="0"/>
                        <a:t>40,695,277</a:t>
                      </a:r>
                    </a:p>
                  </a:txBody>
                  <a:tcPr/>
                </a:tc>
                <a:tc>
                  <a:txBody>
                    <a:bodyPr/>
                    <a:lstStyle/>
                    <a:p>
                      <a:pPr algn="ctr"/>
                      <a:r>
                        <a:rPr lang="en-US" sz="1200" b="1" dirty="0"/>
                        <a:t>12.7%</a:t>
                      </a:r>
                    </a:p>
                  </a:txBody>
                  <a:tcPr/>
                </a:tc>
                <a:extLst>
                  <a:ext uri="{0D108BD9-81ED-4DB2-BD59-A6C34878D82A}">
                    <a16:rowId xmlns:a16="http://schemas.microsoft.com/office/drawing/2014/main" val="10005"/>
                  </a:ext>
                </a:extLst>
              </a:tr>
              <a:tr h="312254">
                <a:tc>
                  <a:txBody>
                    <a:bodyPr/>
                    <a:lstStyle/>
                    <a:p>
                      <a:pPr algn="ctr"/>
                      <a:r>
                        <a:rPr lang="en-US" sz="1200" b="1" dirty="0"/>
                        <a:t>American Indian or Alaska Native</a:t>
                      </a:r>
                    </a:p>
                  </a:txBody>
                  <a:tcPr/>
                </a:tc>
                <a:tc>
                  <a:txBody>
                    <a:bodyPr/>
                    <a:lstStyle/>
                    <a:p>
                      <a:pPr algn="ctr"/>
                      <a:r>
                        <a:rPr lang="en-US" sz="1200" b="1" dirty="0"/>
                        <a:t>2,597,249</a:t>
                      </a:r>
                    </a:p>
                  </a:txBody>
                  <a:tcPr/>
                </a:tc>
                <a:tc>
                  <a:txBody>
                    <a:bodyPr/>
                    <a:lstStyle/>
                    <a:p>
                      <a:pPr algn="ctr"/>
                      <a:r>
                        <a:rPr lang="en-US" sz="1200" b="1" dirty="0"/>
                        <a:t>0.8%</a:t>
                      </a:r>
                    </a:p>
                  </a:txBody>
                  <a:tcPr/>
                </a:tc>
                <a:extLst>
                  <a:ext uri="{0D108BD9-81ED-4DB2-BD59-A6C34878D82A}">
                    <a16:rowId xmlns:a16="http://schemas.microsoft.com/office/drawing/2014/main" val="10006"/>
                  </a:ext>
                </a:extLst>
              </a:tr>
              <a:tr h="312254">
                <a:tc>
                  <a:txBody>
                    <a:bodyPr/>
                    <a:lstStyle/>
                    <a:p>
                      <a:pPr algn="ctr"/>
                      <a:r>
                        <a:rPr lang="en-US" sz="1200" b="1" dirty="0"/>
                        <a:t>Asian</a:t>
                      </a:r>
                    </a:p>
                  </a:txBody>
                  <a:tcPr/>
                </a:tc>
                <a:tc>
                  <a:txBody>
                    <a:bodyPr/>
                    <a:lstStyle/>
                    <a:p>
                      <a:pPr algn="ctr"/>
                      <a:r>
                        <a:rPr lang="en-US" sz="1200" b="1" dirty="0"/>
                        <a:t>17,273,777</a:t>
                      </a:r>
                    </a:p>
                  </a:txBody>
                  <a:tcPr/>
                </a:tc>
                <a:tc>
                  <a:txBody>
                    <a:bodyPr/>
                    <a:lstStyle/>
                    <a:p>
                      <a:pPr algn="ctr"/>
                      <a:r>
                        <a:rPr lang="en-US" sz="1200" b="1" dirty="0"/>
                        <a:t>5.4%</a:t>
                      </a:r>
                    </a:p>
                  </a:txBody>
                  <a:tcPr/>
                </a:tc>
                <a:extLst>
                  <a:ext uri="{0D108BD9-81ED-4DB2-BD59-A6C34878D82A}">
                    <a16:rowId xmlns:a16="http://schemas.microsoft.com/office/drawing/2014/main" val="10007"/>
                  </a:ext>
                </a:extLst>
              </a:tr>
              <a:tr h="312254">
                <a:tc>
                  <a:txBody>
                    <a:bodyPr/>
                    <a:lstStyle/>
                    <a:p>
                      <a:pPr algn="ctr"/>
                      <a:r>
                        <a:rPr lang="en-US" sz="1200" b="1" dirty="0"/>
                        <a:t>Native Hawaiian &amp; Other Pacific Islander</a:t>
                      </a:r>
                    </a:p>
                  </a:txBody>
                  <a:tcPr/>
                </a:tc>
                <a:tc>
                  <a:txBody>
                    <a:bodyPr/>
                    <a:lstStyle/>
                    <a:p>
                      <a:pPr algn="ctr"/>
                      <a:r>
                        <a:rPr lang="en-US" sz="1200" b="1" dirty="0"/>
                        <a:t>554,946</a:t>
                      </a:r>
                    </a:p>
                  </a:txBody>
                  <a:tcPr/>
                </a:tc>
                <a:tc>
                  <a:txBody>
                    <a:bodyPr/>
                    <a:lstStyle/>
                    <a:p>
                      <a:pPr algn="ctr"/>
                      <a:r>
                        <a:rPr lang="en-US" sz="1200" b="1" dirty="0"/>
                        <a:t>0.2%</a:t>
                      </a:r>
                    </a:p>
                  </a:txBody>
                  <a:tcPr/>
                </a:tc>
                <a:extLst>
                  <a:ext uri="{0D108BD9-81ED-4DB2-BD59-A6C34878D82A}">
                    <a16:rowId xmlns:a16="http://schemas.microsoft.com/office/drawing/2014/main" val="10008"/>
                  </a:ext>
                </a:extLst>
              </a:tr>
              <a:tr h="312254">
                <a:tc>
                  <a:txBody>
                    <a:bodyPr/>
                    <a:lstStyle/>
                    <a:p>
                      <a:pPr algn="ctr"/>
                      <a:r>
                        <a:rPr lang="en-US" sz="1200" b="1" dirty="0"/>
                        <a:t>Some Other</a:t>
                      </a:r>
                      <a:r>
                        <a:rPr lang="en-US" sz="1200" b="1" baseline="0" dirty="0"/>
                        <a:t> Race</a:t>
                      </a:r>
                      <a:endParaRPr lang="en-US" sz="1200" b="1" dirty="0"/>
                    </a:p>
                  </a:txBody>
                  <a:tcPr/>
                </a:tc>
                <a:tc>
                  <a:txBody>
                    <a:bodyPr/>
                    <a:lstStyle/>
                    <a:p>
                      <a:pPr algn="ctr"/>
                      <a:r>
                        <a:rPr lang="en-US" sz="1200" b="1" dirty="0"/>
                        <a:t>15,375,942</a:t>
                      </a:r>
                    </a:p>
                  </a:txBody>
                  <a:tcPr/>
                </a:tc>
                <a:tc>
                  <a:txBody>
                    <a:bodyPr/>
                    <a:lstStyle/>
                    <a:p>
                      <a:pPr algn="ctr"/>
                      <a:r>
                        <a:rPr lang="en-US" sz="1200" b="1" dirty="0"/>
                        <a:t>4.8%</a:t>
                      </a:r>
                    </a:p>
                  </a:txBody>
                  <a:tcPr/>
                </a:tc>
                <a:extLst>
                  <a:ext uri="{0D108BD9-81ED-4DB2-BD59-A6C34878D82A}">
                    <a16:rowId xmlns:a16="http://schemas.microsoft.com/office/drawing/2014/main" val="10009"/>
                  </a:ext>
                </a:extLst>
              </a:tr>
              <a:tr h="312254">
                <a:tc>
                  <a:txBody>
                    <a:bodyPr/>
                    <a:lstStyle/>
                    <a:p>
                      <a:pPr algn="ctr"/>
                      <a:r>
                        <a:rPr lang="en-US" sz="1200" b="1" dirty="0"/>
                        <a:t>Two or More Races</a:t>
                      </a:r>
                    </a:p>
                  </a:txBody>
                  <a:tcPr/>
                </a:tc>
                <a:tc>
                  <a:txBody>
                    <a:bodyPr/>
                    <a:lstStyle/>
                    <a:p>
                      <a:pPr algn="ctr"/>
                      <a:r>
                        <a:rPr lang="en-US" sz="1200" b="1" dirty="0"/>
                        <a:t>9,981,530</a:t>
                      </a:r>
                    </a:p>
                  </a:txBody>
                  <a:tcPr/>
                </a:tc>
                <a:tc>
                  <a:txBody>
                    <a:bodyPr/>
                    <a:lstStyle/>
                    <a:p>
                      <a:pPr algn="ctr"/>
                      <a:r>
                        <a:rPr lang="en-US" sz="1200" b="1" dirty="0"/>
                        <a:t>3.1%</a:t>
                      </a:r>
                    </a:p>
                  </a:txBody>
                  <a:tcPr/>
                </a:tc>
                <a:extLst>
                  <a:ext uri="{0D108BD9-81ED-4DB2-BD59-A6C34878D82A}">
                    <a16:rowId xmlns:a16="http://schemas.microsoft.com/office/drawing/2014/main" val="10010"/>
                  </a:ext>
                </a:extLst>
              </a:tr>
              <a:tr h="312254">
                <a:tc>
                  <a:txBody>
                    <a:bodyPr/>
                    <a:lstStyle/>
                    <a:p>
                      <a:pPr algn="ctr"/>
                      <a:endParaRPr lang="en-US" sz="1200" b="1" dirty="0"/>
                    </a:p>
                  </a:txBody>
                  <a:tcPr/>
                </a:tc>
                <a:tc>
                  <a:txBody>
                    <a:bodyPr/>
                    <a:lstStyle/>
                    <a:p>
                      <a:pPr algn="ctr"/>
                      <a:endParaRPr lang="en-US" sz="1200" b="1" dirty="0"/>
                    </a:p>
                  </a:txBody>
                  <a:tcPr/>
                </a:tc>
                <a:tc>
                  <a:txBody>
                    <a:bodyPr/>
                    <a:lstStyle/>
                    <a:p>
                      <a:pPr algn="r"/>
                      <a:r>
                        <a:rPr lang="en-US" sz="1200" b="1" dirty="0"/>
                        <a:t>100%</a:t>
                      </a:r>
                    </a:p>
                  </a:txBody>
                  <a:tcPr/>
                </a:tc>
                <a:extLst>
                  <a:ext uri="{0D108BD9-81ED-4DB2-BD59-A6C34878D82A}">
                    <a16:rowId xmlns:a16="http://schemas.microsoft.com/office/drawing/2014/main" val="10011"/>
                  </a:ext>
                </a:extLst>
              </a:tr>
              <a:tr h="312254">
                <a:tc>
                  <a:txBody>
                    <a:bodyPr/>
                    <a:lstStyle/>
                    <a:p>
                      <a:pPr algn="ctr"/>
                      <a:r>
                        <a:rPr lang="en-US" sz="1200" b="1" dirty="0"/>
                        <a:t>*Hispanic or Latino of any Race</a:t>
                      </a:r>
                    </a:p>
                  </a:txBody>
                  <a:tcPr/>
                </a:tc>
                <a:tc>
                  <a:txBody>
                    <a:bodyPr/>
                    <a:lstStyle/>
                    <a:p>
                      <a:pPr algn="ctr"/>
                      <a:r>
                        <a:rPr lang="en-US" sz="1200" b="1" dirty="0"/>
                        <a:t>54,496,122</a:t>
                      </a:r>
                    </a:p>
                  </a:txBody>
                  <a:tcPr/>
                </a:tc>
                <a:tc>
                  <a:txBody>
                    <a:bodyPr/>
                    <a:lstStyle/>
                    <a:p>
                      <a:pPr algn="ctr"/>
                      <a:r>
                        <a:rPr lang="en-US" sz="1200" b="1" dirty="0"/>
                        <a:t>17.6%</a:t>
                      </a:r>
                    </a:p>
                  </a:txBody>
                  <a:tcPr/>
                </a:tc>
                <a:extLst>
                  <a:ext uri="{0D108BD9-81ED-4DB2-BD59-A6C34878D82A}">
                    <a16:rowId xmlns:a16="http://schemas.microsoft.com/office/drawing/2014/main" val="10012"/>
                  </a:ext>
                </a:extLst>
              </a:tr>
            </a:tbl>
          </a:graphicData>
        </a:graphic>
      </p:graphicFrame>
      <p:sp>
        <p:nvSpPr>
          <p:cNvPr id="3" name="TextBox 2"/>
          <p:cNvSpPr txBox="1"/>
          <p:nvPr/>
        </p:nvSpPr>
        <p:spPr>
          <a:xfrm>
            <a:off x="261731" y="6181725"/>
            <a:ext cx="8753474" cy="400110"/>
          </a:xfrm>
          <a:prstGeom prst="rect">
            <a:avLst/>
          </a:prstGeom>
          <a:noFill/>
        </p:spPr>
        <p:txBody>
          <a:bodyPr wrap="square" rtlCol="0">
            <a:spAutoFit/>
          </a:bodyPr>
          <a:lstStyle/>
          <a:p>
            <a:pPr algn="ctr"/>
            <a:r>
              <a:rPr lang="en-US" sz="1000" i="1" dirty="0"/>
              <a:t>Source: </a:t>
            </a:r>
            <a:r>
              <a:rPr lang="en-US" sz="1000" dirty="0"/>
              <a:t>[</a:t>
            </a:r>
            <a:r>
              <a:rPr lang="en-US" sz="1000" dirty="0" err="1"/>
              <a:t>Powerpoint</a:t>
            </a:r>
            <a:r>
              <a:rPr lang="en-US" sz="1000" dirty="0"/>
              <a:t> Slide] Georgetown University National Center for Cultural Competence. Community of Practice on Cultural and Linguistic Competence in Developmental Disabilities. July 31, 2017. </a:t>
            </a:r>
            <a:r>
              <a:rPr lang="en-US" sz="1000" i="1" dirty="0"/>
              <a:t>Deep Dive: Exploring the Multiple Dimensions of Culture and their Impact for Developmental Disabilities Systems</a:t>
            </a:r>
            <a:r>
              <a:rPr lang="en-US" sz="1000" dirty="0"/>
              <a:t>.  </a:t>
            </a:r>
            <a:endParaRPr lang="en-US" sz="1000" i="1" dirty="0"/>
          </a:p>
        </p:txBody>
      </p:sp>
    </p:spTree>
    <p:extLst>
      <p:ext uri="{BB962C8B-B14F-4D97-AF65-F5344CB8AC3E}">
        <p14:creationId xmlns:p14="http://schemas.microsoft.com/office/powerpoint/2010/main" val="302468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143000" y="1295400"/>
            <a:ext cx="7010400"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1257300" y="228600"/>
            <a:ext cx="67818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accent6">
                    <a:lumMod val="50000"/>
                  </a:schemeClr>
                </a:solidFill>
                <a:latin typeface="+mn-lt"/>
              </a:rPr>
              <a:t>Current Cultural Landscape</a:t>
            </a:r>
          </a:p>
        </p:txBody>
      </p:sp>
      <p:sp>
        <p:nvSpPr>
          <p:cNvPr id="2" name="TextBox 1"/>
          <p:cNvSpPr txBox="1"/>
          <p:nvPr/>
        </p:nvSpPr>
        <p:spPr>
          <a:xfrm>
            <a:off x="846161" y="1842448"/>
            <a:ext cx="7192939" cy="2492990"/>
          </a:xfrm>
          <a:prstGeom prst="rect">
            <a:avLst/>
          </a:prstGeom>
          <a:noFill/>
        </p:spPr>
        <p:txBody>
          <a:bodyPr wrap="square" rtlCol="0">
            <a:spAutoFit/>
          </a:bodyPr>
          <a:lstStyle/>
          <a:p>
            <a:endParaRPr lang="en-US" dirty="0"/>
          </a:p>
          <a:p>
            <a:pPr>
              <a:lnSpc>
                <a:spcPct val="150000"/>
              </a:lnSpc>
            </a:pPr>
            <a:r>
              <a:rPr lang="en-US" sz="2000" dirty="0"/>
              <a:t>U.S. Population 2014-2060</a:t>
            </a:r>
          </a:p>
          <a:p>
            <a:pPr>
              <a:lnSpc>
                <a:spcPct val="150000"/>
              </a:lnSpc>
            </a:pPr>
            <a:r>
              <a:rPr lang="en-US" sz="2000" dirty="0"/>
              <a:t>	Minority-Majority</a:t>
            </a:r>
          </a:p>
          <a:p>
            <a:r>
              <a:rPr lang="en-US" sz="2000" dirty="0"/>
              <a:t>		By 2020, the child population will cross over the threshold </a:t>
            </a:r>
          </a:p>
          <a:p>
            <a:r>
              <a:rPr lang="en-US" sz="2000" dirty="0"/>
              <a:t>		By 2044, we will become a “Plurality Nation” </a:t>
            </a:r>
          </a:p>
          <a:p>
            <a:r>
              <a:rPr lang="en-US" sz="2000" dirty="0"/>
              <a:t>		By 2060, close to 1 in 5 individuals will be foreign born</a:t>
            </a:r>
          </a:p>
          <a:p>
            <a:r>
              <a:rPr lang="en-US" dirty="0"/>
              <a:t>	</a:t>
            </a:r>
          </a:p>
        </p:txBody>
      </p:sp>
      <p:sp>
        <p:nvSpPr>
          <p:cNvPr id="3" name="TextBox 2"/>
          <p:cNvSpPr txBox="1"/>
          <p:nvPr/>
        </p:nvSpPr>
        <p:spPr>
          <a:xfrm>
            <a:off x="846161" y="1524000"/>
            <a:ext cx="7492621" cy="754053"/>
          </a:xfrm>
          <a:prstGeom prst="rect">
            <a:avLst/>
          </a:prstGeom>
          <a:noFill/>
        </p:spPr>
        <p:txBody>
          <a:bodyPr wrap="square" rtlCol="0">
            <a:spAutoFit/>
          </a:bodyPr>
          <a:lstStyle/>
          <a:p>
            <a:pPr algn="ctr"/>
            <a:r>
              <a:rPr lang="en-US" sz="2500" dirty="0"/>
              <a:t>What are the TRENDS we see based on Census data?</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075" y="4144938"/>
            <a:ext cx="2160611" cy="2160611"/>
          </a:xfrm>
          <a:prstGeom prst="rect">
            <a:avLst/>
          </a:prstGeom>
        </p:spPr>
      </p:pic>
      <p:sp>
        <p:nvSpPr>
          <p:cNvPr id="7" name="TextBox 6"/>
          <p:cNvSpPr txBox="1"/>
          <p:nvPr/>
        </p:nvSpPr>
        <p:spPr>
          <a:xfrm>
            <a:off x="261731" y="6353175"/>
            <a:ext cx="8753474" cy="400110"/>
          </a:xfrm>
          <a:prstGeom prst="rect">
            <a:avLst/>
          </a:prstGeom>
          <a:noFill/>
        </p:spPr>
        <p:txBody>
          <a:bodyPr wrap="square" rtlCol="0">
            <a:spAutoFit/>
          </a:bodyPr>
          <a:lstStyle/>
          <a:p>
            <a:pPr algn="ctr"/>
            <a:r>
              <a:rPr lang="en-US" sz="1000" i="1" dirty="0"/>
              <a:t>Source: </a:t>
            </a:r>
            <a:r>
              <a:rPr lang="en-US" sz="1000" dirty="0"/>
              <a:t>[</a:t>
            </a:r>
            <a:r>
              <a:rPr lang="en-US" sz="1000" dirty="0" err="1"/>
              <a:t>Powerpoint</a:t>
            </a:r>
            <a:r>
              <a:rPr lang="en-US" sz="1000" dirty="0"/>
              <a:t> Slide] Georgetown University National Center for Cultural Competence. Community of Practice on Cultural and Linguistic Competence in Developmental Disabilities. July 31, 2017. </a:t>
            </a:r>
            <a:r>
              <a:rPr lang="en-US" sz="1000" i="1" dirty="0"/>
              <a:t>Deep Dive: Exploring the Multiple Dimensions of Culture and their Impact for Developmental Disabilities Systems</a:t>
            </a:r>
            <a:r>
              <a:rPr lang="en-US" sz="1000" dirty="0"/>
              <a:t>.  </a:t>
            </a:r>
            <a:endParaRPr lang="en-US" sz="1000" i="1" dirty="0"/>
          </a:p>
        </p:txBody>
      </p:sp>
    </p:spTree>
    <p:extLst>
      <p:ext uri="{BB962C8B-B14F-4D97-AF65-F5344CB8AC3E}">
        <p14:creationId xmlns:p14="http://schemas.microsoft.com/office/powerpoint/2010/main" val="191133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84807"/>
                </a:solidFill>
                <a:latin typeface="+mn-lt"/>
              </a:rPr>
              <a:t>Why </a:t>
            </a:r>
            <a:r>
              <a:rPr lang="en-US" b="1" i="1" dirty="0">
                <a:solidFill>
                  <a:srgbClr val="984807"/>
                </a:solidFill>
                <a:latin typeface="+mn-lt"/>
              </a:rPr>
              <a:t>These</a:t>
            </a:r>
            <a:r>
              <a:rPr lang="en-US" b="1" dirty="0">
                <a:solidFill>
                  <a:srgbClr val="984807"/>
                </a:solidFill>
                <a:latin typeface="+mn-lt"/>
              </a:rPr>
              <a:t> Resources?</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cxnSp>
        <p:nvCxnSpPr>
          <p:cNvPr id="4" name="Straight Connector 3"/>
          <p:cNvCxnSpPr/>
          <p:nvPr/>
        </p:nvCxnSpPr>
        <p:spPr>
          <a:xfrm>
            <a:off x="304800" y="1371600"/>
            <a:ext cx="8275763"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1524000"/>
            <a:ext cx="8534400"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
        <p:nvSpPr>
          <p:cNvPr id="6" name="TextBox 5"/>
          <p:cNvSpPr txBox="1"/>
          <p:nvPr/>
        </p:nvSpPr>
        <p:spPr>
          <a:xfrm>
            <a:off x="304800" y="1600200"/>
            <a:ext cx="8534400" cy="1200329"/>
          </a:xfrm>
          <a:prstGeom prst="rect">
            <a:avLst/>
          </a:prstGeom>
          <a:noFill/>
        </p:spPr>
        <p:txBody>
          <a:bodyPr wrap="square" rtlCol="0">
            <a:spAutoFit/>
          </a:bodyPr>
          <a:lstStyle/>
          <a:p>
            <a:r>
              <a:rPr lang="en-US" sz="2400" dirty="0"/>
              <a:t>Process for review of products to determine their Usefulness, Relevant and High Quality</a:t>
            </a:r>
          </a:p>
          <a:p>
            <a:r>
              <a:rPr lang="en-US" sz="2400" dirty="0"/>
              <a:t> </a:t>
            </a:r>
          </a:p>
        </p:txBody>
      </p:sp>
      <p:graphicFrame>
        <p:nvGraphicFramePr>
          <p:cNvPr id="7" name="Diagram 6"/>
          <p:cNvGraphicFramePr/>
          <p:nvPr>
            <p:extLst>
              <p:ext uri="{D42A27DB-BD31-4B8C-83A1-F6EECF244321}">
                <p14:modId xmlns:p14="http://schemas.microsoft.com/office/powerpoint/2010/main" val="3576691160"/>
              </p:ext>
            </p:extLst>
          </p:nvPr>
        </p:nvGraphicFramePr>
        <p:xfrm>
          <a:off x="1752600" y="2438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558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2449" y="1518509"/>
            <a:ext cx="7772400" cy="1514856"/>
          </a:xfrm>
        </p:spPr>
        <p:txBody>
          <a:bodyPr>
            <a:normAutofit/>
          </a:bodyPr>
          <a:lstStyle/>
          <a:p>
            <a:r>
              <a:rPr lang="en-US" sz="3600" b="1" u="sng" dirty="0">
                <a:solidFill>
                  <a:srgbClr val="A50021"/>
                </a:solidFill>
              </a:rPr>
              <a:t>Best Practices in Outreach page</a:t>
            </a:r>
            <a:r>
              <a:rPr lang="en-US" sz="3600" b="1" u="sng" dirty="0">
                <a:solidFill>
                  <a:srgbClr val="800000"/>
                </a:solidFill>
              </a:rPr>
              <a:t> </a:t>
            </a:r>
            <a:endParaRPr lang="en-US" sz="3600" u="sng" dirty="0">
              <a:solidFill>
                <a:srgbClr val="800000"/>
              </a:solidFill>
            </a:endParaRPr>
          </a:p>
        </p:txBody>
      </p:sp>
      <p:sp>
        <p:nvSpPr>
          <p:cNvPr id="5" name="Subtitle 4"/>
          <p:cNvSpPr>
            <a:spLocks noGrp="1"/>
          </p:cNvSpPr>
          <p:nvPr>
            <p:ph type="subTitle" idx="1"/>
          </p:nvPr>
        </p:nvSpPr>
        <p:spPr>
          <a:xfrm>
            <a:off x="832449" y="2582893"/>
            <a:ext cx="8077200" cy="1752600"/>
          </a:xfrm>
        </p:spPr>
        <p:txBody>
          <a:bodyPr>
            <a:normAutofit/>
          </a:bodyPr>
          <a:lstStyle/>
          <a:p>
            <a:r>
              <a:rPr lang="en-US" dirty="0">
                <a:solidFill>
                  <a:schemeClr val="tx2">
                    <a:lumMod val="75000"/>
                  </a:schemeClr>
                </a:solidFill>
              </a:rPr>
              <a:t>http://www.parentcenterhub.org/</a:t>
            </a:r>
            <a:br>
              <a:rPr lang="en-US" dirty="0">
                <a:solidFill>
                  <a:schemeClr val="tx2">
                    <a:lumMod val="75000"/>
                  </a:schemeClr>
                </a:solidFill>
              </a:rPr>
            </a:br>
            <a:r>
              <a:rPr lang="en-US" dirty="0">
                <a:solidFill>
                  <a:schemeClr val="tx2">
                    <a:lumMod val="75000"/>
                  </a:schemeClr>
                </a:solidFill>
              </a:rPr>
              <a:t>best-practices-in-outreach/  </a:t>
            </a:r>
          </a:p>
        </p:txBody>
      </p:sp>
      <p:pic>
        <p:nvPicPr>
          <p:cNvPr id="1026" name="Picture 2" descr="Center for Parent Information and Resour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42" y="252418"/>
            <a:ext cx="2485845" cy="11595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DBFDD-7994-4773-94FB-202F3F94F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778" y="3875476"/>
            <a:ext cx="3013494" cy="2007740"/>
          </a:xfrm>
          <a:prstGeom prst="rect">
            <a:avLst/>
          </a:prstGeom>
          <a:ln>
            <a:solidFill>
              <a:schemeClr val="accent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122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41DBC7-A4EE-40E9-B3CB-362EE4ACB486}"/>
              </a:ext>
            </a:extLst>
          </p:cNvPr>
          <p:cNvPicPr/>
          <p:nvPr/>
        </p:nvPicPr>
        <p:blipFill rotWithShape="1">
          <a:blip r:embed="rId2">
            <a:extLst>
              <a:ext uri="{28A0092B-C50C-407E-A947-70E740481C1C}">
                <a14:useLocalDpi xmlns:a14="http://schemas.microsoft.com/office/drawing/2010/main" val="0"/>
              </a:ext>
            </a:extLst>
          </a:blip>
          <a:srcRect/>
          <a:stretch/>
        </p:blipFill>
        <p:spPr bwMode="auto">
          <a:xfrm>
            <a:off x="336431" y="163722"/>
            <a:ext cx="4779034" cy="3179014"/>
          </a:xfrm>
          <a:prstGeom prst="rect">
            <a:avLst/>
          </a:prstGeom>
          <a:ln>
            <a:solidFill>
              <a:srgbClr val="800000"/>
            </a:solidFill>
          </a:ln>
          <a:effectLst>
            <a:softEdge rad="63500"/>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C90D842-C36B-40F7-B1AD-156C218C0487}"/>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3110492" y="3485071"/>
            <a:ext cx="5408763" cy="3269452"/>
          </a:xfrm>
          <a:prstGeom prst="rect">
            <a:avLst/>
          </a:prstGeom>
          <a:ln>
            <a:noFill/>
          </a:ln>
          <a:extLst>
            <a:ext uri="{53640926-AAD7-44D8-BBD7-CCE9431645EC}">
              <a14:shadowObscured xmlns:a14="http://schemas.microsoft.com/office/drawing/2010/main"/>
            </a:ext>
          </a:extLst>
        </p:spPr>
      </p:pic>
      <p:sp>
        <p:nvSpPr>
          <p:cNvPr id="7" name="Rectangle: Rounded Corners 6">
            <a:extLst>
              <a:ext uri="{FF2B5EF4-FFF2-40B4-BE49-F238E27FC236}">
                <a16:creationId xmlns:a16="http://schemas.microsoft.com/office/drawing/2014/main" id="{4A09A5B8-A629-407A-B580-A5D768A5EBB3}"/>
              </a:ext>
            </a:extLst>
          </p:cNvPr>
          <p:cNvSpPr/>
          <p:nvPr/>
        </p:nvSpPr>
        <p:spPr>
          <a:xfrm>
            <a:off x="336430" y="176662"/>
            <a:ext cx="3683479" cy="77224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67483E3-66EA-4378-8933-F3E3543F8D95}"/>
              </a:ext>
            </a:extLst>
          </p:cNvPr>
          <p:cNvSpPr/>
          <p:nvPr/>
        </p:nvSpPr>
        <p:spPr>
          <a:xfrm>
            <a:off x="3110492" y="3459192"/>
            <a:ext cx="2289644" cy="50033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55594F5-6D52-4BD5-8FF8-9EF329BD49C8}"/>
              </a:ext>
            </a:extLst>
          </p:cNvPr>
          <p:cNvCxnSpPr>
            <a:cxnSpLocks/>
          </p:cNvCxnSpPr>
          <p:nvPr/>
        </p:nvCxnSpPr>
        <p:spPr>
          <a:xfrm flipH="1">
            <a:off x="5477105" y="2988844"/>
            <a:ext cx="1131882" cy="797739"/>
          </a:xfrm>
          <a:prstGeom prst="straightConnector1">
            <a:avLst/>
          </a:prstGeom>
          <a:ln>
            <a:solidFill>
              <a:srgbClr val="8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3CAAC90-3341-4CA3-80A8-4B10A5C716C5}"/>
              </a:ext>
            </a:extLst>
          </p:cNvPr>
          <p:cNvSpPr txBox="1"/>
          <p:nvPr/>
        </p:nvSpPr>
        <p:spPr>
          <a:xfrm>
            <a:off x="6173637" y="915934"/>
            <a:ext cx="2593675" cy="1938992"/>
          </a:xfrm>
          <a:prstGeom prst="rect">
            <a:avLst/>
          </a:prstGeom>
          <a:noFill/>
        </p:spPr>
        <p:txBody>
          <a:bodyPr wrap="square" rtlCol="0">
            <a:spAutoFit/>
          </a:bodyPr>
          <a:lstStyle/>
          <a:p>
            <a:pPr algn="ctr"/>
            <a:r>
              <a:rPr lang="en-US" sz="2400" dirty="0"/>
              <a:t>Sections You’ll Find on the Best Practices in Outreach Page</a:t>
            </a:r>
          </a:p>
          <a:p>
            <a:r>
              <a:rPr lang="en-US" sz="2400" dirty="0"/>
              <a:t> </a:t>
            </a:r>
          </a:p>
        </p:txBody>
      </p:sp>
      <p:sp>
        <p:nvSpPr>
          <p:cNvPr id="14" name="Oval 13">
            <a:extLst>
              <a:ext uri="{FF2B5EF4-FFF2-40B4-BE49-F238E27FC236}">
                <a16:creationId xmlns:a16="http://schemas.microsoft.com/office/drawing/2014/main" id="{92E25055-1F9F-4A2E-BCC6-FA9571276EE6}"/>
              </a:ext>
            </a:extLst>
          </p:cNvPr>
          <p:cNvSpPr/>
          <p:nvPr/>
        </p:nvSpPr>
        <p:spPr>
          <a:xfrm>
            <a:off x="5891842" y="176662"/>
            <a:ext cx="3157267" cy="3049617"/>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ED7B688-4C12-4102-B75B-710D0CD21CBF}"/>
              </a:ext>
            </a:extLst>
          </p:cNvPr>
          <p:cNvCxnSpPr>
            <a:cxnSpLocks/>
          </p:cNvCxnSpPr>
          <p:nvPr/>
        </p:nvCxnSpPr>
        <p:spPr>
          <a:xfrm flipH="1" flipV="1">
            <a:off x="4002656" y="513081"/>
            <a:ext cx="2147978" cy="323694"/>
          </a:xfrm>
          <a:prstGeom prst="straightConnector1">
            <a:avLst/>
          </a:prstGeom>
          <a:ln>
            <a:solidFill>
              <a:srgbClr val="8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1571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1734</TotalTime>
  <Words>1662</Words>
  <Application>Microsoft Office PowerPoint</Application>
  <PresentationFormat>On-screen Show (4:3)</PresentationFormat>
  <Paragraphs>241</Paragraphs>
  <Slides>27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MS PGothic</vt:lpstr>
      <vt:lpstr>Arial</vt:lpstr>
      <vt:lpstr>Avenir Medium</vt:lpstr>
      <vt:lpstr>Calibri</vt:lpstr>
      <vt:lpstr>Courier New</vt:lpstr>
      <vt:lpstr>French Script MT</vt:lpstr>
      <vt:lpstr>Wingdings</vt:lpstr>
      <vt:lpstr>Office Theme</vt:lpstr>
      <vt:lpstr>PowerPoint Presentation</vt:lpstr>
      <vt:lpstr>A Few Reminders on  Webinar Etiquette</vt:lpstr>
      <vt:lpstr>Best Practices in Outreach</vt:lpstr>
      <vt:lpstr>PowerPoint Presentation</vt:lpstr>
      <vt:lpstr>Current Cultural Landscape</vt:lpstr>
      <vt:lpstr>PowerPoint Presentation</vt:lpstr>
      <vt:lpstr>Why These Resources?</vt:lpstr>
      <vt:lpstr>Best Practices in Outreach page </vt:lpstr>
      <vt:lpstr>PowerPoint Presentation</vt:lpstr>
      <vt:lpstr>PowerPoint Presentation</vt:lpstr>
      <vt:lpstr>Using Outreach to Increase Access</vt:lpstr>
      <vt:lpstr>Using Outreach to Increase Access</vt:lpstr>
      <vt:lpstr>Using Outreach to Increase Access</vt:lpstr>
      <vt:lpstr>Section 1. Modifying Access, Barriers &amp; Opportunities</vt:lpstr>
      <vt:lpstr>Checklist</vt:lpstr>
      <vt:lpstr>PowerPoint Presentation</vt:lpstr>
      <vt:lpstr>Resources in Action- Example</vt:lpstr>
      <vt:lpstr>Resources in Action- Example</vt:lpstr>
      <vt:lpstr>Resources in Action- Example</vt:lpstr>
      <vt:lpstr>Resources in Action- Example</vt:lpstr>
      <vt:lpstr>Outreach to Native Americans</vt:lpstr>
      <vt:lpstr>Outreach to Native Americans</vt:lpstr>
      <vt:lpstr>Outreach to Native Americans</vt:lpstr>
      <vt:lpstr>PowerPoint Presentation</vt:lpstr>
      <vt:lpstr>Contact Information</vt:lpstr>
      <vt:lpstr>PowerPoint Presentation</vt:lpstr>
      <vt:lpstr>PowerPoint Presentation</vt:lpstr>
    </vt:vector>
  </TitlesOfParts>
  <Company>Statewide Parent Advocacy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Myriam Alizo</dc:creator>
  <cp:lastModifiedBy>Lisa Kupper</cp:lastModifiedBy>
  <cp:revision>83</cp:revision>
  <dcterms:created xsi:type="dcterms:W3CDTF">2017-09-29T00:46:38Z</dcterms:created>
  <dcterms:modified xsi:type="dcterms:W3CDTF">2017-10-10T17:09:37Z</dcterms:modified>
</cp:coreProperties>
</file>