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9" r:id="rId4"/>
    <p:sldId id="258" r:id="rId5"/>
    <p:sldId id="260" r:id="rId6"/>
    <p:sldId id="262" r:id="rId7"/>
    <p:sldId id="261" r:id="rId8"/>
    <p:sldId id="263" r:id="rId9"/>
    <p:sldId id="264" r:id="rId10"/>
    <p:sldId id="265" r:id="rId11"/>
    <p:sldId id="266" r:id="rId12"/>
    <p:sldId id="267" r:id="rId13"/>
    <p:sldId id="285" r:id="rId14"/>
    <p:sldId id="270" r:id="rId15"/>
    <p:sldId id="269" r:id="rId16"/>
    <p:sldId id="271" r:id="rId17"/>
    <p:sldId id="272" r:id="rId18"/>
    <p:sldId id="273" r:id="rId19"/>
    <p:sldId id="274" r:id="rId20"/>
    <p:sldId id="275" r:id="rId21"/>
    <p:sldId id="278" r:id="rId22"/>
    <p:sldId id="279" r:id="rId23"/>
    <p:sldId id="277" r:id="rId24"/>
    <p:sldId id="280" r:id="rId25"/>
    <p:sldId id="282" r:id="rId26"/>
    <p:sldId id="283" r:id="rId27"/>
    <p:sldId id="284" r:id="rId28"/>
    <p:sldId id="28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409A"/>
    <a:srgbClr val="7E90C4"/>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707" autoAdjust="0"/>
  </p:normalViewPr>
  <p:slideViewPr>
    <p:cSldViewPr snapToGrid="0">
      <p:cViewPr varScale="1">
        <p:scale>
          <a:sx n="86" d="100"/>
          <a:sy n="86" d="100"/>
        </p:scale>
        <p:origin x="-456" y="-84"/>
      </p:cViewPr>
      <p:guideLst>
        <p:guide orient="horz" pos="2160"/>
        <p:guide pos="3840"/>
      </p:guideLst>
    </p:cSldViewPr>
  </p:slideViewPr>
  <p:notesTextViewPr>
    <p:cViewPr>
      <p:scale>
        <a:sx n="1" d="1"/>
        <a:sy n="1" d="1"/>
      </p:scale>
      <p:origin x="0" y="0"/>
    </p:cViewPr>
  </p:notesTextViewPr>
  <p:sorterViewPr>
    <p:cViewPr>
      <p:scale>
        <a:sx n="100" d="100"/>
        <a:sy n="100" d="100"/>
      </p:scale>
      <p:origin x="0" y="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55A35B-8228-4FD6-BF3D-32C6E4566C95}" type="datetimeFigureOut">
              <a:rPr lang="en-US" smtClean="0"/>
              <a:t>7/5/2017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98008F-DB08-4554-A422-21F93A4BCC90}" type="slidenum">
              <a:rPr lang="en-US" smtClean="0"/>
              <a:t>‹#›</a:t>
            </a:fld>
            <a:endParaRPr lang="en-US"/>
          </a:p>
        </p:txBody>
      </p:sp>
    </p:spTree>
    <p:extLst>
      <p:ext uri="{BB962C8B-B14F-4D97-AF65-F5344CB8AC3E}">
        <p14:creationId xmlns:p14="http://schemas.microsoft.com/office/powerpoint/2010/main" val="387188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98008F-DB08-4554-A422-21F93A4BCC90}" type="slidenum">
              <a:rPr lang="en-US" smtClean="0"/>
              <a:t>13</a:t>
            </a:fld>
            <a:endParaRPr lang="en-US" dirty="0"/>
          </a:p>
        </p:txBody>
      </p:sp>
    </p:spTree>
    <p:extLst>
      <p:ext uri="{BB962C8B-B14F-4D97-AF65-F5344CB8AC3E}">
        <p14:creationId xmlns:p14="http://schemas.microsoft.com/office/powerpoint/2010/main" val="2412843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98008F-DB08-4554-A422-21F93A4BCC90}" type="slidenum">
              <a:rPr lang="en-US" smtClean="0"/>
              <a:t>19</a:t>
            </a:fld>
            <a:endParaRPr lang="en-US"/>
          </a:p>
        </p:txBody>
      </p:sp>
    </p:spTree>
    <p:extLst>
      <p:ext uri="{BB962C8B-B14F-4D97-AF65-F5344CB8AC3E}">
        <p14:creationId xmlns:p14="http://schemas.microsoft.com/office/powerpoint/2010/main" val="487840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28165" indent="-280064">
              <a:defRPr>
                <a:solidFill>
                  <a:schemeClr val="tx1"/>
                </a:solidFill>
                <a:latin typeface="Georgia" pitchFamily="18" charset="0"/>
              </a:defRPr>
            </a:lvl2pPr>
            <a:lvl3pPr marL="1120254" indent="-224051">
              <a:defRPr>
                <a:solidFill>
                  <a:schemeClr val="tx1"/>
                </a:solidFill>
                <a:latin typeface="Georgia" pitchFamily="18" charset="0"/>
              </a:defRPr>
            </a:lvl3pPr>
            <a:lvl4pPr marL="1568356" indent="-224051">
              <a:defRPr>
                <a:solidFill>
                  <a:schemeClr val="tx1"/>
                </a:solidFill>
                <a:latin typeface="Georgia" pitchFamily="18" charset="0"/>
              </a:defRPr>
            </a:lvl4pPr>
            <a:lvl5pPr marL="2016458" indent="-224051">
              <a:defRPr>
                <a:solidFill>
                  <a:schemeClr val="tx1"/>
                </a:solidFill>
                <a:latin typeface="Georgia" pitchFamily="18" charset="0"/>
              </a:defRPr>
            </a:lvl5pPr>
            <a:lvl6pPr marL="2464559" indent="-224051" fontAlgn="base">
              <a:spcBef>
                <a:spcPct val="0"/>
              </a:spcBef>
              <a:spcAft>
                <a:spcPct val="0"/>
              </a:spcAft>
              <a:defRPr>
                <a:solidFill>
                  <a:schemeClr val="tx1"/>
                </a:solidFill>
                <a:latin typeface="Georgia" pitchFamily="18" charset="0"/>
              </a:defRPr>
            </a:lvl6pPr>
            <a:lvl7pPr marL="2912661" indent="-224051" fontAlgn="base">
              <a:spcBef>
                <a:spcPct val="0"/>
              </a:spcBef>
              <a:spcAft>
                <a:spcPct val="0"/>
              </a:spcAft>
              <a:defRPr>
                <a:solidFill>
                  <a:schemeClr val="tx1"/>
                </a:solidFill>
                <a:latin typeface="Georgia" pitchFamily="18" charset="0"/>
              </a:defRPr>
            </a:lvl7pPr>
            <a:lvl8pPr marL="3360763" indent="-224051" fontAlgn="base">
              <a:spcBef>
                <a:spcPct val="0"/>
              </a:spcBef>
              <a:spcAft>
                <a:spcPct val="0"/>
              </a:spcAft>
              <a:defRPr>
                <a:solidFill>
                  <a:schemeClr val="tx1"/>
                </a:solidFill>
                <a:latin typeface="Georgia" pitchFamily="18" charset="0"/>
              </a:defRPr>
            </a:lvl8pPr>
            <a:lvl9pPr marL="3808865" indent="-224051"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88E9E604-B579-4A00-9E15-7B4CBF4F7255}" type="slidenum">
              <a:rPr lang="en-US" altLang="en-US">
                <a:latin typeface="Calibri" pitchFamily="34" charset="0"/>
              </a:rPr>
              <a:pPr fontAlgn="base">
                <a:spcBef>
                  <a:spcPct val="0"/>
                </a:spcBef>
                <a:spcAft>
                  <a:spcPct val="0"/>
                </a:spcAft>
              </a:pPr>
              <a:t>21</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28165" indent="-280064">
              <a:defRPr>
                <a:solidFill>
                  <a:schemeClr val="tx1"/>
                </a:solidFill>
                <a:latin typeface="Georgia" pitchFamily="18" charset="0"/>
              </a:defRPr>
            </a:lvl2pPr>
            <a:lvl3pPr marL="1120254" indent="-224051">
              <a:defRPr>
                <a:solidFill>
                  <a:schemeClr val="tx1"/>
                </a:solidFill>
                <a:latin typeface="Georgia" pitchFamily="18" charset="0"/>
              </a:defRPr>
            </a:lvl3pPr>
            <a:lvl4pPr marL="1568356" indent="-224051">
              <a:defRPr>
                <a:solidFill>
                  <a:schemeClr val="tx1"/>
                </a:solidFill>
                <a:latin typeface="Georgia" pitchFamily="18" charset="0"/>
              </a:defRPr>
            </a:lvl4pPr>
            <a:lvl5pPr marL="2016458" indent="-224051">
              <a:defRPr>
                <a:solidFill>
                  <a:schemeClr val="tx1"/>
                </a:solidFill>
                <a:latin typeface="Georgia" pitchFamily="18" charset="0"/>
              </a:defRPr>
            </a:lvl5pPr>
            <a:lvl6pPr marL="2464559" indent="-224051" fontAlgn="base">
              <a:spcBef>
                <a:spcPct val="0"/>
              </a:spcBef>
              <a:spcAft>
                <a:spcPct val="0"/>
              </a:spcAft>
              <a:defRPr>
                <a:solidFill>
                  <a:schemeClr val="tx1"/>
                </a:solidFill>
                <a:latin typeface="Georgia" pitchFamily="18" charset="0"/>
              </a:defRPr>
            </a:lvl6pPr>
            <a:lvl7pPr marL="2912661" indent="-224051" fontAlgn="base">
              <a:spcBef>
                <a:spcPct val="0"/>
              </a:spcBef>
              <a:spcAft>
                <a:spcPct val="0"/>
              </a:spcAft>
              <a:defRPr>
                <a:solidFill>
                  <a:schemeClr val="tx1"/>
                </a:solidFill>
                <a:latin typeface="Georgia" pitchFamily="18" charset="0"/>
              </a:defRPr>
            </a:lvl7pPr>
            <a:lvl8pPr marL="3360763" indent="-224051" fontAlgn="base">
              <a:spcBef>
                <a:spcPct val="0"/>
              </a:spcBef>
              <a:spcAft>
                <a:spcPct val="0"/>
              </a:spcAft>
              <a:defRPr>
                <a:solidFill>
                  <a:schemeClr val="tx1"/>
                </a:solidFill>
                <a:latin typeface="Georgia" pitchFamily="18" charset="0"/>
              </a:defRPr>
            </a:lvl8pPr>
            <a:lvl9pPr marL="3808865" indent="-224051"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13788C7C-6C53-458E-9446-A4726BD99A2B}" type="slidenum">
              <a:rPr lang="en-US" altLang="en-US">
                <a:latin typeface="Calibri" pitchFamily="34" charset="0"/>
              </a:rPr>
              <a:pPr fontAlgn="base">
                <a:spcBef>
                  <a:spcPct val="0"/>
                </a:spcBef>
                <a:spcAft>
                  <a:spcPct val="0"/>
                </a:spcAft>
              </a:pPr>
              <a:t>27</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0" y="3382860"/>
            <a:ext cx="12192000" cy="34751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6993"/>
            <a:ext cx="12192000" cy="3419856"/>
          </a:xfrm>
          <a:prstGeom prst="rect">
            <a:avLst/>
          </a:prstGeom>
          <a:solidFill>
            <a:srgbClr val="7E9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userDrawn="1"/>
        </p:nvSpPr>
        <p:spPr>
          <a:xfrm>
            <a:off x="539560" y="3378035"/>
            <a:ext cx="11082528" cy="3034229"/>
          </a:xfrm>
          <a:prstGeom prst="rect">
            <a:avLst/>
          </a:prstGeom>
          <a:solidFill>
            <a:schemeClr val="bg1"/>
          </a:solidFill>
          <a:ln>
            <a:no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b="1" i="0" kern="1200">
                <a:solidFill>
                  <a:schemeClr val="tx1"/>
                </a:solidFill>
                <a:latin typeface="Arial" panose="020B0604020202020204" pitchFamily="34" charset="0"/>
                <a:ea typeface="+mj-ea"/>
                <a:cs typeface="Arial" panose="020B0604020202020204" pitchFamily="34" charset="0"/>
              </a:defRPr>
            </a:lvl1pPr>
          </a:lstStyle>
          <a:p>
            <a:pPr algn="l"/>
            <a:endParaRPr lang="en-US" sz="2800" dirty="0"/>
          </a:p>
        </p:txBody>
      </p:sp>
      <p:grpSp>
        <p:nvGrpSpPr>
          <p:cNvPr id="26" name="Group 25"/>
          <p:cNvGrpSpPr/>
          <p:nvPr userDrawn="1"/>
        </p:nvGrpSpPr>
        <p:grpSpPr>
          <a:xfrm>
            <a:off x="6815468" y="5429892"/>
            <a:ext cx="4806926" cy="940126"/>
            <a:chOff x="6815468" y="5429892"/>
            <a:chExt cx="4806926" cy="940126"/>
          </a:xfrm>
        </p:grpSpPr>
        <p:sp>
          <p:nvSpPr>
            <p:cNvPr id="14" name="TextBox 13" descr="2017 Leadership Conference logo"/>
            <p:cNvSpPr txBox="1"/>
            <p:nvPr userDrawn="1"/>
          </p:nvSpPr>
          <p:spPr>
            <a:xfrm>
              <a:off x="6815468" y="5677927"/>
              <a:ext cx="4013083"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2017 LEADERSHIP</a:t>
              </a:r>
              <a:r>
                <a:rPr lang="en-US" sz="1800" b="1" baseline="0" dirty="0">
                  <a:latin typeface="Arial" panose="020B0604020202020204" pitchFamily="34" charset="0"/>
                  <a:cs typeface="Arial" panose="020B0604020202020204" pitchFamily="34" charset="0"/>
                </a:rPr>
                <a:t> CONFERENCE</a:t>
              </a:r>
              <a:endParaRPr lang="en-US" sz="1800" b="1" dirty="0">
                <a:latin typeface="Arial" panose="020B0604020202020204" pitchFamily="34" charset="0"/>
                <a:cs typeface="Arial" panose="020B0604020202020204" pitchFamily="34" charset="0"/>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6067" y="5429892"/>
              <a:ext cx="886327" cy="940126"/>
            </a:xfrm>
            <a:prstGeom prst="rect">
              <a:avLst/>
            </a:prstGeom>
          </p:spPr>
        </p:pic>
      </p:grpSp>
      <p:sp>
        <p:nvSpPr>
          <p:cNvPr id="16" name="Slide Number Placeholder 5"/>
          <p:cNvSpPr txBox="1">
            <a:spLocks/>
          </p:cNvSpPr>
          <p:nvPr userDrawn="1"/>
        </p:nvSpPr>
        <p:spPr>
          <a:xfrm>
            <a:off x="1906161" y="6004893"/>
            <a:ext cx="369416" cy="365125"/>
          </a:xfrm>
          <a:prstGeom prst="rect">
            <a:avLst/>
          </a:prstGeom>
        </p:spPr>
        <p:txBody>
          <a:bodyPr vert="horz" lIns="91440" tIns="45720" rIns="91440" bIns="45720" rtlCol="0" anchor="ctr"/>
          <a:lstStyle>
            <a:defPPr>
              <a:defRPr lang="en-US"/>
            </a:defPPr>
            <a:lvl1pPr marL="0" algn="l" defTabSz="914400" rtl="0" eaLnBrk="1" latinLnBrk="0" hangingPunct="1">
              <a:defRPr sz="12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Rectangle 16"/>
          <p:cNvSpPr/>
          <p:nvPr userDrawn="1"/>
        </p:nvSpPr>
        <p:spPr>
          <a:xfrm>
            <a:off x="555373" y="3382862"/>
            <a:ext cx="11081254" cy="2987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554736" y="479729"/>
            <a:ext cx="11082528" cy="2898306"/>
          </a:xfrm>
          <a:prstGeom prst="rect">
            <a:avLst/>
          </a:prstGeom>
          <a:solidFill>
            <a:srgbClr val="2140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itle 1"/>
          <p:cNvSpPr>
            <a:spLocks noGrp="1"/>
          </p:cNvSpPr>
          <p:nvPr>
            <p:ph type="ctrTitle"/>
          </p:nvPr>
        </p:nvSpPr>
        <p:spPr>
          <a:xfrm>
            <a:off x="562939" y="479729"/>
            <a:ext cx="11073687" cy="2899602"/>
          </a:xfrm>
        </p:spPr>
        <p:txBody>
          <a:bodyPr anchor="b"/>
          <a:lstStyle>
            <a:lvl1pPr algn="l">
              <a:defRPr sz="6000" b="1" baseline="0">
                <a:solidFill>
                  <a:schemeClr val="bg1"/>
                </a:solidFill>
              </a:defRPr>
            </a:lvl1pPr>
          </a:lstStyle>
          <a:p>
            <a:endParaRPr lang="en-US" dirty="0"/>
          </a:p>
        </p:txBody>
      </p:sp>
      <p:sp>
        <p:nvSpPr>
          <p:cNvPr id="33" name="Subtitle 2"/>
          <p:cNvSpPr>
            <a:spLocks noGrp="1"/>
          </p:cNvSpPr>
          <p:nvPr>
            <p:ph type="subTitle" idx="1" hasCustomPrompt="1"/>
          </p:nvPr>
        </p:nvSpPr>
        <p:spPr>
          <a:xfrm>
            <a:off x="554736" y="3395723"/>
            <a:ext cx="11067352" cy="2033756"/>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Click to add subtitle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		</a:t>
            </a:r>
          </a:p>
          <a:p>
            <a:r>
              <a:rPr lang="en-US" dirty="0" smtClean="0"/>
              <a:t> </a:t>
            </a:r>
            <a:endParaRPr lang="en-US" dirty="0"/>
          </a:p>
        </p:txBody>
      </p:sp>
      <p:sp>
        <p:nvSpPr>
          <p:cNvPr id="36" name="Subtitle 2"/>
          <p:cNvSpPr txBox="1">
            <a:spLocks/>
          </p:cNvSpPr>
          <p:nvPr userDrawn="1"/>
        </p:nvSpPr>
        <p:spPr>
          <a:xfrm>
            <a:off x="7177912" y="3408585"/>
            <a:ext cx="4444482" cy="182843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
        <p:nvSpPr>
          <p:cNvPr id="37" name="Subtitle 2"/>
          <p:cNvSpPr txBox="1">
            <a:spLocks/>
          </p:cNvSpPr>
          <p:nvPr userDrawn="1"/>
        </p:nvSpPr>
        <p:spPr>
          <a:xfrm>
            <a:off x="7177913" y="3385979"/>
            <a:ext cx="4444482" cy="20435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
        <p:nvSpPr>
          <p:cNvPr id="61" name="Slide Number Placeholder 5"/>
          <p:cNvSpPr>
            <a:spLocks noGrp="1"/>
          </p:cNvSpPr>
          <p:nvPr>
            <p:ph type="sldNum" sz="quarter" idx="4"/>
          </p:nvPr>
        </p:nvSpPr>
        <p:spPr>
          <a:xfrm>
            <a:off x="108578" y="6454451"/>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spTree>
    <p:extLst>
      <p:ext uri="{BB962C8B-B14F-4D97-AF65-F5344CB8AC3E}">
        <p14:creationId xmlns:p14="http://schemas.microsoft.com/office/powerpoint/2010/main" val="27314531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1409A"/>
          </a:solidFill>
        </p:spPr>
        <p:txBody>
          <a:bodyPr/>
          <a:lstStyle>
            <a:lvl1pPr>
              <a:defRPr b="1">
                <a:solidFill>
                  <a:schemeClr val="bg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0" name="Group 9"/>
          <p:cNvGrpSpPr/>
          <p:nvPr userDrawn="1"/>
        </p:nvGrpSpPr>
        <p:grpSpPr>
          <a:xfrm>
            <a:off x="435736" y="6115052"/>
            <a:ext cx="11633133" cy="697840"/>
            <a:chOff x="498066" y="6082045"/>
            <a:chExt cx="11570612" cy="729741"/>
          </a:xfrm>
        </p:grpSpPr>
        <p:sp>
          <p:nvSpPr>
            <p:cNvPr id="11" name="TextBox 10"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9" name="Picture 18"/>
            <p:cNvPicPr>
              <a:picLocks noChangeAspect="1"/>
            </p:cNvPicPr>
            <p:nvPr userDrawn="1"/>
          </p:nvPicPr>
          <p:blipFill>
            <a:blip r:embed="rId3"/>
            <a:stretch>
              <a:fillRect/>
            </a:stretch>
          </p:blipFill>
          <p:spPr>
            <a:xfrm flipV="1">
              <a:off x="503174" y="6518152"/>
              <a:ext cx="6548297" cy="46561"/>
            </a:xfrm>
            <a:prstGeom prst="rect">
              <a:avLst/>
            </a:prstGeom>
          </p:spPr>
        </p:pic>
        <p:pic>
          <p:nvPicPr>
            <p:cNvPr id="20" name="Picture 19"/>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37950148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solidFill>
            <a:srgbClr val="21409A"/>
          </a:solidFill>
        </p:spPr>
        <p:txBody>
          <a:bodyPr vert="eaVert"/>
          <a:lstStyle>
            <a:lvl1pPr>
              <a:defRPr b="1">
                <a:solidFill>
                  <a:schemeClr val="bg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0" name="Group 9"/>
          <p:cNvGrpSpPr/>
          <p:nvPr userDrawn="1"/>
        </p:nvGrpSpPr>
        <p:grpSpPr>
          <a:xfrm>
            <a:off x="435736" y="6115052"/>
            <a:ext cx="11633133" cy="697840"/>
            <a:chOff x="498066" y="6082045"/>
            <a:chExt cx="11570612" cy="729741"/>
          </a:xfrm>
        </p:grpSpPr>
        <p:sp>
          <p:nvSpPr>
            <p:cNvPr id="11" name="TextBox 10"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9" name="Picture 18"/>
            <p:cNvPicPr>
              <a:picLocks noChangeAspect="1"/>
            </p:cNvPicPr>
            <p:nvPr userDrawn="1"/>
          </p:nvPicPr>
          <p:blipFill>
            <a:blip r:embed="rId3"/>
            <a:stretch>
              <a:fillRect/>
            </a:stretch>
          </p:blipFill>
          <p:spPr>
            <a:xfrm flipV="1">
              <a:off x="503174" y="6518152"/>
              <a:ext cx="6548297" cy="46561"/>
            </a:xfrm>
            <a:prstGeom prst="rect">
              <a:avLst/>
            </a:prstGeom>
          </p:spPr>
        </p:pic>
        <p:pic>
          <p:nvPicPr>
            <p:cNvPr id="20" name="Picture 19"/>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1092439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1409A"/>
          </a:solidFill>
        </p:spPr>
        <p:txBody>
          <a:bodyPr/>
          <a:lstStyle>
            <a:lvl1pPr>
              <a:defRPr b="1">
                <a:solidFill>
                  <a:schemeClr val="bg1"/>
                </a:solidFill>
              </a:defRPr>
            </a:lvl1pPr>
          </a:lstStyle>
          <a:p>
            <a:r>
              <a:rPr lang="en-US" dirty="0" smtClean="0"/>
              <a:t>Click to edit Master title style</a:t>
            </a:r>
            <a:endParaRPr lang="en-US" dirty="0"/>
          </a:p>
        </p:txBody>
      </p:sp>
      <p:grpSp>
        <p:nvGrpSpPr>
          <p:cNvPr id="22" name="Group 21"/>
          <p:cNvGrpSpPr/>
          <p:nvPr userDrawn="1"/>
        </p:nvGrpSpPr>
        <p:grpSpPr>
          <a:xfrm>
            <a:off x="435736" y="6115052"/>
            <a:ext cx="11633133" cy="697840"/>
            <a:chOff x="498066" y="6082045"/>
            <a:chExt cx="11570612" cy="729741"/>
          </a:xfrm>
        </p:grpSpPr>
        <p:sp>
          <p:nvSpPr>
            <p:cNvPr id="8" name="TextBox 7"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0" name="Picture 9"/>
            <p:cNvPicPr>
              <a:picLocks noChangeAspect="1"/>
            </p:cNvPicPr>
            <p:nvPr userDrawn="1"/>
          </p:nvPicPr>
          <p:blipFill>
            <a:blip r:embed="rId3"/>
            <a:stretch>
              <a:fillRect/>
            </a:stretch>
          </p:blipFill>
          <p:spPr>
            <a:xfrm flipV="1">
              <a:off x="503174" y="6518152"/>
              <a:ext cx="6548297" cy="46561"/>
            </a:xfrm>
            <a:prstGeom prst="rect">
              <a:avLst/>
            </a:prstGeom>
          </p:spPr>
        </p:pic>
        <p:pic>
          <p:nvPicPr>
            <p:cNvPr id="11" name="Picture 10"/>
            <p:cNvPicPr>
              <a:picLocks noChangeAspect="1"/>
            </p:cNvPicPr>
            <p:nvPr userDrawn="1"/>
          </p:nvPicPr>
          <p:blipFill>
            <a:blip r:embed="rId3"/>
            <a:stretch>
              <a:fillRect/>
            </a:stretch>
          </p:blipFill>
          <p:spPr>
            <a:xfrm flipV="1">
              <a:off x="498066" y="6638486"/>
              <a:ext cx="6548297" cy="46561"/>
            </a:xfrm>
            <a:prstGeom prst="rect">
              <a:avLst/>
            </a:prstGeom>
          </p:spPr>
        </p:pic>
      </p:grpSp>
      <p:sp>
        <p:nvSpPr>
          <p:cNvPr id="3" name="Content Placeholder 2"/>
          <p:cNvSpPr>
            <a:spLocks noGrp="1"/>
          </p:cNvSpPr>
          <p:nvPr>
            <p:ph idx="1"/>
          </p:nvPr>
        </p:nvSpPr>
        <p:spPr>
          <a:xfrm>
            <a:off x="838200" y="1690688"/>
            <a:ext cx="10515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spTree>
    <p:extLst>
      <p:ext uri="{BB962C8B-B14F-4D97-AF65-F5344CB8AC3E}">
        <p14:creationId xmlns:p14="http://schemas.microsoft.com/office/powerpoint/2010/main" val="7262083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6350" y="-190"/>
            <a:ext cx="12192000" cy="3419856"/>
          </a:xfrm>
          <a:prstGeom prst="rect">
            <a:avLst/>
          </a:prstGeom>
          <a:solidFill>
            <a:srgbClr val="7E9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3414629"/>
            <a:ext cx="12192000" cy="35168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userDrawn="1"/>
        </p:nvSpPr>
        <p:spPr>
          <a:xfrm>
            <a:off x="555373" y="3425820"/>
            <a:ext cx="11082528" cy="3008376"/>
          </a:xfrm>
          <a:prstGeom prst="rect">
            <a:avLst/>
          </a:prstGeom>
          <a:solidFill>
            <a:schemeClr val="bg1"/>
          </a:solidFill>
          <a:ln>
            <a:no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b="1" i="0" kern="1200">
                <a:solidFill>
                  <a:schemeClr val="tx1"/>
                </a:solidFill>
                <a:latin typeface="Arial" panose="020B0604020202020204" pitchFamily="34" charset="0"/>
                <a:ea typeface="+mj-ea"/>
                <a:cs typeface="Arial" panose="020B0604020202020204" pitchFamily="34" charset="0"/>
              </a:defRPr>
            </a:lvl1pPr>
          </a:lstStyle>
          <a:p>
            <a:pPr algn="l"/>
            <a:endParaRPr lang="en-US" sz="2800" dirty="0"/>
          </a:p>
        </p:txBody>
      </p:sp>
      <p:grpSp>
        <p:nvGrpSpPr>
          <p:cNvPr id="19" name="Group 18"/>
          <p:cNvGrpSpPr/>
          <p:nvPr userDrawn="1"/>
        </p:nvGrpSpPr>
        <p:grpSpPr>
          <a:xfrm>
            <a:off x="6815468" y="5429892"/>
            <a:ext cx="4806926" cy="940126"/>
            <a:chOff x="6815468" y="5429892"/>
            <a:chExt cx="4806926" cy="940126"/>
          </a:xfrm>
        </p:grpSpPr>
        <p:sp>
          <p:nvSpPr>
            <p:cNvPr id="11" name="TextBox 10" descr="2017 Leadership Conference logo"/>
            <p:cNvSpPr txBox="1"/>
            <p:nvPr userDrawn="1"/>
          </p:nvSpPr>
          <p:spPr>
            <a:xfrm>
              <a:off x="6815468" y="5715289"/>
              <a:ext cx="4013083"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2017 LEADERSHIP</a:t>
              </a:r>
              <a:r>
                <a:rPr lang="en-US" sz="1800" b="1" baseline="0" dirty="0">
                  <a:latin typeface="Arial" panose="020B0604020202020204" pitchFamily="34" charset="0"/>
                  <a:cs typeface="Arial" panose="020B0604020202020204" pitchFamily="34" charset="0"/>
                </a:rPr>
                <a:t> CONFERENCE</a:t>
              </a:r>
              <a:endParaRPr lang="en-US" sz="1800" b="1" dirty="0">
                <a:latin typeface="Arial" panose="020B0604020202020204" pitchFamily="34" charset="0"/>
                <a:cs typeface="Arial" panose="020B0604020202020204"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6067" y="5429892"/>
              <a:ext cx="886327" cy="940126"/>
            </a:xfrm>
            <a:prstGeom prst="rect">
              <a:avLst/>
            </a:prstGeom>
          </p:spPr>
        </p:pic>
      </p:grpSp>
      <p:sp>
        <p:nvSpPr>
          <p:cNvPr id="17" name="Title 1"/>
          <p:cNvSpPr>
            <a:spLocks noGrp="1"/>
          </p:cNvSpPr>
          <p:nvPr>
            <p:ph type="title"/>
          </p:nvPr>
        </p:nvSpPr>
        <p:spPr>
          <a:xfrm>
            <a:off x="555373" y="484555"/>
            <a:ext cx="11082528" cy="2930074"/>
          </a:xfrm>
          <a:solidFill>
            <a:srgbClr val="21409A"/>
          </a:solidFill>
        </p:spPr>
        <p:txBody>
          <a:bodyPr anchor="b"/>
          <a:lstStyle>
            <a:lvl1pPr>
              <a:defRPr sz="6000" b="1">
                <a:solidFill>
                  <a:schemeClr val="bg1"/>
                </a:solidFill>
              </a:defRPr>
            </a:lvl1pPr>
          </a:lstStyle>
          <a:p>
            <a:r>
              <a:rPr lang="en-US" dirty="0" smtClean="0"/>
              <a:t>Click to edit Master title style</a:t>
            </a:r>
            <a:endParaRPr lang="en-US" dirty="0"/>
          </a:p>
        </p:txBody>
      </p:sp>
      <p:sp>
        <p:nvSpPr>
          <p:cNvPr id="18" name="Text Placeholder 2"/>
          <p:cNvSpPr>
            <a:spLocks noGrp="1"/>
          </p:cNvSpPr>
          <p:nvPr>
            <p:ph type="body" idx="1"/>
          </p:nvPr>
        </p:nvSpPr>
        <p:spPr>
          <a:xfrm>
            <a:off x="555373" y="3414629"/>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21" name="Slide Number Placeholder 5"/>
          <p:cNvSpPr txBox="1">
            <a:spLocks/>
          </p:cNvSpPr>
          <p:nvPr userDrawn="1"/>
        </p:nvSpPr>
        <p:spPr>
          <a:xfrm>
            <a:off x="108578" y="6454451"/>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753B17-1229-47A4-BBB2-A02D5F84107F}" type="slidenum">
              <a:rPr lang="en-US" smtClean="0"/>
              <a:pPr/>
              <a:t>‹#›</a:t>
            </a:fld>
            <a:endParaRPr lang="en-US" dirty="0"/>
          </a:p>
        </p:txBody>
      </p:sp>
    </p:spTree>
    <p:extLst>
      <p:ext uri="{BB962C8B-B14F-4D97-AF65-F5344CB8AC3E}">
        <p14:creationId xmlns:p14="http://schemas.microsoft.com/office/powerpoint/2010/main" val="1949838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1409A"/>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7"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1" name="Group 10"/>
          <p:cNvGrpSpPr/>
          <p:nvPr userDrawn="1"/>
        </p:nvGrpSpPr>
        <p:grpSpPr>
          <a:xfrm>
            <a:off x="435736" y="6115052"/>
            <a:ext cx="11633133" cy="697840"/>
            <a:chOff x="498066" y="6082045"/>
            <a:chExt cx="11570612" cy="729741"/>
          </a:xfrm>
        </p:grpSpPr>
        <p:sp>
          <p:nvSpPr>
            <p:cNvPr id="12" name="TextBox 11"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4" name="Picture 13"/>
            <p:cNvPicPr>
              <a:picLocks noChangeAspect="1"/>
            </p:cNvPicPr>
            <p:nvPr userDrawn="1"/>
          </p:nvPicPr>
          <p:blipFill>
            <a:blip r:embed="rId3"/>
            <a:stretch>
              <a:fillRect/>
            </a:stretch>
          </p:blipFill>
          <p:spPr>
            <a:xfrm flipV="1">
              <a:off x="503174" y="6518152"/>
              <a:ext cx="6548297" cy="46561"/>
            </a:xfrm>
            <a:prstGeom prst="rect">
              <a:avLst/>
            </a:prstGeom>
          </p:spPr>
        </p:pic>
        <p:pic>
          <p:nvPicPr>
            <p:cNvPr id="15" name="Picture 14"/>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3128942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solidFill>
            <a:srgbClr val="21409A"/>
          </a:solidFill>
        </p:spPr>
        <p:txBody>
          <a:bodyPr/>
          <a:lstStyle>
            <a:lvl1pPr>
              <a:defRPr b="1">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9" name="Slide Number Placeholder 5"/>
          <p:cNvSpPr>
            <a:spLocks noGrp="1"/>
          </p:cNvSpPr>
          <p:nvPr>
            <p:ph type="sldNum" sz="quarter" idx="10"/>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3" name="Group 12"/>
          <p:cNvGrpSpPr/>
          <p:nvPr userDrawn="1"/>
        </p:nvGrpSpPr>
        <p:grpSpPr>
          <a:xfrm>
            <a:off x="435736" y="6115052"/>
            <a:ext cx="11633133" cy="697840"/>
            <a:chOff x="498066" y="6082045"/>
            <a:chExt cx="11570612" cy="729741"/>
          </a:xfrm>
        </p:grpSpPr>
        <p:sp>
          <p:nvSpPr>
            <p:cNvPr id="14" name="TextBox 13"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6" name="Picture 15"/>
            <p:cNvPicPr>
              <a:picLocks noChangeAspect="1"/>
            </p:cNvPicPr>
            <p:nvPr userDrawn="1"/>
          </p:nvPicPr>
          <p:blipFill>
            <a:blip r:embed="rId3"/>
            <a:stretch>
              <a:fillRect/>
            </a:stretch>
          </p:blipFill>
          <p:spPr>
            <a:xfrm flipV="1">
              <a:off x="503174" y="6518152"/>
              <a:ext cx="6548297" cy="46561"/>
            </a:xfrm>
            <a:prstGeom prst="rect">
              <a:avLst/>
            </a:prstGeom>
          </p:spPr>
        </p:pic>
        <p:pic>
          <p:nvPicPr>
            <p:cNvPr id="17" name="Picture 16"/>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27649379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1409A"/>
          </a:solidFill>
        </p:spPr>
        <p:txBody>
          <a:bodyPr/>
          <a:lstStyle>
            <a:lvl1pPr>
              <a:defRPr b="1">
                <a:solidFill>
                  <a:schemeClr val="bg1"/>
                </a:solidFill>
              </a:defRPr>
            </a:lvl1pPr>
          </a:lstStyle>
          <a:p>
            <a:r>
              <a:rPr lang="en-US" dirty="0" smtClean="0"/>
              <a:t>Click to edit Master title style</a:t>
            </a:r>
            <a:endParaRPr lang="en-US" dirty="0"/>
          </a:p>
        </p:txBody>
      </p:sp>
      <p:sp>
        <p:nvSpPr>
          <p:cNvPr id="17"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9" name="Group 8"/>
          <p:cNvGrpSpPr/>
          <p:nvPr userDrawn="1"/>
        </p:nvGrpSpPr>
        <p:grpSpPr>
          <a:xfrm>
            <a:off x="435736" y="6115052"/>
            <a:ext cx="11633133" cy="697840"/>
            <a:chOff x="498066" y="6082045"/>
            <a:chExt cx="11570612" cy="729741"/>
          </a:xfrm>
        </p:grpSpPr>
        <p:sp>
          <p:nvSpPr>
            <p:cNvPr id="10" name="TextBox 9"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8" name="Picture 17"/>
            <p:cNvPicPr>
              <a:picLocks noChangeAspect="1"/>
            </p:cNvPicPr>
            <p:nvPr userDrawn="1"/>
          </p:nvPicPr>
          <p:blipFill>
            <a:blip r:embed="rId3"/>
            <a:stretch>
              <a:fillRect/>
            </a:stretch>
          </p:blipFill>
          <p:spPr>
            <a:xfrm flipV="1">
              <a:off x="503174" y="6518152"/>
              <a:ext cx="6548297" cy="46561"/>
            </a:xfrm>
            <a:prstGeom prst="rect">
              <a:avLst/>
            </a:prstGeom>
          </p:spPr>
        </p:pic>
        <p:pic>
          <p:nvPicPr>
            <p:cNvPr id="19" name="Picture 18"/>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36042793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6"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8" name="Group 7"/>
          <p:cNvGrpSpPr/>
          <p:nvPr userDrawn="1"/>
        </p:nvGrpSpPr>
        <p:grpSpPr>
          <a:xfrm>
            <a:off x="435736" y="6115052"/>
            <a:ext cx="11633133" cy="697840"/>
            <a:chOff x="498066" y="6082045"/>
            <a:chExt cx="11570612" cy="729741"/>
          </a:xfrm>
        </p:grpSpPr>
        <p:sp>
          <p:nvSpPr>
            <p:cNvPr id="9" name="TextBox 8"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7" name="Picture 16"/>
            <p:cNvPicPr>
              <a:picLocks noChangeAspect="1"/>
            </p:cNvPicPr>
            <p:nvPr userDrawn="1"/>
          </p:nvPicPr>
          <p:blipFill>
            <a:blip r:embed="rId3"/>
            <a:stretch>
              <a:fillRect/>
            </a:stretch>
          </p:blipFill>
          <p:spPr>
            <a:xfrm flipV="1">
              <a:off x="503174" y="6518152"/>
              <a:ext cx="6548297" cy="46561"/>
            </a:xfrm>
            <a:prstGeom prst="rect">
              <a:avLst/>
            </a:prstGeom>
          </p:spPr>
        </p:pic>
        <p:pic>
          <p:nvPicPr>
            <p:cNvPr id="18" name="Picture 17"/>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9980612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solidFill>
            <a:srgbClr val="21409A"/>
          </a:solidFill>
        </p:spPr>
        <p:txBody>
          <a:bodyPr anchor="b"/>
          <a:lstStyle>
            <a:lvl1pPr>
              <a:defRPr sz="32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a:solidFill>
            <a:schemeClr val="bg1"/>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a:solidFill>
            <a:srgbClr val="7E90C4"/>
          </a:solidFill>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21"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1" name="Group 10"/>
          <p:cNvGrpSpPr/>
          <p:nvPr userDrawn="1"/>
        </p:nvGrpSpPr>
        <p:grpSpPr>
          <a:xfrm>
            <a:off x="435736" y="6115052"/>
            <a:ext cx="11633133" cy="697840"/>
            <a:chOff x="498066" y="6082045"/>
            <a:chExt cx="11570612" cy="729741"/>
          </a:xfrm>
        </p:grpSpPr>
        <p:sp>
          <p:nvSpPr>
            <p:cNvPr id="12" name="TextBox 11"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14" name="Picture 13"/>
            <p:cNvPicPr>
              <a:picLocks noChangeAspect="1"/>
            </p:cNvPicPr>
            <p:nvPr userDrawn="1"/>
          </p:nvPicPr>
          <p:blipFill>
            <a:blip r:embed="rId3"/>
            <a:stretch>
              <a:fillRect/>
            </a:stretch>
          </p:blipFill>
          <p:spPr>
            <a:xfrm flipV="1">
              <a:off x="503174" y="6518152"/>
              <a:ext cx="6548297" cy="46561"/>
            </a:xfrm>
            <a:prstGeom prst="rect">
              <a:avLst/>
            </a:prstGeom>
          </p:spPr>
        </p:pic>
        <p:pic>
          <p:nvPicPr>
            <p:cNvPr id="15" name="Picture 14"/>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2819334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solidFill>
            <a:srgbClr val="21409A"/>
          </a:solidFill>
        </p:spPr>
        <p:txBody>
          <a:bodyPr anchor="b"/>
          <a:lstStyle>
            <a:lvl1pPr>
              <a:defRPr sz="3200" b="1">
                <a:solidFill>
                  <a:schemeClr val="bg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solidFill>
            <a:srgbClr val="7E90C4"/>
          </a:solidFill>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19" name="Slide Number Placeholder 5"/>
          <p:cNvSpPr>
            <a:spLocks noGrp="1"/>
          </p:cNvSpPr>
          <p:nvPr>
            <p:ph type="sldNum" sz="quarter" idx="4"/>
          </p:nvPr>
        </p:nvSpPr>
        <p:spPr>
          <a:xfrm>
            <a:off x="92250" y="6421795"/>
            <a:ext cx="2743200" cy="365125"/>
          </a:xfrm>
          <a:prstGeom prst="rect">
            <a:avLst/>
          </a:prstGeom>
        </p:spPr>
        <p:txBody>
          <a:bodyPr vert="horz" lIns="91440" tIns="45720" rIns="91440" bIns="45720" rtlCol="0" anchor="ctr"/>
          <a:lstStyle>
            <a:lvl1pPr algn="l">
              <a:defRPr sz="1200">
                <a:solidFill>
                  <a:schemeClr val="tx1"/>
                </a:solidFill>
              </a:defRPr>
            </a:lvl1pPr>
          </a:lstStyle>
          <a:p>
            <a:fld id="{8B753B17-1229-47A4-BBB2-A02D5F84107F}" type="slidenum">
              <a:rPr lang="en-US" smtClean="0"/>
              <a:pPr/>
              <a:t>‹#›</a:t>
            </a:fld>
            <a:endParaRPr lang="en-US" dirty="0"/>
          </a:p>
        </p:txBody>
      </p:sp>
      <p:grpSp>
        <p:nvGrpSpPr>
          <p:cNvPr id="11" name="Group 10"/>
          <p:cNvGrpSpPr/>
          <p:nvPr userDrawn="1"/>
        </p:nvGrpSpPr>
        <p:grpSpPr>
          <a:xfrm>
            <a:off x="435736" y="6115052"/>
            <a:ext cx="11633133" cy="697840"/>
            <a:chOff x="498066" y="6082045"/>
            <a:chExt cx="11570612" cy="729741"/>
          </a:xfrm>
        </p:grpSpPr>
        <p:sp>
          <p:nvSpPr>
            <p:cNvPr id="12" name="TextBox 11" descr="2017 Leadership conference logo with two decorate rainbow bars to left of the logo"/>
            <p:cNvSpPr txBox="1"/>
            <p:nvPr userDrawn="1"/>
          </p:nvSpPr>
          <p:spPr>
            <a:xfrm>
              <a:off x="6901235" y="6384520"/>
              <a:ext cx="4477566" cy="400109"/>
            </a:xfrm>
            <a:prstGeom prst="rect">
              <a:avLst/>
            </a:prstGeom>
            <a:noFill/>
          </p:spPr>
          <p:txBody>
            <a:bodyPr wrap="square" rtlCol="0">
              <a:spAutoFit/>
            </a:bodyPr>
            <a:lstStyle/>
            <a:p>
              <a:pPr algn="r"/>
              <a:r>
                <a:rPr lang="en-US" sz="2000" b="1" dirty="0" smtClean="0">
                  <a:solidFill>
                    <a:schemeClr val="tx1"/>
                  </a:solidFill>
                  <a:latin typeface="Arial" panose="020B0604020202020204" pitchFamily="34" charset="0"/>
                  <a:cs typeface="Arial" panose="020B0604020202020204" pitchFamily="34" charset="0"/>
                </a:rPr>
                <a:t>2017 LEADERSHIP</a:t>
              </a:r>
              <a:r>
                <a:rPr lang="en-US" sz="2000" b="1" baseline="0" dirty="0" smtClean="0">
                  <a:solidFill>
                    <a:schemeClr val="tx1"/>
                  </a:solidFill>
                  <a:latin typeface="Arial" panose="020B0604020202020204" pitchFamily="34" charset="0"/>
                  <a:cs typeface="Arial" panose="020B0604020202020204" pitchFamily="34" charset="0"/>
                </a:rPr>
                <a:t> CONFERENCE</a:t>
              </a:r>
              <a:endParaRPr lang="en-US" sz="2000" b="1" dirty="0">
                <a:solidFill>
                  <a:schemeClr val="tx1"/>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02413" y="6082045"/>
              <a:ext cx="666265" cy="729741"/>
            </a:xfrm>
            <a:prstGeom prst="rect">
              <a:avLst/>
            </a:prstGeom>
          </p:spPr>
        </p:pic>
        <p:pic>
          <p:nvPicPr>
            <p:cNvPr id="20" name="Picture 19"/>
            <p:cNvPicPr>
              <a:picLocks noChangeAspect="1"/>
            </p:cNvPicPr>
            <p:nvPr userDrawn="1"/>
          </p:nvPicPr>
          <p:blipFill>
            <a:blip r:embed="rId3"/>
            <a:stretch>
              <a:fillRect/>
            </a:stretch>
          </p:blipFill>
          <p:spPr>
            <a:xfrm flipV="1">
              <a:off x="503174" y="6518152"/>
              <a:ext cx="6548297" cy="46561"/>
            </a:xfrm>
            <a:prstGeom prst="rect">
              <a:avLst/>
            </a:prstGeom>
          </p:spPr>
        </p:pic>
        <p:pic>
          <p:nvPicPr>
            <p:cNvPr id="21" name="Picture 20"/>
            <p:cNvPicPr>
              <a:picLocks noChangeAspect="1"/>
            </p:cNvPicPr>
            <p:nvPr userDrawn="1"/>
          </p:nvPicPr>
          <p:blipFill>
            <a:blip r:embed="rId3"/>
            <a:stretch>
              <a:fillRect/>
            </a:stretch>
          </p:blipFill>
          <p:spPr>
            <a:xfrm flipV="1">
              <a:off x="498066" y="6638486"/>
              <a:ext cx="6548297" cy="46561"/>
            </a:xfrm>
            <a:prstGeom prst="rect">
              <a:avLst/>
            </a:prstGeom>
          </p:spPr>
        </p:pic>
      </p:grpSp>
    </p:spTree>
    <p:extLst>
      <p:ext uri="{BB962C8B-B14F-4D97-AF65-F5344CB8AC3E}">
        <p14:creationId xmlns:p14="http://schemas.microsoft.com/office/powerpoint/2010/main" val="6816052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DE2AD-8BCC-498C-8533-7B33C9798AFD}" type="datetime1">
              <a:rPr lang="en-US" smtClean="0"/>
              <a:t>7/5/2017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53B17-1229-47A4-BBB2-A02D5F84107F}" type="slidenum">
              <a:rPr lang="en-US" smtClean="0"/>
              <a:t>‹#›</a:t>
            </a:fld>
            <a:endParaRPr lang="en-US"/>
          </a:p>
        </p:txBody>
      </p:sp>
      <p:sp>
        <p:nvSpPr>
          <p:cNvPr id="17" name="Rectangle 16"/>
          <p:cNvSpPr/>
          <p:nvPr userDrawn="1"/>
        </p:nvSpPr>
        <p:spPr>
          <a:xfrm>
            <a:off x="0" y="3382860"/>
            <a:ext cx="12192000" cy="34751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0" y="-36993"/>
            <a:ext cx="12192000" cy="3419856"/>
          </a:xfrm>
          <a:prstGeom prst="rect">
            <a:avLst/>
          </a:prstGeom>
          <a:solidFill>
            <a:srgbClr val="7E9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p:cNvSpPr txBox="1">
            <a:spLocks/>
          </p:cNvSpPr>
          <p:nvPr userDrawn="1"/>
        </p:nvSpPr>
        <p:spPr>
          <a:xfrm>
            <a:off x="554736" y="3382860"/>
            <a:ext cx="11082528" cy="3034229"/>
          </a:xfrm>
          <a:prstGeom prst="rect">
            <a:avLst/>
          </a:prstGeom>
          <a:solidFill>
            <a:schemeClr val="bg1"/>
          </a:solidFill>
          <a:ln>
            <a:no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b="1" i="0" kern="1200">
                <a:solidFill>
                  <a:schemeClr val="tx1"/>
                </a:solidFill>
                <a:latin typeface="Arial" panose="020B0604020202020204" pitchFamily="34" charset="0"/>
                <a:ea typeface="+mj-ea"/>
                <a:cs typeface="Arial" panose="020B0604020202020204" pitchFamily="34" charset="0"/>
              </a:defRPr>
            </a:lvl1pPr>
          </a:lstStyle>
          <a:p>
            <a:pPr algn="l"/>
            <a:endParaRPr lang="en-US" sz="2800" dirty="0"/>
          </a:p>
        </p:txBody>
      </p:sp>
      <p:grpSp>
        <p:nvGrpSpPr>
          <p:cNvPr id="7" name="Group 6" descr="2017 Leadership Conference Logo "/>
          <p:cNvGrpSpPr/>
          <p:nvPr userDrawn="1"/>
        </p:nvGrpSpPr>
        <p:grpSpPr>
          <a:xfrm>
            <a:off x="6815468" y="5429892"/>
            <a:ext cx="4806926" cy="940126"/>
            <a:chOff x="6815468" y="5429892"/>
            <a:chExt cx="4806926" cy="940126"/>
          </a:xfrm>
        </p:grpSpPr>
        <p:sp>
          <p:nvSpPr>
            <p:cNvPr id="21" name="TextBox 20"/>
            <p:cNvSpPr txBox="1"/>
            <p:nvPr userDrawn="1"/>
          </p:nvSpPr>
          <p:spPr>
            <a:xfrm>
              <a:off x="6815468" y="5677927"/>
              <a:ext cx="4013083"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2017 LEADERSHIP</a:t>
              </a:r>
              <a:r>
                <a:rPr lang="en-US" sz="1800" b="1" baseline="0" dirty="0">
                  <a:latin typeface="Arial" panose="020B0604020202020204" pitchFamily="34" charset="0"/>
                  <a:cs typeface="Arial" panose="020B0604020202020204" pitchFamily="34" charset="0"/>
                </a:rPr>
                <a:t> CONFERENCE</a:t>
              </a:r>
              <a:endParaRPr lang="en-US" sz="1800" b="1" dirty="0">
                <a:latin typeface="Arial" panose="020B0604020202020204" pitchFamily="34" charset="0"/>
                <a:cs typeface="Arial" panose="020B0604020202020204" pitchFamily="34" charset="0"/>
              </a:endParaRPr>
            </a:p>
          </p:txBody>
        </p:sp>
        <p:pic>
          <p:nvPicPr>
            <p:cNvPr id="22" name="Picture 2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36067" y="5429892"/>
              <a:ext cx="886327" cy="940126"/>
            </a:xfrm>
            <a:prstGeom prst="rect">
              <a:avLst/>
            </a:prstGeom>
          </p:spPr>
        </p:pic>
      </p:grpSp>
      <p:sp>
        <p:nvSpPr>
          <p:cNvPr id="24" name="Rectangle 23"/>
          <p:cNvSpPr/>
          <p:nvPr userDrawn="1"/>
        </p:nvSpPr>
        <p:spPr>
          <a:xfrm>
            <a:off x="554736" y="479729"/>
            <a:ext cx="11082528" cy="2898306"/>
          </a:xfrm>
          <a:prstGeom prst="rect">
            <a:avLst/>
          </a:prstGeom>
          <a:solidFill>
            <a:srgbClr val="2140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ubtitle 2"/>
          <p:cNvSpPr txBox="1">
            <a:spLocks/>
          </p:cNvSpPr>
          <p:nvPr userDrawn="1"/>
        </p:nvSpPr>
        <p:spPr>
          <a:xfrm>
            <a:off x="554099" y="3418681"/>
            <a:ext cx="4494639" cy="50036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Click to edit Master subtitle style</a:t>
            </a:r>
            <a:endParaRPr lang="en-US" dirty="0"/>
          </a:p>
        </p:txBody>
      </p:sp>
      <p:sp>
        <p:nvSpPr>
          <p:cNvPr id="27" name="Title 1"/>
          <p:cNvSpPr txBox="1">
            <a:spLocks/>
          </p:cNvSpPr>
          <p:nvPr userDrawn="1"/>
        </p:nvSpPr>
        <p:spPr>
          <a:xfrm>
            <a:off x="554099" y="972462"/>
            <a:ext cx="9144000" cy="2387600"/>
          </a:xfrm>
          <a:prstGeom prst="rect">
            <a:avLst/>
          </a:prstGeom>
        </p:spPr>
        <p:txBody>
          <a:bodyPr anchor="b"/>
          <a:lstStyle>
            <a:lvl1pPr algn="l"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dirty="0" smtClean="0"/>
              <a:t>Click to edit Master title style</a:t>
            </a:r>
            <a:endParaRPr lang="en-US" dirty="0"/>
          </a:p>
        </p:txBody>
      </p:sp>
      <p:sp>
        <p:nvSpPr>
          <p:cNvPr id="28" name="Slide Number Placeholder 5"/>
          <p:cNvSpPr txBox="1">
            <a:spLocks/>
          </p:cNvSpPr>
          <p:nvPr userDrawn="1"/>
        </p:nvSpPr>
        <p:spPr>
          <a:xfrm>
            <a:off x="108578" y="6454451"/>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753B17-1229-47A4-BBB2-A02D5F84107F}" type="slidenum">
              <a:rPr lang="en-US" smtClean="0"/>
              <a:pPr/>
              <a:t>‹#›</a:t>
            </a:fld>
            <a:endParaRPr lang="en-US" dirty="0"/>
          </a:p>
        </p:txBody>
      </p:sp>
    </p:spTree>
    <p:extLst>
      <p:ext uri="{BB962C8B-B14F-4D97-AF65-F5344CB8AC3E}">
        <p14:creationId xmlns:p14="http://schemas.microsoft.com/office/powerpoint/2010/main" val="3501537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implementation.fpg.unc.edu/"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2.ed.gov/programs/titleipartd/index.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che.ed.gov/ibt/justice.php" TargetMode="External"/><Relationship Id="rId2" Type="http://schemas.openxmlformats.org/officeDocument/2006/relationships/hyperlink" Target="https://nche.ed.gov/states/state_resources.ph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2.ed.gov/programs/homeless/performance.html" TargetMode="External"/><Relationship Id="rId7" Type="http://schemas.openxmlformats.org/officeDocument/2006/relationships/hyperlink" Target="https://www2.ed.gov/policy/speced/guid/spec-ed-homelessness-q-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2.ed.gov/programs/homeless/legislation.html" TargetMode="External"/><Relationship Id="rId5" Type="http://schemas.openxmlformats.org/officeDocument/2006/relationships/hyperlink" Target="https://nche.ed.gov/ibt/sc_spec_ed.php" TargetMode="External"/><Relationship Id="rId4" Type="http://schemas.openxmlformats.org/officeDocument/2006/relationships/hyperlink" Target="https://www2.ed.gov/programs/homeless/resources.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eglected-delinquent.org/resource/transition-toolkit-30-meeting-educational-needs-youth-exposed-juvenile-justice-system"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justice.gov/crt/special-litigation-section-cases-and-matters0#juv" TargetMode="External"/><Relationship Id="rId2" Type="http://schemas.openxmlformats.org/officeDocument/2006/relationships/hyperlink" Target="https://www.justice.gov/crt/rights-juvenile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mailto:David.Emenheiser@ed.gov" TargetMode="External"/><Relationship Id="rId3" Type="http://schemas.openxmlformats.org/officeDocument/2006/relationships/hyperlink" Target="mailto:Shelley.Jackson@usdoj.gov" TargetMode="External"/><Relationship Id="rId7" Type="http://schemas.openxmlformats.org/officeDocument/2006/relationships/hyperlink" Target="mailto:sean.addie@ed.gov" TargetMode="External"/><Relationship Id="rId12" Type="http://schemas.openxmlformats.org/officeDocument/2006/relationships/hyperlink" Target="mailto:sgonsoulin@air.org"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hyperlink" Target="mailto:Earl.Myers@ed.gov" TargetMode="External"/><Relationship Id="rId11" Type="http://schemas.openxmlformats.org/officeDocument/2006/relationships/hyperlink" Target="mailto:Curtis.Kinnard@ed.gov" TargetMode="External"/><Relationship Id="rId5" Type="http://schemas.openxmlformats.org/officeDocument/2006/relationships/hyperlink" Target="mailto:Elyse.Robertson@ed.gov" TargetMode="External"/><Relationship Id="rId10" Type="http://schemas.openxmlformats.org/officeDocument/2006/relationships/hyperlink" Target="mailto:Marion.Crayton@ed.gov" TargetMode="External"/><Relationship Id="rId4" Type="http://schemas.openxmlformats.org/officeDocument/2006/relationships/hyperlink" Target="mailto:John.McLaughlin@ed.gov" TargetMode="External"/><Relationship Id="rId9" Type="http://schemas.openxmlformats.org/officeDocument/2006/relationships/hyperlink" Target="mailto:Sarah.Allen@ed.gov"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sep.grads360.org/#program/correctional-education" TargetMode="External"/><Relationship Id="rId2" Type="http://schemas.openxmlformats.org/officeDocument/2006/relationships/hyperlink" Target="http://www2.ed.gov/about/offices/list/ocr/docs/2013-14-first-look.pdf" TargetMode="External"/><Relationship Id="rId1" Type="http://schemas.openxmlformats.org/officeDocument/2006/relationships/slideLayout" Target="../slideLayouts/slideLayout2.xml"/><Relationship Id="rId6" Type="http://schemas.openxmlformats.org/officeDocument/2006/relationships/hyperlink" Target="https://www2.ed.gov/about/offices/list/osers/transition/products/postsecondary-transition-guide-2017.pdf" TargetMode="External"/><Relationship Id="rId5" Type="http://schemas.openxmlformats.org/officeDocument/2006/relationships/hyperlink" Target="https://www.osepideasthatwork.org/jj" TargetMode="External"/><Relationship Id="rId4" Type="http://schemas.openxmlformats.org/officeDocument/2006/relationships/hyperlink" Target="http://www2.ed.gov/policy/gen/guid/correctional-education/index.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ris.peabody.vanderbilt.edu/about/" TargetMode="External"/><Relationship Id="rId2" Type="http://schemas.openxmlformats.org/officeDocument/2006/relationships/hyperlink" Target="https://www.osepideasthatwork.org/jj" TargetMode="External"/><Relationship Id="rId1" Type="http://schemas.openxmlformats.org/officeDocument/2006/relationships/slideLayout" Target="../slideLayouts/slideLayout2.xml"/><Relationship Id="rId4" Type="http://schemas.openxmlformats.org/officeDocument/2006/relationships/hyperlink" Target="http://www.parentcenterhub.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arup.mathur@asu.edu" TargetMode="External"/><Relationship Id="rId2" Type="http://schemas.openxmlformats.org/officeDocument/2006/relationships/hyperlink" Target="http://mdcc.sri.com/cohort7.html" TargetMode="External"/><Relationship Id="rId1" Type="http://schemas.openxmlformats.org/officeDocument/2006/relationships/slideLayout" Target="../slideLayouts/slideLayout2.xml"/><Relationship Id="rId5" Type="http://schemas.openxmlformats.org/officeDocument/2006/relationships/hyperlink" Target="mailto:dkunruh@uoregon.edu" TargetMode="External"/><Relationship Id="rId4" Type="http://schemas.openxmlformats.org/officeDocument/2006/relationships/hyperlink" Target="mailto:johns006@umn.ed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1697" y="696035"/>
            <a:ext cx="10358650" cy="2074461"/>
          </a:xfrm>
        </p:spPr>
        <p:txBody>
          <a:bodyPr>
            <a:normAutofit/>
          </a:bodyPr>
          <a:lstStyle/>
          <a:p>
            <a:r>
              <a:rPr lang="en-US" sz="4000" dirty="0" smtClean="0">
                <a:latin typeface="Times New Roman" panose="02020603050405020304" pitchFamily="18" charset="0"/>
                <a:cs typeface="Times New Roman" panose="02020603050405020304" pitchFamily="18" charset="0"/>
              </a:rPr>
              <a:t>“Achieving Positive Educational Outcomes for Students in Correctional Settings: Effective Cross-Office and Agency Collaboration</a:t>
            </a:r>
            <a:r>
              <a:rPr lang="en-US" sz="4400" dirty="0" smtClean="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51682" y="3487163"/>
            <a:ext cx="11037214" cy="2958822"/>
          </a:xfrm>
        </p:spPr>
        <p:txBody>
          <a:bodyPr>
            <a:normAutofit fontScale="32500" lnSpcReduction="20000"/>
          </a:bodyPr>
          <a:lstStyle/>
          <a:p>
            <a:pPr algn="ctr"/>
            <a:r>
              <a:rPr lang="en-US" altLang="en-US" sz="7200" b="1" dirty="0" smtClean="0">
                <a:latin typeface="Times New Roman" pitchFamily="18" charset="0"/>
                <a:cs typeface="Times New Roman" pitchFamily="18" charset="0"/>
              </a:rPr>
              <a:t>U.S. Department of Education</a:t>
            </a:r>
          </a:p>
          <a:p>
            <a:pPr algn="ctr"/>
            <a:r>
              <a:rPr lang="en-US" altLang="en-US" sz="7200" b="1" dirty="0" smtClean="0">
                <a:latin typeface="Times New Roman" pitchFamily="18" charset="0"/>
                <a:cs typeface="Times New Roman" pitchFamily="18" charset="0"/>
              </a:rPr>
              <a:t>Office of Special Education and Rehabilitative Services/Office of Special Education Programs</a:t>
            </a:r>
          </a:p>
          <a:p>
            <a:pPr algn="ctr"/>
            <a:r>
              <a:rPr lang="en-US" altLang="en-US" sz="7200" b="1" dirty="0" smtClean="0">
                <a:latin typeface="Times New Roman" pitchFamily="18" charset="0"/>
                <a:cs typeface="Times New Roman" pitchFamily="18" charset="0"/>
              </a:rPr>
              <a:t>Office of Elementary and Secondary Education/Office of Safe and Healthy Students</a:t>
            </a:r>
          </a:p>
          <a:p>
            <a:pPr algn="ctr"/>
            <a:endParaRPr lang="en-US" altLang="en-US" sz="7200" b="1" dirty="0" smtClean="0">
              <a:latin typeface="Times New Roman" pitchFamily="18" charset="0"/>
              <a:cs typeface="Times New Roman" pitchFamily="18" charset="0"/>
            </a:endParaRPr>
          </a:p>
          <a:p>
            <a:pPr algn="ctr"/>
            <a:r>
              <a:rPr lang="en-US" altLang="en-US" sz="7200" b="1" dirty="0" smtClean="0">
                <a:latin typeface="Times New Roman" pitchFamily="18" charset="0"/>
                <a:cs typeface="Times New Roman" pitchFamily="18" charset="0"/>
              </a:rPr>
              <a:t>U.S. Department of Justice</a:t>
            </a:r>
          </a:p>
          <a:p>
            <a:pPr algn="ctr"/>
            <a:endParaRPr lang="en-US" altLang="en-US" sz="7200" b="1" dirty="0" smtClean="0">
              <a:latin typeface="Times New Roman" pitchFamily="18" charset="0"/>
              <a:cs typeface="Times New Roman" pitchFamily="18" charset="0"/>
            </a:endParaRPr>
          </a:p>
          <a:p>
            <a:pPr algn="ctr"/>
            <a:r>
              <a:rPr lang="en-US" altLang="en-US" sz="7200" b="1" dirty="0" smtClean="0">
                <a:latin typeface="Times New Roman" pitchFamily="18" charset="0"/>
                <a:cs typeface="Times New Roman" pitchFamily="18" charset="0"/>
              </a:rPr>
              <a:t>Neglected and Delinquent Technical Assistance Center</a:t>
            </a:r>
          </a:p>
          <a:p>
            <a:pPr algn="ct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8B753B17-1229-47A4-BBB2-A02D5F84107F}" type="slidenum">
              <a:rPr lang="en-US" smtClean="0"/>
              <a:pPr/>
              <a:t>1</a:t>
            </a:fld>
            <a:endParaRPr lang="en-US" dirty="0"/>
          </a:p>
        </p:txBody>
      </p:sp>
      <p:pic>
        <p:nvPicPr>
          <p:cNvPr id="5" name="Picture 6" descr="US Department of Education Logo" title="Department of Education"/>
          <p:cNvPicPr>
            <a:picLocks noChangeAspect="1"/>
          </p:cNvPicPr>
          <p:nvPr/>
        </p:nvPicPr>
        <p:blipFill>
          <a:blip r:embed="rId2">
            <a:extLst>
              <a:ext uri="{28A0092B-C50C-407E-A947-70E740481C1C}">
                <a14:useLocalDpi xmlns:a14="http://schemas.microsoft.com/office/drawing/2010/main" val="0"/>
              </a:ext>
            </a:extLst>
          </a:blip>
          <a:srcRect l="4066"/>
          <a:stretch>
            <a:fillRect/>
          </a:stretch>
        </p:blipFill>
        <p:spPr bwMode="auto">
          <a:xfrm>
            <a:off x="651681" y="4693478"/>
            <a:ext cx="1777620" cy="1752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9378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341194"/>
            <a:ext cx="11163868" cy="1349494"/>
          </a:xfrm>
        </p:spPr>
        <p:txBody>
          <a:bodyPr>
            <a:normAutofit/>
          </a:bodyPr>
          <a:lstStyle/>
          <a:p>
            <a:pPr algn="ctr"/>
            <a:r>
              <a:rPr lang="en-US" altLang="en-US" sz="3600" dirty="0">
                <a:latin typeface="Times New Roman" pitchFamily="18" charset="0"/>
                <a:cs typeface="Times New Roman" pitchFamily="18" charset="0"/>
              </a:rPr>
              <a:t>OSEP: States DMS Designations</a:t>
            </a:r>
            <a:endParaRPr lang="en-US" sz="3600" dirty="0"/>
          </a:p>
        </p:txBody>
      </p:sp>
      <p:sp>
        <p:nvSpPr>
          <p:cNvPr id="3" name="Content Placeholder 2"/>
          <p:cNvSpPr>
            <a:spLocks noGrp="1"/>
          </p:cNvSpPr>
          <p:nvPr>
            <p:ph idx="1"/>
          </p:nvPr>
        </p:nvSpPr>
        <p:spPr>
          <a:xfrm>
            <a:off x="300252" y="2033516"/>
            <a:ext cx="11723426" cy="4254168"/>
          </a:xfrm>
        </p:spPr>
        <p:txBody>
          <a:bodyPr>
            <a:normAutofit lnSpcReduction="10000"/>
          </a:bodyPr>
          <a:lstStyle/>
          <a:p>
            <a:pPr marL="0" indent="0" fontAlgn="auto">
              <a:spcAft>
                <a:spcPts val="0"/>
              </a:spcAft>
              <a:buFont typeface="Wingdings 2"/>
              <a:buNone/>
              <a:defRPr/>
            </a:pPr>
            <a:r>
              <a:rPr lang="en-US" sz="2600" b="1" u="sng" dirty="0">
                <a:latin typeface="Times New Roman" panose="02020603050405020304" pitchFamily="18" charset="0"/>
                <a:cs typeface="Times New Roman" panose="02020603050405020304" pitchFamily="18" charset="0"/>
              </a:rPr>
              <a:t>Universal Level:</a:t>
            </a:r>
            <a:r>
              <a:rPr lang="en-US" sz="2600" dirty="0">
                <a:latin typeface="Times New Roman" panose="02020603050405020304" pitchFamily="18" charset="0"/>
                <a:cs typeface="Times New Roman" panose="02020603050405020304" pitchFamily="18" charset="0"/>
              </a:rPr>
              <a:t> effectively address the needs of all States and is focused on prevention to minimize the need for more targeted or intensive engagement-  </a:t>
            </a:r>
          </a:p>
          <a:p>
            <a:pPr marL="0" indent="0" fontAlgn="auto">
              <a:spcAft>
                <a:spcPts val="0"/>
              </a:spcAft>
              <a:buFont typeface="Wingdings 2"/>
              <a:buNone/>
              <a:defRPr/>
            </a:pPr>
            <a:r>
              <a:rPr lang="en-US" sz="2600" b="1" dirty="0">
                <a:latin typeface="Times New Roman" panose="02020603050405020304" pitchFamily="18" charset="0"/>
                <a:cs typeface="Times New Roman" panose="02020603050405020304" pitchFamily="18" charset="0"/>
              </a:rPr>
              <a:t>37 States </a:t>
            </a:r>
          </a:p>
          <a:p>
            <a:pPr marL="0" indent="0" fontAlgn="auto">
              <a:spcAft>
                <a:spcPts val="0"/>
              </a:spcAft>
              <a:buFont typeface="Wingdings 2"/>
              <a:buNone/>
              <a:defRPr/>
            </a:pPr>
            <a:endParaRPr lang="en-US" sz="26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2600" b="1" u="sng" dirty="0">
                <a:latin typeface="Times New Roman" panose="02020603050405020304" pitchFamily="18" charset="0"/>
                <a:cs typeface="Times New Roman" panose="02020603050405020304" pitchFamily="18" charset="0"/>
              </a:rPr>
              <a:t>Targeted Level:</a:t>
            </a:r>
            <a:r>
              <a:rPr lang="en-US" sz="2600" b="1"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based on OSEP’s identification of common needs among multiple States- </a:t>
            </a:r>
            <a:r>
              <a:rPr lang="en-US" sz="2600" b="1" dirty="0">
                <a:latin typeface="Times New Roman" panose="02020603050405020304" pitchFamily="18" charset="0"/>
                <a:cs typeface="Times New Roman" panose="02020603050405020304" pitchFamily="18" charset="0"/>
              </a:rPr>
              <a:t>17 States</a:t>
            </a:r>
            <a:endParaRPr lang="en-US" sz="2600" b="1" u="sng"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2600" b="1" u="sng"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2600" b="1" u="sng" dirty="0">
                <a:latin typeface="Times New Roman" panose="02020603050405020304" pitchFamily="18" charset="0"/>
                <a:cs typeface="Times New Roman" panose="02020603050405020304" pitchFamily="18" charset="0"/>
              </a:rPr>
              <a:t>Intensive Level:</a:t>
            </a:r>
            <a:r>
              <a:rPr lang="en-US" sz="2600" dirty="0">
                <a:latin typeface="Times New Roman" panose="02020603050405020304" pitchFamily="18" charset="0"/>
                <a:cs typeface="Times New Roman" panose="02020603050405020304" pitchFamily="18" charset="0"/>
              </a:rPr>
              <a:t> monitoring and support is reserved for those State educational agencies and Lead agencies experiencing the most intense or complex challenges to implementation-</a:t>
            </a:r>
            <a:r>
              <a:rPr lang="en-US" sz="2600" b="1" dirty="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6 </a:t>
            </a:r>
            <a:r>
              <a:rPr lang="en-US" sz="2600" b="1" dirty="0">
                <a:latin typeface="Times New Roman" panose="02020603050405020304" pitchFamily="18" charset="0"/>
                <a:cs typeface="Times New Roman" panose="02020603050405020304" pitchFamily="18" charset="0"/>
              </a:rPr>
              <a:t>States</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10</a:t>
            </a:fld>
            <a:endParaRPr lang="en-US" dirty="0"/>
          </a:p>
        </p:txBody>
      </p:sp>
    </p:spTree>
    <p:extLst>
      <p:ext uri="{BB962C8B-B14F-4D97-AF65-F5344CB8AC3E}">
        <p14:creationId xmlns:p14="http://schemas.microsoft.com/office/powerpoint/2010/main" val="2315890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911" y="365125"/>
            <a:ext cx="11177516" cy="1325563"/>
          </a:xfrm>
        </p:spPr>
        <p:txBody>
          <a:bodyPr>
            <a:normAutofit/>
          </a:bodyPr>
          <a:lstStyle/>
          <a:p>
            <a:pPr algn="ctr"/>
            <a:r>
              <a:rPr lang="en-US" altLang="en-US" sz="3200" dirty="0">
                <a:latin typeface="Times New Roman" pitchFamily="18" charset="0"/>
                <a:cs typeface="Times New Roman" pitchFamily="18" charset="0"/>
              </a:rPr>
              <a:t>OSEP: Targeted or Intensive Technical Assistance </a:t>
            </a:r>
            <a:r>
              <a:rPr lang="en-US" altLang="en-US" sz="3200" dirty="0" smtClean="0">
                <a:latin typeface="Times New Roman" pitchFamily="18" charset="0"/>
                <a:cs typeface="Times New Roman" pitchFamily="18" charset="0"/>
              </a:rPr>
              <a:t>Factors #1</a:t>
            </a:r>
            <a:endParaRPr lang="en-US" sz="3200" dirty="0"/>
          </a:p>
        </p:txBody>
      </p:sp>
      <p:sp>
        <p:nvSpPr>
          <p:cNvPr id="3" name="Content Placeholder 2"/>
          <p:cNvSpPr>
            <a:spLocks noGrp="1"/>
          </p:cNvSpPr>
          <p:nvPr>
            <p:ph idx="1"/>
          </p:nvPr>
        </p:nvSpPr>
        <p:spPr>
          <a:xfrm>
            <a:off x="586854" y="1828800"/>
            <a:ext cx="11122925" cy="4572000"/>
          </a:xfrm>
        </p:spPr>
        <p:txBody>
          <a:bodyPr/>
          <a:lstStyle/>
          <a:p>
            <a:pPr marL="0" indent="0" fontAlgn="auto">
              <a:spcAft>
                <a:spcPts val="0"/>
              </a:spcAft>
              <a:buFont typeface="Wingdings 2"/>
              <a:buNone/>
              <a:defRPr/>
            </a:pPr>
            <a:r>
              <a:rPr lang="en-US" sz="2000" b="1" u="sng" dirty="0">
                <a:latin typeface="Times New Roman" panose="02020603050405020304" pitchFamily="18" charset="0"/>
                <a:cs typeface="Times New Roman" panose="02020603050405020304" pitchFamily="18" charset="0"/>
              </a:rPr>
              <a:t>DMS Data for Correctional Education area of focus: FFY 2016-17</a:t>
            </a: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Title I Part D: </a:t>
            </a:r>
            <a:r>
              <a:rPr lang="en-US" sz="2000" dirty="0">
                <a:latin typeface="Times New Roman" panose="02020603050405020304" pitchFamily="18" charset="0"/>
                <a:cs typeface="Times New Roman" panose="02020603050405020304" pitchFamily="18" charset="0"/>
              </a:rPr>
              <a:t>number of students with disabilities who were served in a LEA juvenile corrections or detention program- FFY 2013-14</a:t>
            </a:r>
          </a:p>
          <a:p>
            <a:pPr marL="617220" lvl="1" indent="-342900" fontAlgn="auto">
              <a:spcAft>
                <a:spcPts val="0"/>
              </a:spcAft>
              <a:buFont typeface="Courier New" panose="02070309020205020404" pitchFamily="49" charset="0"/>
              <a:buChar char="o"/>
              <a:defRPr/>
            </a:pPr>
            <a:r>
              <a:rPr lang="en-US" sz="2000" b="1" dirty="0">
                <a:latin typeface="Times New Roman" panose="02020603050405020304" pitchFamily="18" charset="0"/>
                <a:cs typeface="Times New Roman" panose="02020603050405020304" pitchFamily="18" charset="0"/>
              </a:rPr>
              <a:t>14 States </a:t>
            </a:r>
          </a:p>
          <a:p>
            <a:pPr marL="548640" lvl="1" indent="-274320" fontAlgn="auto">
              <a:spcAft>
                <a:spcPts val="0"/>
              </a:spcAft>
              <a:buFont typeface="Wingdings"/>
              <a:buChar char=""/>
              <a:defRPr/>
            </a:pPr>
            <a:endParaRPr lang="en-US" sz="2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OCR Data: </a:t>
            </a:r>
            <a:r>
              <a:rPr lang="en-US" sz="2000" dirty="0">
                <a:latin typeface="Times New Roman" panose="02020603050405020304" pitchFamily="18" charset="0"/>
                <a:cs typeface="Times New Roman" panose="02020603050405020304" pitchFamily="18" charset="0"/>
              </a:rPr>
              <a:t>number of hours per year that educational programming is offered during the regular school year in a juvenile justice or detention facility-FFY 2013-14</a:t>
            </a:r>
          </a:p>
          <a:p>
            <a:pPr marL="617220" lvl="1" indent="-342900" fontAlgn="auto">
              <a:spcAft>
                <a:spcPts val="0"/>
              </a:spcAft>
              <a:buFont typeface="Courier New" panose="02070309020205020404" pitchFamily="49" charset="0"/>
              <a:buChar char="o"/>
              <a:defRPr/>
            </a:pPr>
            <a:r>
              <a:rPr lang="en-US" sz="2000" b="1" dirty="0">
                <a:latin typeface="Times New Roman" panose="02020603050405020304" pitchFamily="18" charset="0"/>
                <a:cs typeface="Times New Roman" panose="02020603050405020304" pitchFamily="18" charset="0"/>
              </a:rPr>
              <a:t>10 States</a:t>
            </a:r>
          </a:p>
          <a:p>
            <a:pPr marL="274320" lvl="1" indent="0" fontAlgn="auto">
              <a:spcAft>
                <a:spcPts val="0"/>
              </a:spcAft>
              <a:buFont typeface="Wingdings"/>
              <a:buNone/>
              <a:defRPr/>
            </a:pPr>
            <a:endParaRPr lang="en-US" sz="2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Title I Part D: </a:t>
            </a:r>
            <a:r>
              <a:rPr lang="en-US" sz="2000" dirty="0">
                <a:latin typeface="Times New Roman" panose="02020603050405020304" pitchFamily="18" charset="0"/>
                <a:cs typeface="Times New Roman" panose="02020603050405020304" pitchFamily="18" charset="0"/>
              </a:rPr>
              <a:t>number of juvenile justice students that earned a high school diploma or GED- FFY 2013-14 while in the facility.</a:t>
            </a:r>
          </a:p>
          <a:p>
            <a:pPr marL="617220" lvl="1" indent="-342900" fontAlgn="auto">
              <a:spcAft>
                <a:spcPts val="0"/>
              </a:spcAft>
              <a:buFont typeface="Courier New" panose="02070309020205020404" pitchFamily="49" charset="0"/>
              <a:buChar char="o"/>
              <a:defRPr/>
            </a:pPr>
            <a:r>
              <a:rPr lang="en-US" sz="2000" b="1" dirty="0">
                <a:latin typeface="Times New Roman" panose="02020603050405020304" pitchFamily="18" charset="0"/>
                <a:cs typeface="Times New Roman" panose="02020603050405020304" pitchFamily="18" charset="0"/>
              </a:rPr>
              <a:t>11 States</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11</a:t>
            </a:fld>
            <a:endParaRPr lang="en-US" dirty="0"/>
          </a:p>
        </p:txBody>
      </p:sp>
    </p:spTree>
    <p:extLst>
      <p:ext uri="{BB962C8B-B14F-4D97-AF65-F5344CB8AC3E}">
        <p14:creationId xmlns:p14="http://schemas.microsoft.com/office/powerpoint/2010/main" val="3348167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5101" cy="1325563"/>
          </a:xfrm>
        </p:spPr>
        <p:txBody>
          <a:bodyPr>
            <a:normAutofit/>
          </a:bodyPr>
          <a:lstStyle/>
          <a:p>
            <a:pPr algn="ctr"/>
            <a:r>
              <a:rPr lang="en-US" altLang="en-US" sz="3200" dirty="0">
                <a:latin typeface="Times New Roman" pitchFamily="18" charset="0"/>
                <a:cs typeface="Times New Roman" pitchFamily="18" charset="0"/>
              </a:rPr>
              <a:t>OSEP: Targeted or Intensive Technical Assistance </a:t>
            </a:r>
            <a:r>
              <a:rPr lang="en-US" altLang="en-US" sz="3200" dirty="0" smtClean="0">
                <a:latin typeface="Times New Roman" pitchFamily="18" charset="0"/>
                <a:cs typeface="Times New Roman" pitchFamily="18" charset="0"/>
              </a:rPr>
              <a:t>Factors #2</a:t>
            </a:r>
            <a:endParaRPr lang="en-US" sz="3200" dirty="0"/>
          </a:p>
        </p:txBody>
      </p:sp>
      <p:sp>
        <p:nvSpPr>
          <p:cNvPr id="3" name="Content Placeholder 2"/>
          <p:cNvSpPr>
            <a:spLocks noGrp="1"/>
          </p:cNvSpPr>
          <p:nvPr>
            <p:ph idx="1"/>
          </p:nvPr>
        </p:nvSpPr>
        <p:spPr>
          <a:xfrm>
            <a:off x="859809" y="1897037"/>
            <a:ext cx="10671412" cy="4295113"/>
          </a:xfrm>
        </p:spPr>
        <p:txBody>
          <a:bodyPr/>
          <a:lstStyle/>
          <a:p>
            <a:pPr marL="0" indent="0" fontAlgn="auto">
              <a:spcAft>
                <a:spcPts val="0"/>
              </a:spcAft>
              <a:buFont typeface="Wingdings 2"/>
              <a:buNone/>
              <a:defRPr/>
            </a:pPr>
            <a:r>
              <a:rPr lang="en-US" sz="2400" b="1" u="sng" dirty="0">
                <a:latin typeface="Times New Roman" panose="02020603050405020304" pitchFamily="18" charset="0"/>
                <a:cs typeface="Times New Roman" panose="02020603050405020304" pitchFamily="18" charset="0"/>
              </a:rPr>
              <a:t>DMS Data for Correctional Education area of focus: FFY </a:t>
            </a:r>
            <a:r>
              <a:rPr lang="en-US" sz="2400" b="1" u="sng" dirty="0" smtClean="0">
                <a:latin typeface="Times New Roman" panose="02020603050405020304" pitchFamily="18" charset="0"/>
                <a:cs typeface="Times New Roman" panose="02020603050405020304" pitchFamily="18" charset="0"/>
              </a:rPr>
              <a:t>2016-17</a:t>
            </a:r>
          </a:p>
          <a:p>
            <a:pPr marL="0" indent="0" fontAlgn="auto">
              <a:spcAft>
                <a:spcPts val="0"/>
              </a:spcAft>
              <a:buFont typeface="Wingdings 2"/>
              <a:buNone/>
              <a:defRPr/>
            </a:pPr>
            <a:endParaRPr lang="en-US" sz="2400" dirty="0" smtClean="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400" b="1" dirty="0" smtClean="0">
                <a:latin typeface="Times New Roman" panose="02020603050405020304" pitchFamily="18" charset="0"/>
                <a:cs typeface="Times New Roman" panose="02020603050405020304" pitchFamily="18" charset="0"/>
              </a:rPr>
              <a:t>OSEP </a:t>
            </a:r>
            <a:r>
              <a:rPr lang="en-US" sz="2400" b="1" dirty="0">
                <a:latin typeface="Times New Roman" panose="02020603050405020304" pitchFamily="18" charset="0"/>
                <a:cs typeface="Times New Roman" panose="02020603050405020304" pitchFamily="18" charset="0"/>
              </a:rPr>
              <a:t>618 Data: </a:t>
            </a:r>
            <a:r>
              <a:rPr lang="en-US" sz="2400" dirty="0">
                <a:latin typeface="Times New Roman" panose="02020603050405020304" pitchFamily="18" charset="0"/>
                <a:cs typeface="Times New Roman" panose="02020603050405020304" pitchFamily="18" charset="0"/>
              </a:rPr>
              <a:t>percentage of students with disabilities in a State who exited special education by dropping out.</a:t>
            </a:r>
          </a:p>
          <a:p>
            <a:pPr marL="617220" lvl="1" indent="-342900" fontAlgn="auto">
              <a:spcAft>
                <a:spcPts val="0"/>
              </a:spcAft>
              <a:buFont typeface="Courier New" panose="02070309020205020404" pitchFamily="49" charset="0"/>
              <a:buChar char="o"/>
              <a:defRPr/>
            </a:pPr>
            <a:r>
              <a:rPr lang="en-US" b="1" dirty="0">
                <a:latin typeface="Times New Roman" panose="02020603050405020304" pitchFamily="18" charset="0"/>
                <a:cs typeface="Times New Roman" panose="02020603050405020304" pitchFamily="18" charset="0"/>
              </a:rPr>
              <a:t>6 States</a:t>
            </a:r>
          </a:p>
          <a:p>
            <a:pPr marL="274320" indent="-274320" fontAlgn="auto">
              <a:spcAft>
                <a:spcPts val="0"/>
              </a:spcAft>
              <a:buFont typeface="Wingdings 2"/>
              <a:buChar char=""/>
              <a:defRPr/>
            </a:pPr>
            <a:endParaRPr lang="en-US" sz="24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400" b="1" dirty="0">
                <a:latin typeface="Times New Roman" panose="02020603050405020304" pitchFamily="18" charset="0"/>
                <a:cs typeface="Times New Roman" panose="02020603050405020304" pitchFamily="18" charset="0"/>
              </a:rPr>
              <a:t>OSEP  618 Data:  </a:t>
            </a:r>
            <a:r>
              <a:rPr lang="en-US" sz="2400" dirty="0">
                <a:latin typeface="Times New Roman" panose="02020603050405020304" pitchFamily="18" charset="0"/>
                <a:cs typeface="Times New Roman" panose="02020603050405020304" pitchFamily="18" charset="0"/>
              </a:rPr>
              <a:t>number of students with disabilities who were suspended or expelled from school within a State- for more than 10 days.</a:t>
            </a:r>
          </a:p>
          <a:p>
            <a:pPr marL="617220" lvl="1" indent="-342900" fontAlgn="auto">
              <a:spcAft>
                <a:spcPts val="0"/>
              </a:spcAft>
              <a:buFont typeface="Courier New" panose="02070309020205020404" pitchFamily="49" charset="0"/>
              <a:buChar char="o"/>
              <a:defRPr/>
            </a:pPr>
            <a:r>
              <a:rPr lang="en-US" b="1" dirty="0">
                <a:latin typeface="Times New Roman" panose="02020603050405020304" pitchFamily="18" charset="0"/>
                <a:cs typeface="Times New Roman" panose="02020603050405020304" pitchFamily="18" charset="0"/>
              </a:rPr>
              <a:t>14 States</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12</a:t>
            </a:fld>
            <a:endParaRPr lang="en-US" dirty="0"/>
          </a:p>
        </p:txBody>
      </p:sp>
    </p:spTree>
    <p:extLst>
      <p:ext uri="{BB962C8B-B14F-4D97-AF65-F5344CB8AC3E}">
        <p14:creationId xmlns:p14="http://schemas.microsoft.com/office/powerpoint/2010/main" val="3260976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6728"/>
            <a:ext cx="10694158" cy="1253960"/>
          </a:xfrm>
        </p:spPr>
        <p:txBody>
          <a:bodyPr>
            <a:normAutofit/>
          </a:bodyPr>
          <a:lstStyle/>
          <a:p>
            <a:pPr algn="ctr"/>
            <a:r>
              <a:rPr lang="en-US" sz="3200" dirty="0">
                <a:latin typeface="Times New Roman" panose="02020603050405020304" pitchFamily="18" charset="0"/>
                <a:cs typeface="Times New Roman" panose="02020603050405020304" pitchFamily="18" charset="0"/>
              </a:rPr>
              <a:t>OSEP: Conceptualizing Correctional Education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Through the Use of an Implementation Science Framework</a:t>
            </a:r>
            <a:endParaRPr lang="en-US" sz="3200" dirty="0"/>
          </a:p>
        </p:txBody>
      </p:sp>
      <p:sp>
        <p:nvSpPr>
          <p:cNvPr id="3" name="Content Placeholder 2"/>
          <p:cNvSpPr>
            <a:spLocks noGrp="1"/>
          </p:cNvSpPr>
          <p:nvPr>
            <p:ph idx="1"/>
          </p:nvPr>
        </p:nvSpPr>
        <p:spPr>
          <a:xfrm>
            <a:off x="859809" y="1828798"/>
            <a:ext cx="10671412" cy="4295113"/>
          </a:xfrm>
        </p:spPr>
        <p:txBody>
          <a:bodyPr/>
          <a:lstStyle/>
          <a:p>
            <a:pPr marL="0" lvl="1" indent="0">
              <a:buClr>
                <a:schemeClr val="accent1"/>
              </a:buClr>
              <a:buSzPct val="85000"/>
              <a:buFont typeface="Wingdings" pitchFamily="2" charset="2"/>
              <a:buNone/>
            </a:pPr>
            <a:r>
              <a:rPr lang="en-US" altLang="en-US" b="1" dirty="0">
                <a:latin typeface="Times New Roman" pitchFamily="18" charset="0"/>
                <a:cs typeface="Times New Roman" pitchFamily="18" charset="0"/>
              </a:rPr>
              <a:t>Correctional Education</a:t>
            </a:r>
          </a:p>
          <a:p>
            <a:pPr marL="0" lvl="1" indent="0">
              <a:buClr>
                <a:schemeClr val="accent1"/>
              </a:buClr>
              <a:buSzPct val="85000"/>
              <a:buFont typeface="Wingdings" pitchFamily="2" charset="2"/>
              <a:buNone/>
            </a:pPr>
            <a:r>
              <a:rPr lang="en-US" altLang="en-US" b="1" dirty="0">
                <a:latin typeface="Times New Roman" pitchFamily="18" charset="0"/>
                <a:cs typeface="Times New Roman" pitchFamily="18" charset="0"/>
              </a:rPr>
              <a:t>	“</a:t>
            </a:r>
            <a:r>
              <a:rPr lang="en-US" altLang="en-US" dirty="0">
                <a:latin typeface="Times New Roman" pitchFamily="18" charset="0"/>
                <a:cs typeface="Times New Roman" pitchFamily="18" charset="0"/>
              </a:rPr>
              <a:t>A fundamental component of rehabilitative programming offered in juvenile justice confinement facilities</a:t>
            </a:r>
            <a:r>
              <a:rPr lang="en-US" altLang="en-US" dirty="0" smtClean="0">
                <a:latin typeface="Times New Roman" pitchFamily="18" charset="0"/>
                <a:cs typeface="Times New Roman" pitchFamily="18" charset="0"/>
              </a:rPr>
              <a:t>…”</a:t>
            </a:r>
          </a:p>
          <a:p>
            <a:pPr marL="0" lvl="1" indent="0">
              <a:buClr>
                <a:schemeClr val="accent1"/>
              </a:buClr>
              <a:buSzPct val="85000"/>
              <a:buFont typeface="Wingdings" pitchFamily="2" charset="2"/>
              <a:buNone/>
            </a:pPr>
            <a:r>
              <a:rPr lang="en-US" altLang="en-US" b="1" dirty="0" smtClean="0">
                <a:latin typeface="Times New Roman" pitchFamily="18" charset="0"/>
                <a:cs typeface="Times New Roman" pitchFamily="18" charset="0"/>
              </a:rPr>
              <a:t>Technical Assistance for States</a:t>
            </a:r>
          </a:p>
          <a:p>
            <a:pPr marL="0" lvl="1" indent="0">
              <a:buClr>
                <a:schemeClr val="accent1"/>
              </a:buClr>
              <a:buSzPct val="85000"/>
              <a:buFont typeface="Wingdings" pitchFamily="2" charset="2"/>
              <a:buNone/>
            </a:pPr>
            <a:r>
              <a:rPr lang="en-US" altLang="en-US" dirty="0" smtClean="0">
                <a:latin typeface="Times New Roman" pitchFamily="18" charset="0"/>
                <a:cs typeface="Times New Roman" pitchFamily="18" charset="0"/>
              </a:rPr>
              <a:t>	New Mexico</a:t>
            </a:r>
            <a:endParaRPr lang="en-US" altLang="en-US" dirty="0">
              <a:latin typeface="Times New Roman" pitchFamily="18" charset="0"/>
              <a:cs typeface="Times New Roman" pitchFamily="18" charset="0"/>
            </a:endParaRPr>
          </a:p>
          <a:p>
            <a:pPr marL="0" lvl="1" indent="0">
              <a:buClr>
                <a:schemeClr val="accent1"/>
              </a:buClr>
              <a:buSzPct val="85000"/>
              <a:buFont typeface="Wingdings" pitchFamily="2" charset="2"/>
              <a:buNone/>
            </a:pPr>
            <a:r>
              <a:rPr lang="en-US" altLang="en-US" b="1" dirty="0">
                <a:latin typeface="Times New Roman" pitchFamily="18" charset="0"/>
                <a:cs typeface="Times New Roman" pitchFamily="18" charset="0"/>
              </a:rPr>
              <a:t>Implementation Science</a:t>
            </a:r>
          </a:p>
          <a:p>
            <a:pPr marL="0" lvl="1" indent="0">
              <a:buClr>
                <a:schemeClr val="accent1"/>
              </a:buClr>
              <a:buSzPct val="85000"/>
              <a:buFont typeface="Wingdings" pitchFamily="2" charset="2"/>
              <a:buNone/>
            </a:pPr>
            <a:r>
              <a:rPr lang="en-US" altLang="en-US" dirty="0" smtClean="0">
                <a:latin typeface="Times New Roman" pitchFamily="18" charset="0"/>
                <a:cs typeface="Times New Roman" pitchFamily="18" charset="0"/>
              </a:rPr>
              <a:t>	Implementation </a:t>
            </a:r>
            <a:r>
              <a:rPr lang="en-US" altLang="en-US" dirty="0">
                <a:latin typeface="Times New Roman" pitchFamily="18" charset="0"/>
                <a:cs typeface="Times New Roman" pitchFamily="18" charset="0"/>
              </a:rPr>
              <a:t>science is the study of methods to promote the integration of research findings and evidence into policy and practice</a:t>
            </a:r>
            <a:r>
              <a:rPr lang="en-US" altLang="en-US" dirty="0" smtClean="0">
                <a:latin typeface="Times New Roman" pitchFamily="18" charset="0"/>
                <a:cs typeface="Times New Roman" pitchFamily="18" charset="0"/>
              </a:rPr>
              <a:t>.</a:t>
            </a:r>
          </a:p>
          <a:p>
            <a:pPr marL="0" lvl="1" indent="0">
              <a:buClr>
                <a:schemeClr val="accent1"/>
              </a:buClr>
              <a:buSzPct val="85000"/>
              <a:buFont typeface="Wingdings" pitchFamily="2" charset="2"/>
              <a:buNone/>
            </a:pPr>
            <a:endParaRPr lang="en-US" altLang="en-US" dirty="0">
              <a:latin typeface="Times New Roman" pitchFamily="18" charset="0"/>
              <a:cs typeface="Times New Roman" pitchFamily="18" charset="0"/>
            </a:endParaRP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13</a:t>
            </a:fld>
            <a:endParaRPr lang="en-US" dirty="0"/>
          </a:p>
        </p:txBody>
      </p:sp>
      <p:pic>
        <p:nvPicPr>
          <p:cNvPr id="5" name="Picture 7" descr="Logo for OSEP's Results Driven Accountability Improving Results for Children with Disabilities" title="Results Driven Accountability"/>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6734" y="4926449"/>
            <a:ext cx="1936858" cy="109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Program Files (x86)\Microsoft Office\MEDIA\CAGCAT10\j0301076.wmf" title="Implementation Science reference looking to the futu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1894" y="4671002"/>
            <a:ext cx="1547780" cy="1547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608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433" y="409433"/>
            <a:ext cx="11232107" cy="1281255"/>
          </a:xfrm>
        </p:spPr>
        <p:txBody>
          <a:bodyPr>
            <a:normAutofit/>
          </a:bodyPr>
          <a:lstStyle/>
          <a:p>
            <a:pPr algn="ctr"/>
            <a:r>
              <a:rPr lang="en-US" altLang="en-US" sz="3600" dirty="0">
                <a:latin typeface="Times New Roman" pitchFamily="18" charset="0"/>
                <a:cs typeface="Times New Roman" pitchFamily="18" charset="0"/>
              </a:rPr>
              <a:t>OSEP: Implementation Science Frameworks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0376" y="1828798"/>
            <a:ext cx="11395881" cy="4367286"/>
          </a:xfrm>
        </p:spPr>
        <p:txBody>
          <a:bodyPr/>
          <a:lstStyle/>
          <a:p>
            <a:r>
              <a:rPr lang="en-US" altLang="en-US" dirty="0">
                <a:latin typeface="Times New Roman" pitchFamily="18" charset="0"/>
                <a:cs typeface="Times New Roman" pitchFamily="18" charset="0"/>
              </a:rPr>
              <a:t>Usable Interventions</a:t>
            </a:r>
          </a:p>
          <a:p>
            <a:r>
              <a:rPr lang="en-US" altLang="en-US" dirty="0">
                <a:latin typeface="Times New Roman" pitchFamily="18" charset="0"/>
                <a:cs typeface="Times New Roman" pitchFamily="18" charset="0"/>
              </a:rPr>
              <a:t>Implementation Stages </a:t>
            </a:r>
          </a:p>
          <a:p>
            <a:r>
              <a:rPr lang="en-US" altLang="en-US" dirty="0">
                <a:latin typeface="Times New Roman" pitchFamily="18" charset="0"/>
                <a:cs typeface="Times New Roman" pitchFamily="18" charset="0"/>
              </a:rPr>
              <a:t>Implementation Drivers</a:t>
            </a:r>
          </a:p>
          <a:p>
            <a:r>
              <a:rPr lang="en-US" altLang="en-US" dirty="0">
                <a:latin typeface="Times New Roman" pitchFamily="18" charset="0"/>
                <a:cs typeface="Times New Roman" pitchFamily="18" charset="0"/>
              </a:rPr>
              <a:t>Implementation Teams</a:t>
            </a:r>
          </a:p>
          <a:p>
            <a:r>
              <a:rPr lang="en-US" altLang="en-US" dirty="0">
                <a:latin typeface="Times New Roman" pitchFamily="18" charset="0"/>
                <a:cs typeface="Times New Roman" pitchFamily="18" charset="0"/>
              </a:rPr>
              <a:t>Improvement Cycles </a:t>
            </a:r>
          </a:p>
          <a:p>
            <a:r>
              <a:rPr lang="en-US" altLang="en-US" dirty="0">
                <a:latin typeface="Times New Roman" pitchFamily="18" charset="0"/>
                <a:cs typeface="Times New Roman" pitchFamily="18" charset="0"/>
              </a:rPr>
              <a:t> </a:t>
            </a:r>
            <a:r>
              <a:rPr lang="en-US" altLang="en-US" dirty="0">
                <a:latin typeface="Times New Roman" pitchFamily="18" charset="0"/>
                <a:cs typeface="Times New Roman" pitchFamily="18" charset="0"/>
                <a:hlinkClick r:id="rId2" tooltip="Implementation Science Framework Stages and Cycles Link"/>
              </a:rPr>
              <a:t>http://implementation.fpg.unc.edu/</a:t>
            </a:r>
            <a:endParaRPr lang="en-US" altLang="en-US" dirty="0">
              <a:latin typeface="Times New Roman" pitchFamily="18" charset="0"/>
              <a:cs typeface="Times New Roman" pitchFamily="18" charset="0"/>
            </a:endParaRPr>
          </a:p>
          <a:p>
            <a:endParaRPr lang="en-US" dirty="0" smtClean="0"/>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14</a:t>
            </a:fld>
            <a:endParaRPr lang="en-US" dirty="0"/>
          </a:p>
        </p:txBody>
      </p:sp>
      <p:pic>
        <p:nvPicPr>
          <p:cNvPr id="5" name="Picture 4" descr="Logo for OSEP's Results Driven Accountability Improving Results for Children with Disabilities" title="Results Driven Accountabiliy"/>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7175" y="5077062"/>
            <a:ext cx="2347913"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IShows the types of implementation drives that include organization drivers, leadership drivers and competency drivers. Examplrd oganization drives include: systems intervention, facilitative administrataion and decision support data systems.  Leadership drivers are divided into two types, technical or adaptive.  Competency drivers include selection, training, coaching.  All of the drivers together produce fidelity. " title="Implementation Science Frameworks Driv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2311" y="1808991"/>
            <a:ext cx="5786650" cy="337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061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OESE- OSHS</a:t>
            </a:r>
            <a:endParaRPr lang="en-US" sz="4000" dirty="0"/>
          </a:p>
        </p:txBody>
      </p:sp>
      <p:sp>
        <p:nvSpPr>
          <p:cNvPr id="3" name="Content Placeholder 2"/>
          <p:cNvSpPr>
            <a:spLocks noGrp="1"/>
          </p:cNvSpPr>
          <p:nvPr>
            <p:ph idx="1"/>
          </p:nvPr>
        </p:nvSpPr>
        <p:spPr>
          <a:xfrm>
            <a:off x="859809" y="1828798"/>
            <a:ext cx="10671412" cy="4295113"/>
          </a:xfrm>
        </p:spPr>
        <p:txBody>
          <a:bodyPr/>
          <a:lstStyle/>
          <a:p>
            <a:pPr fontAlgn="auto">
              <a:spcAft>
                <a:spcPts val="0"/>
              </a:spcAft>
              <a:buFont typeface="Wingdings 2"/>
              <a:buNone/>
              <a:defRPr/>
            </a:pPr>
            <a:endParaRPr lang="en-US" sz="3200" dirty="0">
              <a:latin typeface="Times New Roman" panose="02020603050405020304" pitchFamily="18" charset="0"/>
              <a:cs typeface="Times New Roman" panose="02020603050405020304" pitchFamily="18" charset="0"/>
            </a:endParaRPr>
          </a:p>
          <a:p>
            <a:pPr algn="ctr" fontAlgn="auto">
              <a:spcAft>
                <a:spcPts val="0"/>
              </a:spcAft>
              <a:buFont typeface="Wingdings 2"/>
              <a:buNone/>
              <a:defRPr/>
            </a:pPr>
            <a:r>
              <a:rPr lang="en-US" b="1" dirty="0">
                <a:latin typeface="Times New Roman" panose="02020603050405020304" pitchFamily="18" charset="0"/>
                <a:cs typeface="Times New Roman" panose="02020603050405020304" pitchFamily="18" charset="0"/>
              </a:rPr>
              <a:t>Title I Part-D, Federal  Program Manager</a:t>
            </a:r>
          </a:p>
          <a:p>
            <a:pPr algn="ctr" fontAlgn="auto">
              <a:spcAft>
                <a:spcPts val="0"/>
              </a:spcAft>
              <a:buFont typeface="Wingdings 2"/>
              <a:buNone/>
              <a:defRPr/>
            </a:pPr>
            <a:r>
              <a:rPr lang="en-US" b="1" dirty="0">
                <a:latin typeface="Times New Roman" panose="02020603050405020304" pitchFamily="18" charset="0"/>
                <a:cs typeface="Times New Roman" panose="02020603050405020304" pitchFamily="18" charset="0"/>
              </a:rPr>
              <a:t>Office of Elementary &amp; Secondary Education</a:t>
            </a:r>
          </a:p>
          <a:p>
            <a:pPr algn="ctr" fontAlgn="auto">
              <a:spcAft>
                <a:spcPts val="0"/>
              </a:spcAft>
              <a:buFont typeface="Wingdings 2"/>
              <a:buNone/>
              <a:defRPr/>
            </a:pPr>
            <a:r>
              <a:rPr lang="en-US" i="1" dirty="0" smtClean="0">
                <a:latin typeface="Times New Roman" panose="02020603050405020304" pitchFamily="18" charset="0"/>
                <a:cs typeface="Times New Roman" panose="02020603050405020304" pitchFamily="18" charset="0"/>
              </a:rPr>
              <a:t>Earl </a:t>
            </a:r>
            <a:r>
              <a:rPr lang="en-US" altLang="en-US" i="1" dirty="0">
                <a:latin typeface="Times New Roman" pitchFamily="18" charset="0"/>
                <a:cs typeface="Times New Roman" pitchFamily="18" charset="0"/>
              </a:rPr>
              <a:t>Myers</a:t>
            </a:r>
            <a:r>
              <a:rPr lang="en-US" i="1" dirty="0" smtClean="0">
                <a:latin typeface="Times New Roman" panose="02020603050405020304" pitchFamily="18" charset="0"/>
                <a:cs typeface="Times New Roman" panose="02020603050405020304" pitchFamily="18" charset="0"/>
              </a:rPr>
              <a:t>, Jr.</a:t>
            </a:r>
            <a:endParaRPr lang="en-US" i="1" dirty="0">
              <a:latin typeface="Times New Roman" panose="02020603050405020304" pitchFamily="18" charset="0"/>
              <a:cs typeface="Times New Roman" panose="02020603050405020304" pitchFamily="18" charset="0"/>
            </a:endParaRPr>
          </a:p>
          <a:p>
            <a:pPr fontAlgn="auto">
              <a:spcAft>
                <a:spcPts val="0"/>
              </a:spcAft>
              <a:buFont typeface="Wingdings 2"/>
              <a:buNone/>
              <a:defRPr/>
            </a:pPr>
            <a:endParaRPr lang="en-US" b="1" dirty="0">
              <a:latin typeface="Times New Roman" panose="02020603050405020304" pitchFamily="18" charset="0"/>
              <a:cs typeface="Times New Roman" panose="02020603050405020304" pitchFamily="18" charset="0"/>
            </a:endParaRPr>
          </a:p>
          <a:p>
            <a:pPr algn="ctr" fontAlgn="auto">
              <a:spcAft>
                <a:spcPts val="0"/>
              </a:spcAft>
              <a:buFont typeface="Wingdings 2"/>
              <a:buNone/>
              <a:defRPr/>
            </a:pPr>
            <a:r>
              <a:rPr lang="en-US" b="1" dirty="0">
                <a:latin typeface="Times New Roman" panose="02020603050405020304" pitchFamily="18" charset="0"/>
                <a:cs typeface="Times New Roman" panose="02020603050405020304" pitchFamily="18" charset="0"/>
              </a:rPr>
              <a:t> Education for </a:t>
            </a:r>
            <a:r>
              <a:rPr lang="en-US" b="1" dirty="0" smtClean="0">
                <a:latin typeface="Times New Roman" panose="02020603050405020304" pitchFamily="18" charset="0"/>
                <a:cs typeface="Times New Roman" panose="02020603050405020304" pitchFamily="18" charset="0"/>
              </a:rPr>
              <a:t>Homeless </a:t>
            </a:r>
            <a:r>
              <a:rPr lang="en-US" b="1" dirty="0">
                <a:latin typeface="Times New Roman" panose="02020603050405020304" pitchFamily="18" charset="0"/>
                <a:cs typeface="Times New Roman" panose="02020603050405020304" pitchFamily="18" charset="0"/>
              </a:rPr>
              <a:t>Children and Youth Program</a:t>
            </a:r>
          </a:p>
          <a:p>
            <a:pPr algn="ctr" fontAlgn="auto">
              <a:spcAft>
                <a:spcPts val="0"/>
              </a:spcAft>
              <a:buFont typeface="Wingdings 2"/>
              <a:buNone/>
              <a:defRPr/>
            </a:pPr>
            <a:r>
              <a:rPr lang="en-US" b="1" dirty="0">
                <a:latin typeface="Times New Roman" panose="02020603050405020304" pitchFamily="18" charset="0"/>
                <a:cs typeface="Times New Roman" panose="02020603050405020304" pitchFamily="18" charset="0"/>
              </a:rPr>
              <a:t>Office of Safe &amp; Healthy </a:t>
            </a:r>
            <a:r>
              <a:rPr lang="en-US" b="1" dirty="0" smtClean="0">
                <a:latin typeface="Times New Roman" panose="02020603050405020304" pitchFamily="18" charset="0"/>
                <a:cs typeface="Times New Roman" panose="02020603050405020304" pitchFamily="18" charset="0"/>
              </a:rPr>
              <a:t>Students</a:t>
            </a:r>
          </a:p>
          <a:p>
            <a:pPr algn="ctr" fontAlgn="auto">
              <a:spcAft>
                <a:spcPts val="0"/>
              </a:spcAft>
              <a:buFont typeface="Wingdings 2"/>
              <a:buNone/>
              <a:defRPr/>
            </a:pPr>
            <a:r>
              <a:rPr lang="en-US" altLang="en-US" i="1" dirty="0">
                <a:latin typeface="Times New Roman" pitchFamily="18" charset="0"/>
                <a:cs typeface="Times New Roman" pitchFamily="18" charset="0"/>
              </a:rPr>
              <a:t>Elyse Robertson</a:t>
            </a:r>
            <a:endParaRPr lang="en-US" b="1" i="1" dirty="0">
              <a:latin typeface="Times New Roman" panose="02020603050405020304" pitchFamily="18" charset="0"/>
              <a:cs typeface="Times New Roman" panose="02020603050405020304" pitchFamily="18" charset="0"/>
            </a:endParaRPr>
          </a:p>
          <a:p>
            <a:pPr marL="0" indent="0" algn="ctr">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15</a:t>
            </a:fld>
            <a:endParaRPr lang="en-US" dirty="0"/>
          </a:p>
        </p:txBody>
      </p:sp>
    </p:spTree>
    <p:extLst>
      <p:ext uri="{BB962C8B-B14F-4D97-AF65-F5344CB8AC3E}">
        <p14:creationId xmlns:p14="http://schemas.microsoft.com/office/powerpoint/2010/main" val="1077423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Title I, Part-D</a:t>
            </a:r>
            <a:endParaRPr lang="en-US" sz="4000" dirty="0"/>
          </a:p>
        </p:txBody>
      </p:sp>
      <p:sp>
        <p:nvSpPr>
          <p:cNvPr id="3" name="Content Placeholder 2"/>
          <p:cNvSpPr>
            <a:spLocks noGrp="1"/>
          </p:cNvSpPr>
          <p:nvPr>
            <p:ph idx="1"/>
          </p:nvPr>
        </p:nvSpPr>
        <p:spPr>
          <a:xfrm>
            <a:off x="873456" y="2047162"/>
            <a:ext cx="10671412" cy="4295113"/>
          </a:xfrm>
        </p:spPr>
        <p:txBody>
          <a:bodyPr/>
          <a:lstStyle/>
          <a:p>
            <a:pPr marL="0" indent="0" fontAlgn="auto">
              <a:spcAft>
                <a:spcPts val="0"/>
              </a:spcAft>
              <a:buFont typeface="Wingdings 2"/>
              <a:buNone/>
              <a:defRPr/>
            </a:pPr>
            <a:r>
              <a:rPr lang="en-US" b="1" u="sng" dirty="0">
                <a:solidFill>
                  <a:schemeClr val="dk1"/>
                </a:solidFill>
                <a:latin typeface="Times New Roman" panose="02020603050405020304" pitchFamily="18" charset="0"/>
                <a:cs typeface="Times New Roman" panose="02020603050405020304" pitchFamily="18" charset="0"/>
              </a:rPr>
              <a:t>Program Purpose:</a:t>
            </a:r>
          </a:p>
          <a:p>
            <a:pPr marL="274320" indent="-274320" fontAlgn="auto">
              <a:spcBef>
                <a:spcPts val="600"/>
              </a:spcBef>
              <a:spcAft>
                <a:spcPts val="1200"/>
              </a:spcAft>
              <a:buFont typeface="Wingdings 2"/>
              <a:buChar char=""/>
              <a:defRPr/>
            </a:pPr>
            <a:r>
              <a:rPr lang="en-US" dirty="0">
                <a:latin typeface="Times New Roman" panose="02020603050405020304" pitchFamily="18" charset="0"/>
                <a:cs typeface="Times New Roman" panose="02020603050405020304" pitchFamily="18" charset="0"/>
              </a:rPr>
              <a:t>Improve educational services for children and youth who are neglected or delinquent (N or D). </a:t>
            </a:r>
          </a:p>
          <a:p>
            <a:pPr marL="274320" indent="-274320" fontAlgn="auto">
              <a:spcBef>
                <a:spcPts val="600"/>
              </a:spcBef>
              <a:spcAft>
                <a:spcPts val="1200"/>
              </a:spcAft>
              <a:buFont typeface="Wingdings 2"/>
              <a:buChar char=""/>
              <a:defRPr/>
            </a:pPr>
            <a:r>
              <a:rPr lang="en-US" dirty="0">
                <a:latin typeface="Times New Roman" panose="02020603050405020304" pitchFamily="18" charset="0"/>
                <a:cs typeface="Times New Roman" panose="02020603050405020304" pitchFamily="18" charset="0"/>
              </a:rPr>
              <a:t>Provide services so that youth who are N or D can successfully transition from institutionalization to further education or employment.</a:t>
            </a:r>
          </a:p>
          <a:p>
            <a:pPr marL="0" indent="-274320" fontAlgn="auto">
              <a:spcBef>
                <a:spcPts val="600"/>
              </a:spcBef>
              <a:spcAft>
                <a:spcPts val="1200"/>
              </a:spcAft>
              <a:buFont typeface="Wingdings 2"/>
              <a:buChar char=""/>
              <a:defRPr/>
            </a:pPr>
            <a:r>
              <a:rPr lang="en-US" dirty="0">
                <a:latin typeface="Times New Roman" panose="02020603050405020304" pitchFamily="18" charset="0"/>
                <a:cs typeface="Times New Roman" panose="02020603050405020304" pitchFamily="18" charset="0"/>
              </a:rPr>
              <a:t>Prevent youth from dropping out of school.</a:t>
            </a:r>
          </a:p>
          <a:p>
            <a:pPr marL="0" indent="0">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16</a:t>
            </a:fld>
            <a:endParaRPr lang="en-US" dirty="0"/>
          </a:p>
        </p:txBody>
      </p:sp>
    </p:spTree>
    <p:extLst>
      <p:ext uri="{BB962C8B-B14F-4D97-AF65-F5344CB8AC3E}">
        <p14:creationId xmlns:p14="http://schemas.microsoft.com/office/powerpoint/2010/main" val="3604176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Title, I Part-D</a:t>
            </a:r>
            <a:endParaRPr lang="en-US" sz="4000" dirty="0"/>
          </a:p>
        </p:txBody>
      </p:sp>
      <p:sp>
        <p:nvSpPr>
          <p:cNvPr id="3" name="Content Placeholder 2"/>
          <p:cNvSpPr>
            <a:spLocks noGrp="1"/>
          </p:cNvSpPr>
          <p:nvPr>
            <p:ph idx="1"/>
          </p:nvPr>
        </p:nvSpPr>
        <p:spPr>
          <a:xfrm>
            <a:off x="818865" y="2047163"/>
            <a:ext cx="10671412" cy="4295113"/>
          </a:xfrm>
        </p:spPr>
        <p:txBody>
          <a:bodyPr/>
          <a:lstStyle/>
          <a:p>
            <a:pPr marL="0" lvl="1" indent="0" fontAlgn="auto">
              <a:spcAft>
                <a:spcPts val="0"/>
              </a:spcAft>
              <a:buClr>
                <a:schemeClr val="accent1"/>
              </a:buClr>
              <a:buSzPct val="85000"/>
              <a:buFont typeface="Wingdings"/>
              <a:buNone/>
              <a:defRPr/>
            </a:pPr>
            <a:r>
              <a:rPr lang="en-US" sz="2800" b="1" u="sng" dirty="0">
                <a:latin typeface="Times New Roman" panose="02020603050405020304" pitchFamily="18" charset="0"/>
                <a:cs typeface="Times New Roman" panose="02020603050405020304" pitchFamily="18" charset="0"/>
              </a:rPr>
              <a:t>Focus </a:t>
            </a:r>
            <a:r>
              <a:rPr lang="en-US" sz="2800" b="1" u="sng" dirty="0" smtClean="0">
                <a:latin typeface="Times New Roman" panose="02020603050405020304" pitchFamily="18" charset="0"/>
                <a:cs typeface="Times New Roman" panose="02020603050405020304" pitchFamily="18" charset="0"/>
              </a:rPr>
              <a:t>Areas:</a:t>
            </a:r>
          </a:p>
          <a:p>
            <a:pPr marL="0" lvl="1" indent="0">
              <a:buClr>
                <a:schemeClr val="accent1"/>
              </a:buClr>
              <a:buSzPct val="85000"/>
              <a:buNone/>
              <a:defRPr/>
            </a:pPr>
            <a:r>
              <a:rPr lang="en-US" sz="2800" dirty="0" smtClean="0">
                <a:latin typeface="Times New Roman" panose="02020603050405020304" pitchFamily="18" charset="0"/>
                <a:cs typeface="Times New Roman" panose="02020603050405020304" pitchFamily="18" charset="0"/>
              </a:rPr>
              <a:t>Priorities </a:t>
            </a:r>
            <a:r>
              <a:rPr lang="en-US" sz="2800" dirty="0">
                <a:latin typeface="Times New Roman" panose="02020603050405020304" pitchFamily="18" charset="0"/>
                <a:cs typeface="Times New Roman" panose="02020603050405020304" pitchFamily="18" charset="0"/>
              </a:rPr>
              <a:t>around Correctional Education</a:t>
            </a:r>
          </a:p>
          <a:p>
            <a:pPr marL="274320" lvl="2" indent="0" fontAlgn="auto">
              <a:spcAft>
                <a:spcPts val="0"/>
              </a:spcAft>
              <a:buClr>
                <a:schemeClr val="accent1"/>
              </a:buClr>
              <a:buSzPct val="85000"/>
              <a:buFont typeface="Wingdings 2"/>
              <a:buNone/>
              <a:defRPr/>
            </a:pPr>
            <a:endParaRPr lang="en-US" sz="2800" u="sng" dirty="0">
              <a:latin typeface="Times New Roman"/>
              <a:ea typeface="Calibri"/>
            </a:endParaRPr>
          </a:p>
          <a:p>
            <a:pPr marL="0" lvl="1" indent="0" fontAlgn="auto">
              <a:spcAft>
                <a:spcPts val="0"/>
              </a:spcAft>
              <a:buClr>
                <a:schemeClr val="accent1"/>
              </a:buClr>
              <a:buSzPct val="85000"/>
              <a:buFont typeface="Wingdings"/>
              <a:buNone/>
              <a:defRPr/>
            </a:pPr>
            <a:r>
              <a:rPr lang="en-US" sz="2800" b="1" dirty="0">
                <a:latin typeface="Times New Roman" panose="02020603050405020304" pitchFamily="18" charset="0"/>
                <a:cs typeface="Times New Roman" panose="02020603050405020304" pitchFamily="18" charset="0"/>
              </a:rPr>
              <a:t>Link</a:t>
            </a:r>
            <a:r>
              <a:rPr lang="en-US" sz="2800" dirty="0">
                <a:latin typeface="Times New Roman" panose="02020603050405020304" pitchFamily="18" charset="0"/>
                <a:cs typeface="Times New Roman" panose="02020603050405020304" pitchFamily="18" charset="0"/>
              </a:rPr>
              <a:t>: Prevention and Intervention Programs for Children and Youth who are Neglected, Delinquent, or At Risk</a:t>
            </a:r>
          </a:p>
          <a:p>
            <a:pPr marL="0" indent="0" fontAlgn="auto">
              <a:spcAft>
                <a:spcPts val="0"/>
              </a:spcAft>
              <a:buFont typeface="Wingdings 2"/>
              <a:buNone/>
              <a:defRPr/>
            </a:pPr>
            <a:r>
              <a:rPr lang="en-US" dirty="0">
                <a:latin typeface="Times New Roman" panose="02020603050405020304" pitchFamily="18" charset="0"/>
                <a:cs typeface="Times New Roman" panose="02020603050405020304" pitchFamily="18" charset="0"/>
                <a:hlinkClick r:id="rId2" tooltip="Title I Part D Link to At-Risk Programs"/>
              </a:rPr>
              <a:t>https://www2.ed.gov/programs/titleipartd/index.html</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17</a:t>
            </a:fld>
            <a:endParaRPr lang="en-US" dirty="0"/>
          </a:p>
        </p:txBody>
      </p:sp>
    </p:spTree>
    <p:extLst>
      <p:ext uri="{BB962C8B-B14F-4D97-AF65-F5344CB8AC3E}">
        <p14:creationId xmlns:p14="http://schemas.microsoft.com/office/powerpoint/2010/main" val="695598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OSHS: Guidance on Students with Disabilities Experiencing Homeless</a:t>
            </a:r>
            <a:endParaRPr lang="en-US" sz="4000" dirty="0"/>
          </a:p>
        </p:txBody>
      </p:sp>
      <p:sp>
        <p:nvSpPr>
          <p:cNvPr id="3" name="Content Placeholder 2"/>
          <p:cNvSpPr>
            <a:spLocks noGrp="1"/>
          </p:cNvSpPr>
          <p:nvPr>
            <p:ph idx="1"/>
          </p:nvPr>
        </p:nvSpPr>
        <p:spPr>
          <a:xfrm>
            <a:off x="777922" y="1828798"/>
            <a:ext cx="10753299" cy="4490115"/>
          </a:xfrm>
        </p:spPr>
        <p:txBody>
          <a:bodyPr>
            <a:normAutofit/>
          </a:bodyPr>
          <a:lstStyle/>
          <a:p>
            <a:pPr marL="274320" indent="-274320" fontAlgn="auto">
              <a:spcAft>
                <a:spcPts val="0"/>
              </a:spcAft>
              <a:buFont typeface="Wingdings 2"/>
              <a:buChar char=""/>
              <a:defRPr/>
            </a:pPr>
            <a:r>
              <a:rPr lang="en-US" sz="1600" b="1" dirty="0">
                <a:latin typeface="Times New Roman" panose="02020603050405020304" pitchFamily="18" charset="0"/>
                <a:cs typeface="Times New Roman" panose="02020603050405020304" pitchFamily="18" charset="0"/>
              </a:rPr>
              <a:t>Youth’s Reentry to Local Educational Agency: </a:t>
            </a:r>
          </a:p>
          <a:p>
            <a:pPr marL="560070" lvl="1" indent="-285750" fontAlgn="auto">
              <a:spcAft>
                <a:spcPts val="0"/>
              </a:spcAft>
              <a:buFont typeface="Courier New" panose="02070309020205020404" pitchFamily="49" charset="0"/>
              <a:buChar char="o"/>
              <a:defRPr/>
            </a:pPr>
            <a:r>
              <a:rPr lang="en-US" sz="1600" dirty="0">
                <a:latin typeface="Times New Roman" panose="02020603050405020304" pitchFamily="18" charset="0"/>
                <a:cs typeface="Times New Roman" panose="02020603050405020304" pitchFamily="18" charset="0"/>
              </a:rPr>
              <a:t>Many youth exiting juvenile justice facilities may end up in homeless situations. Local liaisons can help a reentering homeless youth navigate school district and community resources. Interagency coordination and collaboration is important to ensure youth receive rights and services for which they are eligible.</a:t>
            </a: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Resources Map by State: </a:t>
            </a:r>
            <a:r>
              <a:rPr lang="en-US" sz="1600" dirty="0">
                <a:solidFill>
                  <a:schemeClr val="accent4"/>
                </a:solidFill>
                <a:latin typeface="Times New Roman" panose="02020603050405020304" pitchFamily="18" charset="0"/>
                <a:cs typeface="Times New Roman" panose="02020603050405020304" pitchFamily="18" charset="0"/>
                <a:hlinkClick r:id="rId2" tooltip="Office of Safe and Healthy Students link to Juvenile Justice Resources"/>
              </a:rPr>
              <a:t>https://nche.ed.gov/states/state_resources.php</a:t>
            </a:r>
            <a:endParaRPr lang="en-US" sz="1600" dirty="0">
              <a:solidFill>
                <a:schemeClr val="accent4"/>
              </a:solidFill>
              <a:latin typeface="Times New Roman" panose="02020603050405020304" pitchFamily="18" charset="0"/>
              <a:cs typeface="Times New Roman" panose="02020603050405020304" pitchFamily="18" charset="0"/>
            </a:endParaRP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Youth Homelessness and Juvenile Justice Brief: </a:t>
            </a:r>
            <a:r>
              <a:rPr lang="en-US" sz="1600" dirty="0">
                <a:solidFill>
                  <a:schemeClr val="accent4"/>
                </a:solidFill>
                <a:latin typeface="Times New Roman" panose="02020603050405020304" pitchFamily="18" charset="0"/>
                <a:cs typeface="Times New Roman" panose="02020603050405020304" pitchFamily="18" charset="0"/>
                <a:hlinkClick r:id="rId3" tooltip="Office of Safe and Healthy Students link to Youth Homelessness and Juvenile Justice Brief"/>
              </a:rPr>
              <a:t>https://nche.ed.gov/ibt/justice.php</a:t>
            </a:r>
            <a:endParaRPr lang="en-US" sz="1600" dirty="0">
              <a:solidFill>
                <a:schemeClr val="accent4"/>
              </a:solidFill>
              <a:latin typeface="Times New Roman" panose="02020603050405020304" pitchFamily="18" charset="0"/>
              <a:cs typeface="Times New Roman" panose="02020603050405020304" pitchFamily="18" charset="0"/>
            </a:endParaRPr>
          </a:p>
          <a:p>
            <a:pPr marL="548640" lvl="1" indent="-274320" fontAlgn="auto">
              <a:spcAft>
                <a:spcPts val="0"/>
              </a:spcAft>
              <a:buFont typeface="Wingdings"/>
              <a:buChar char=""/>
              <a:defRPr/>
            </a:pPr>
            <a:endParaRPr lang="en-US" sz="1600" dirty="0">
              <a:solidFill>
                <a:schemeClr val="accent4"/>
              </a:solidFill>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1600" b="1" dirty="0">
                <a:latin typeface="Times New Roman" panose="02020603050405020304" pitchFamily="18" charset="0"/>
                <a:cs typeface="Times New Roman" panose="02020603050405020304" pitchFamily="18" charset="0"/>
              </a:rPr>
              <a:t>McKinney-Vento Rights and Support: </a:t>
            </a:r>
          </a:p>
          <a:p>
            <a:pPr marL="560070" lvl="1" indent="-285750" fontAlgn="auto">
              <a:spcAft>
                <a:spcPts val="0"/>
              </a:spcAft>
              <a:buFont typeface="Courier New" panose="02070309020205020404" pitchFamily="49" charset="0"/>
              <a:buChar char="o"/>
              <a:defRPr/>
            </a:pPr>
            <a:r>
              <a:rPr lang="en-US" sz="1600" dirty="0">
                <a:latin typeface="Times New Roman" panose="02020603050405020304" pitchFamily="18" charset="0"/>
                <a:cs typeface="Times New Roman" panose="02020603050405020304" pitchFamily="18" charset="0"/>
              </a:rPr>
              <a:t>McKinney-Vento Homeless Assistance Act (McKinney-Vento Act) can help youth who are homeless get support they need (e.g., physical, behavioral, health, education, and other).</a:t>
            </a:r>
          </a:p>
          <a:p>
            <a:pPr marL="560070" lvl="1" indent="-285750" fontAlgn="auto">
              <a:spcAft>
                <a:spcPts val="0"/>
              </a:spcAft>
              <a:buFont typeface="Courier New" panose="02070309020205020404" pitchFamily="49" charset="0"/>
              <a:buChar char="o"/>
              <a:defRPr/>
            </a:pPr>
            <a:r>
              <a:rPr lang="en-US" sz="1600" dirty="0">
                <a:latin typeface="Times New Roman" panose="02020603050405020304" pitchFamily="18" charset="0"/>
                <a:cs typeface="Times New Roman" panose="02020603050405020304" pitchFamily="18" charset="0"/>
              </a:rPr>
              <a:t>The Every Student Succeeds Act amended the McKinney- Vento Act in 2015 reauthorizing new requirements to support youth by:</a:t>
            </a: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ensuring transportation until the end of the school year in which permanently housed; </a:t>
            </a: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introducing new feeder/receiving school of origin rights; </a:t>
            </a: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providing college counseling and FAFSA independent student status letters of determination; and</a:t>
            </a:r>
          </a:p>
          <a:p>
            <a:pPr marL="822960" lvl="2" fontAlgn="auto">
              <a:spcAft>
                <a:spcPts val="0"/>
              </a:spcAft>
              <a:buClr>
                <a:schemeClr val="accent3"/>
              </a:buClr>
              <a:buFont typeface="Wingdings 2"/>
              <a:buChar char=""/>
              <a:defRPr/>
            </a:pPr>
            <a:r>
              <a:rPr lang="en-US" sz="1600" dirty="0">
                <a:latin typeface="Times New Roman" panose="02020603050405020304" pitchFamily="18" charset="0"/>
                <a:cs typeface="Times New Roman" panose="02020603050405020304" pitchFamily="18" charset="0"/>
              </a:rPr>
              <a:t>strengthening tutoring, counseling, mentoring, and case management services for each youth.</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18</a:t>
            </a:fld>
            <a:endParaRPr lang="en-US" dirty="0"/>
          </a:p>
        </p:txBody>
      </p:sp>
    </p:spTree>
    <p:extLst>
      <p:ext uri="{BB962C8B-B14F-4D97-AF65-F5344CB8AC3E}">
        <p14:creationId xmlns:p14="http://schemas.microsoft.com/office/powerpoint/2010/main" val="37898584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OSHS: </a:t>
            </a:r>
            <a:r>
              <a:rPr lang="en-US" altLang="en-US" sz="4000" dirty="0" smtClean="0">
                <a:latin typeface="Times New Roman" pitchFamily="18" charset="0"/>
                <a:cs typeface="Times New Roman" pitchFamily="18" charset="0"/>
              </a:rPr>
              <a:t>Education for Children and Youth Resource and Data Overview</a:t>
            </a:r>
            <a:endParaRPr lang="en-US" sz="4000" dirty="0"/>
          </a:p>
        </p:txBody>
      </p:sp>
      <p:sp>
        <p:nvSpPr>
          <p:cNvPr id="3" name="Content Placeholder 2"/>
          <p:cNvSpPr>
            <a:spLocks noGrp="1"/>
          </p:cNvSpPr>
          <p:nvPr>
            <p:ph idx="1"/>
          </p:nvPr>
        </p:nvSpPr>
        <p:spPr>
          <a:xfrm>
            <a:off x="750627" y="1828798"/>
            <a:ext cx="10780594" cy="4599298"/>
          </a:xfrm>
        </p:spPr>
        <p:txBody>
          <a:bodyPr>
            <a:normAutofit fontScale="25000" lnSpcReduction="20000"/>
          </a:bodyPr>
          <a:lstStyle/>
          <a:p>
            <a:pPr marL="0" indent="0" fontAlgn="auto">
              <a:spcAft>
                <a:spcPts val="0"/>
              </a:spcAft>
              <a:buFont typeface="Wingdings 2"/>
              <a:buNone/>
              <a:defRPr/>
            </a:pPr>
            <a:endParaRPr lang="en-US" sz="7200" b="1" u="sng"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8000" b="1" u="sng" dirty="0" smtClean="0">
                <a:latin typeface="Times New Roman" panose="02020603050405020304" pitchFamily="18" charset="0"/>
                <a:cs typeface="Times New Roman" panose="02020603050405020304" pitchFamily="18" charset="0"/>
              </a:rPr>
              <a:t>Education </a:t>
            </a:r>
            <a:r>
              <a:rPr lang="en-US" sz="8000" b="1" u="sng" dirty="0">
                <a:latin typeface="Times New Roman" panose="02020603050405020304" pitchFamily="18" charset="0"/>
                <a:cs typeface="Times New Roman" panose="02020603050405020304" pitchFamily="18" charset="0"/>
              </a:rPr>
              <a:t>for Children and Youth (EHCY) Program and Data Overview:  </a:t>
            </a:r>
          </a:p>
          <a:p>
            <a:pPr marL="274320" indent="-274320" fontAlgn="auto">
              <a:spcAft>
                <a:spcPts val="0"/>
              </a:spcAft>
              <a:buFont typeface="Wingdings 2"/>
              <a:buChar char=""/>
              <a:defRPr/>
            </a:pPr>
            <a:r>
              <a:rPr lang="en-US" sz="8000" dirty="0">
                <a:latin typeface="Times New Roman" panose="02020603050405020304" pitchFamily="18" charset="0"/>
                <a:cs typeface="Times New Roman" panose="02020603050405020304" pitchFamily="18" charset="0"/>
              </a:rPr>
              <a:t>1.3 million children and youth, </a:t>
            </a:r>
            <a:r>
              <a:rPr lang="en-US" sz="8000" dirty="0" smtClean="0">
                <a:latin typeface="Times New Roman" panose="02020603050405020304" pitchFamily="18" charset="0"/>
                <a:cs typeface="Times New Roman" panose="02020603050405020304" pitchFamily="18" charset="0"/>
              </a:rPr>
              <a:t>are identified by local liaisons annually in recent years.  About </a:t>
            </a:r>
            <a:r>
              <a:rPr lang="en-US" sz="8000" dirty="0" smtClean="0">
                <a:latin typeface="Times New Roman" panose="02020603050405020304" pitchFamily="18" charset="0"/>
                <a:cs typeface="Times New Roman" panose="02020603050405020304" pitchFamily="18" charset="0"/>
              </a:rPr>
              <a:t>17</a:t>
            </a:r>
            <a:r>
              <a:rPr lang="en-US" sz="8000" dirty="0">
                <a:latin typeface="Times New Roman" panose="02020603050405020304" pitchFamily="18" charset="0"/>
                <a:cs typeface="Times New Roman" panose="02020603050405020304" pitchFamily="18" charset="0"/>
              </a:rPr>
              <a:t>% have IEPs and many enrollment disputes involve homeless students with </a:t>
            </a:r>
            <a:r>
              <a:rPr lang="en-US" sz="8000" dirty="0" smtClean="0">
                <a:latin typeface="Times New Roman" panose="02020603050405020304" pitchFamily="18" charset="0"/>
                <a:cs typeface="Times New Roman" panose="02020603050405020304" pitchFamily="18" charset="0"/>
              </a:rPr>
              <a:t>disabilities.</a:t>
            </a:r>
          </a:p>
          <a:p>
            <a:pPr lvl="1">
              <a:buFont typeface="Courier New" panose="02070309020205020404" pitchFamily="49" charset="0"/>
              <a:buChar char="o"/>
              <a:defRPr/>
            </a:pPr>
            <a:r>
              <a:rPr lang="en-US" sz="8000" dirty="0" smtClean="0">
                <a:latin typeface="Times New Roman" panose="02020603050405020304" pitchFamily="18" charset="0"/>
                <a:cs typeface="Times New Roman" panose="02020603050405020304" pitchFamily="18" charset="0"/>
              </a:rPr>
              <a:t>EHCY </a:t>
            </a:r>
            <a:r>
              <a:rPr lang="en-US" sz="8000" dirty="0">
                <a:latin typeface="Times New Roman" panose="02020603050405020304" pitchFamily="18" charset="0"/>
                <a:cs typeface="Times New Roman" panose="02020603050405020304" pitchFamily="18" charset="0"/>
              </a:rPr>
              <a:t>National Data Summary;   </a:t>
            </a:r>
            <a:r>
              <a:rPr lang="en-US" sz="8000" dirty="0">
                <a:latin typeface="Times New Roman" panose="02020603050405020304" pitchFamily="18" charset="0"/>
                <a:cs typeface="Times New Roman" panose="02020603050405020304" pitchFamily="18" charset="0"/>
                <a:hlinkClick r:id="rId3" tooltip="Office of Safe and Healthy Students link to  National Data Summary"/>
              </a:rPr>
              <a:t>https://</a:t>
            </a:r>
            <a:r>
              <a:rPr lang="en-US" sz="8000" dirty="0" smtClean="0">
                <a:latin typeface="Times New Roman" panose="02020603050405020304" pitchFamily="18" charset="0"/>
                <a:cs typeface="Times New Roman" panose="02020603050405020304" pitchFamily="18" charset="0"/>
                <a:hlinkClick r:id="rId3" tooltip="Office of Safe and Healthy Students link to  National Data Summary"/>
              </a:rPr>
              <a:t>www2.ed.gov/programs/homeless/performance.html</a:t>
            </a:r>
            <a:endParaRPr lang="en-US" sz="8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defRPr/>
            </a:pPr>
            <a:r>
              <a:rPr lang="en-US" sz="8000" dirty="0" smtClean="0">
                <a:latin typeface="Times New Roman" panose="02020603050405020304" pitchFamily="18" charset="0"/>
                <a:cs typeface="Times New Roman" panose="02020603050405020304" pitchFamily="18" charset="0"/>
              </a:rPr>
              <a:t>EHCY </a:t>
            </a:r>
            <a:r>
              <a:rPr lang="en-US" sz="8000" dirty="0">
                <a:latin typeface="Times New Roman" panose="02020603050405020304" pitchFamily="18" charset="0"/>
                <a:cs typeface="Times New Roman" panose="02020603050405020304" pitchFamily="18" charset="0"/>
              </a:rPr>
              <a:t>Data Publications: </a:t>
            </a:r>
            <a:r>
              <a:rPr lang="en-US" sz="8000" dirty="0">
                <a:latin typeface="Times New Roman" panose="02020603050405020304" pitchFamily="18" charset="0"/>
                <a:cs typeface="Times New Roman" panose="02020603050405020304" pitchFamily="18" charset="0"/>
                <a:hlinkClick r:id="rId4" tooltip="Office of Safe and Healthy Students link to Data Publications"/>
              </a:rPr>
              <a:t>https://www2.ed.gov/programs/homeless/resources.html</a:t>
            </a:r>
            <a:endParaRPr lang="en-US" sz="80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8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8000" dirty="0">
                <a:latin typeface="Times New Roman" panose="02020603050405020304" pitchFamily="18" charset="0"/>
                <a:cs typeface="Times New Roman" panose="02020603050405020304" pitchFamily="18" charset="0"/>
              </a:rPr>
              <a:t>Coordinated Resources and Guidance on IDEA and McKinney-Vento Act </a:t>
            </a:r>
            <a:endParaRPr lang="en-US" sz="8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defRPr/>
            </a:pPr>
            <a:r>
              <a:rPr lang="en-US" sz="8000" dirty="0" smtClean="0">
                <a:latin typeface="Times New Roman" panose="02020603050405020304" pitchFamily="18" charset="0"/>
                <a:cs typeface="Times New Roman" panose="02020603050405020304" pitchFamily="18" charset="0"/>
              </a:rPr>
              <a:t>Special </a:t>
            </a:r>
            <a:r>
              <a:rPr lang="en-US" sz="8000" dirty="0">
                <a:latin typeface="Times New Roman" panose="02020603050405020304" pitchFamily="18" charset="0"/>
                <a:cs typeface="Times New Roman" panose="02020603050405020304" pitchFamily="18" charset="0"/>
              </a:rPr>
              <a:t>Education Resources:  </a:t>
            </a:r>
            <a:r>
              <a:rPr lang="en-US" sz="8000" dirty="0">
                <a:latin typeface="Times New Roman" panose="02020603050405020304" pitchFamily="18" charset="0"/>
                <a:cs typeface="Times New Roman" panose="02020603050405020304" pitchFamily="18" charset="0"/>
                <a:hlinkClick r:id="rId5" tooltip="Office of Safe and Healthy Students link to  Special Education Resources"/>
              </a:rPr>
              <a:t>https://</a:t>
            </a:r>
            <a:r>
              <a:rPr lang="en-US" sz="8000" dirty="0" smtClean="0">
                <a:latin typeface="Times New Roman" panose="02020603050405020304" pitchFamily="18" charset="0"/>
                <a:cs typeface="Times New Roman" panose="02020603050405020304" pitchFamily="18" charset="0"/>
                <a:hlinkClick r:id="rId5" tooltip="Office of Safe and Healthy Students link to  Special Education Resources"/>
              </a:rPr>
              <a:t>nche.ed.gov/ibt/sc_spec_ed.php</a:t>
            </a:r>
            <a:endParaRPr lang="en-US" sz="8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defRPr/>
            </a:pPr>
            <a:r>
              <a:rPr lang="en-US" sz="8000" dirty="0" smtClean="0">
                <a:latin typeface="Times New Roman" panose="02020603050405020304" pitchFamily="18" charset="0"/>
                <a:cs typeface="Times New Roman" panose="02020603050405020304" pitchFamily="18" charset="0"/>
              </a:rPr>
              <a:t>EHCY </a:t>
            </a:r>
            <a:r>
              <a:rPr lang="en-US" sz="8000" dirty="0">
                <a:latin typeface="Times New Roman" panose="02020603050405020304" pitchFamily="18" charset="0"/>
                <a:cs typeface="Times New Roman" panose="02020603050405020304" pitchFamily="18" charset="0"/>
              </a:rPr>
              <a:t>Non-Regulatory Guidance: </a:t>
            </a:r>
            <a:r>
              <a:rPr lang="en-US" sz="8000" dirty="0">
                <a:latin typeface="Times New Roman" panose="02020603050405020304" pitchFamily="18" charset="0"/>
                <a:cs typeface="Times New Roman" panose="02020603050405020304" pitchFamily="18" charset="0"/>
                <a:hlinkClick r:id="rId6" tooltip="Office of Safe and Healthy Students link to Non-Regulatory Guidance"/>
              </a:rPr>
              <a:t>https://www2.ed.gov/programs/homeless/legislation.html</a:t>
            </a:r>
            <a:endParaRPr lang="en-US" sz="8000" dirty="0">
              <a:latin typeface="Times New Roman" panose="02020603050405020304" pitchFamily="18" charset="0"/>
              <a:cs typeface="Times New Roman" panose="02020603050405020304" pitchFamily="18" charset="0"/>
            </a:endParaRPr>
          </a:p>
          <a:p>
            <a:pPr marL="594360" lvl="2" indent="0" fontAlgn="auto">
              <a:spcAft>
                <a:spcPts val="0"/>
              </a:spcAft>
              <a:buClr>
                <a:schemeClr val="accent3"/>
              </a:buClr>
              <a:buFont typeface="Wingdings 2"/>
              <a:buNone/>
              <a:defRPr/>
            </a:pPr>
            <a:endParaRPr lang="en-US" sz="8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8000" dirty="0">
                <a:latin typeface="Times New Roman" panose="02020603050405020304" pitchFamily="18" charset="0"/>
                <a:cs typeface="Times New Roman" panose="02020603050405020304" pitchFamily="18" charset="0"/>
              </a:rPr>
              <a:t>Coordinated Implementation on IDEA and McKinney-Vento </a:t>
            </a:r>
            <a:r>
              <a:rPr lang="en-US" sz="8000" dirty="0" smtClean="0">
                <a:latin typeface="Times New Roman" panose="02020603050405020304" pitchFamily="18" charset="0"/>
                <a:cs typeface="Times New Roman" panose="02020603050405020304" pitchFamily="18" charset="0"/>
              </a:rPr>
              <a:t>Act</a:t>
            </a:r>
          </a:p>
          <a:p>
            <a:pPr lvl="1">
              <a:buFont typeface="Courier New" panose="02070309020205020404" pitchFamily="49" charset="0"/>
              <a:buChar char="o"/>
              <a:defRPr/>
            </a:pPr>
            <a:r>
              <a:rPr lang="en-US" sz="8000" dirty="0" smtClean="0">
                <a:latin typeface="Times New Roman" panose="02020603050405020304" pitchFamily="18" charset="0"/>
                <a:cs typeface="Times New Roman" panose="02020603050405020304" pitchFamily="18" charset="0"/>
              </a:rPr>
              <a:t>Special </a:t>
            </a:r>
            <a:r>
              <a:rPr lang="en-US" sz="8000" dirty="0">
                <a:latin typeface="Times New Roman" panose="02020603050405020304" pitchFamily="18" charset="0"/>
                <a:cs typeface="Times New Roman" panose="02020603050405020304" pitchFamily="18" charset="0"/>
              </a:rPr>
              <a:t>Education and Homelessness: </a:t>
            </a:r>
          </a:p>
          <a:p>
            <a:pPr marL="594360" lvl="2" indent="0" fontAlgn="auto">
              <a:spcAft>
                <a:spcPts val="0"/>
              </a:spcAft>
              <a:buClr>
                <a:schemeClr val="accent3"/>
              </a:buClr>
              <a:buFont typeface="Wingdings 2"/>
              <a:buNone/>
              <a:defRPr/>
            </a:pPr>
            <a:r>
              <a:rPr lang="en-US" sz="8000" dirty="0">
                <a:latin typeface="Times New Roman" panose="02020603050405020304" pitchFamily="18" charset="0"/>
                <a:cs typeface="Times New Roman" panose="02020603050405020304" pitchFamily="18" charset="0"/>
                <a:hlinkClick r:id="rId7" tooltip="Office of Safe and Healthy Students link to IDEA and McKinney-Vento Act"/>
              </a:rPr>
              <a:t>https://www2.ed.gov/policy/speced/guid/spec-ed-homelessness-q-a.pdf</a:t>
            </a:r>
            <a:endParaRPr lang="en-US" sz="80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19</a:t>
            </a:fld>
            <a:endParaRPr lang="en-US" dirty="0"/>
          </a:p>
        </p:txBody>
      </p:sp>
    </p:spTree>
    <p:extLst>
      <p:ext uri="{BB962C8B-B14F-4D97-AF65-F5344CB8AC3E}">
        <p14:creationId xmlns:p14="http://schemas.microsoft.com/office/powerpoint/2010/main" val="958060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6" y="351477"/>
            <a:ext cx="10515600" cy="1325563"/>
          </a:xfrm>
        </p:spPr>
        <p:txBody>
          <a:bodyPr/>
          <a:lstStyle/>
          <a:p>
            <a:pPr algn="ctr"/>
            <a:r>
              <a:rPr lang="en-US" altLang="en-US" dirty="0">
                <a:latin typeface="Times New Roman" pitchFamily="18" charset="0"/>
                <a:cs typeface="Times New Roman" pitchFamily="18" charset="0"/>
              </a:rPr>
              <a:t>Agenda</a:t>
            </a:r>
            <a:endParaRPr lang="en-US" dirty="0"/>
          </a:p>
        </p:txBody>
      </p:sp>
      <p:sp>
        <p:nvSpPr>
          <p:cNvPr id="3" name="Content Placeholder 2"/>
          <p:cNvSpPr>
            <a:spLocks noGrp="1"/>
          </p:cNvSpPr>
          <p:nvPr>
            <p:ph idx="1"/>
          </p:nvPr>
        </p:nvSpPr>
        <p:spPr>
          <a:xfrm>
            <a:off x="2419748" y="1997263"/>
            <a:ext cx="8789158" cy="4421876"/>
          </a:xfrm>
        </p:spPr>
        <p:txBody>
          <a:bodyPr>
            <a:normAutofit fontScale="47500" lnSpcReduction="20000"/>
          </a:bodyPr>
          <a:lstStyle/>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Introduction and Overview </a:t>
            </a:r>
          </a:p>
          <a:p>
            <a:pPr marL="274320" indent="-274320" fontAlgn="auto">
              <a:spcAft>
                <a:spcPts val="0"/>
              </a:spcAft>
              <a:buFont typeface="Wingdings 2"/>
              <a:buChar char=""/>
              <a:defRPr/>
            </a:pPr>
            <a:endParaRPr lang="en-US" sz="3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Office of Special Education and Rehabilitative/Office of Special Education Programs </a:t>
            </a:r>
          </a:p>
          <a:p>
            <a:pPr marL="274320" indent="-274320" fontAlgn="auto">
              <a:spcAft>
                <a:spcPts val="0"/>
              </a:spcAft>
              <a:buFont typeface="Wingdings 2"/>
              <a:buChar char=""/>
              <a:defRPr/>
            </a:pPr>
            <a:endParaRPr lang="en-US" sz="3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Office of Elementary and Secondary Education/ Title I Part D</a:t>
            </a:r>
          </a:p>
          <a:p>
            <a:pPr marL="0" indent="0" fontAlgn="auto">
              <a:spcAft>
                <a:spcPts val="0"/>
              </a:spcAft>
              <a:buFont typeface="Wingdings 2"/>
              <a:buNone/>
              <a:defRPr/>
            </a:pPr>
            <a:r>
              <a:rPr lang="en-US" sz="3800" b="1" dirty="0">
                <a:latin typeface="Times New Roman" panose="02020603050405020304" pitchFamily="18" charset="0"/>
                <a:cs typeface="Times New Roman" panose="02020603050405020304" pitchFamily="18" charset="0"/>
              </a:rPr>
              <a:t> </a:t>
            </a:r>
          </a:p>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Office of Safe and Healthy Students/Homeless Children and Youth Program</a:t>
            </a:r>
          </a:p>
          <a:p>
            <a:pPr marL="274320" indent="-274320" fontAlgn="auto">
              <a:spcAft>
                <a:spcPts val="0"/>
              </a:spcAft>
              <a:buFont typeface="Wingdings 2"/>
              <a:buChar char=""/>
              <a:defRPr/>
            </a:pPr>
            <a:endParaRPr lang="en-US" sz="3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Neglected  and Delinquent Technical Assistance Center</a:t>
            </a:r>
          </a:p>
          <a:p>
            <a:pPr marL="274320" indent="-274320" fontAlgn="auto">
              <a:spcAft>
                <a:spcPts val="0"/>
              </a:spcAft>
              <a:buFont typeface="Wingdings 2"/>
              <a:buChar char=""/>
              <a:defRPr/>
            </a:pPr>
            <a:endParaRPr lang="en-US" sz="3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3800" b="1" dirty="0" smtClean="0">
                <a:latin typeface="Times New Roman" panose="02020603050405020304" pitchFamily="18" charset="0"/>
                <a:cs typeface="Times New Roman" panose="02020603050405020304" pitchFamily="18" charset="0"/>
              </a:rPr>
              <a:t>United States Department </a:t>
            </a:r>
            <a:r>
              <a:rPr lang="en-US" sz="3800" b="1" dirty="0">
                <a:latin typeface="Times New Roman" panose="02020603050405020304" pitchFamily="18" charset="0"/>
                <a:cs typeface="Times New Roman" panose="02020603050405020304" pitchFamily="18" charset="0"/>
              </a:rPr>
              <a:t>of Justice</a:t>
            </a:r>
          </a:p>
          <a:p>
            <a:pPr marL="274320" indent="-274320" fontAlgn="auto">
              <a:spcAft>
                <a:spcPts val="0"/>
              </a:spcAft>
              <a:buFont typeface="Wingdings 2"/>
              <a:buChar char=""/>
              <a:defRPr/>
            </a:pPr>
            <a:endParaRPr lang="en-US" sz="3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3800" b="1" dirty="0">
                <a:latin typeface="Times New Roman" panose="02020603050405020304" pitchFamily="18" charset="0"/>
                <a:cs typeface="Times New Roman" panose="02020603050405020304" pitchFamily="18" charset="0"/>
              </a:rPr>
              <a:t>Questions and Answers </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a:t>
            </a:fld>
            <a:endParaRPr lang="en-US" dirty="0"/>
          </a:p>
        </p:txBody>
      </p:sp>
      <p:pic>
        <p:nvPicPr>
          <p:cNvPr id="5" name="Picture 8" descr="Logo for OSEP' Results Driven Accountability for improving results for children with disabilities" title="Results Driven Accountab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65" y="5036023"/>
            <a:ext cx="1943100" cy="1383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835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NDTAC</a:t>
            </a:r>
            <a:endParaRPr lang="en-US" sz="4000" dirty="0"/>
          </a:p>
        </p:txBody>
      </p:sp>
      <p:sp>
        <p:nvSpPr>
          <p:cNvPr id="3" name="Content Placeholder 2"/>
          <p:cNvSpPr>
            <a:spLocks noGrp="1"/>
          </p:cNvSpPr>
          <p:nvPr>
            <p:ph idx="1"/>
          </p:nvPr>
        </p:nvSpPr>
        <p:spPr>
          <a:xfrm>
            <a:off x="859809" y="1828798"/>
            <a:ext cx="10671412" cy="4295113"/>
          </a:xfrm>
        </p:spPr>
        <p:txBody>
          <a:bodyPr/>
          <a:lstStyle/>
          <a:p>
            <a:pPr fontAlgn="auto">
              <a:spcAft>
                <a:spcPts val="0"/>
              </a:spcAft>
              <a:buFont typeface="Wingdings 2"/>
              <a:buNone/>
              <a:defRPr/>
            </a:pPr>
            <a:endParaRPr lang="en-US" dirty="0" smtClean="0">
              <a:latin typeface="Times New Roman" panose="02020603050405020304" pitchFamily="18" charset="0"/>
              <a:cs typeface="Times New Roman" panose="02020603050405020304" pitchFamily="18" charset="0"/>
            </a:endParaRPr>
          </a:p>
          <a:p>
            <a:pPr fontAlgn="auto">
              <a:spcAft>
                <a:spcPts val="0"/>
              </a:spcAft>
              <a:buFont typeface="Wingdings 2"/>
              <a:buNone/>
              <a:defRPr/>
            </a:pPr>
            <a:endParaRPr lang="en-US" dirty="0">
              <a:latin typeface="Times New Roman" panose="02020603050405020304" pitchFamily="18" charset="0"/>
              <a:cs typeface="Times New Roman" panose="02020603050405020304" pitchFamily="18" charset="0"/>
            </a:endParaRPr>
          </a:p>
          <a:p>
            <a:pPr algn="ctr" fontAlgn="auto">
              <a:spcAft>
                <a:spcPts val="0"/>
              </a:spcAft>
              <a:buFont typeface="Wingdings 2"/>
              <a:buNone/>
              <a:defRPr/>
            </a:pPr>
            <a:r>
              <a:rPr lang="en-US" sz="3200" b="1" dirty="0">
                <a:latin typeface="Times New Roman" panose="02020603050405020304" pitchFamily="18" charset="0"/>
                <a:cs typeface="Times New Roman" panose="02020603050405020304" pitchFamily="18" charset="0"/>
              </a:rPr>
              <a:t>Neglected and Delinquent Technical Assistance </a:t>
            </a:r>
            <a:r>
              <a:rPr lang="en-US" sz="3200" b="1" dirty="0" smtClean="0">
                <a:latin typeface="Times New Roman" panose="02020603050405020304" pitchFamily="18" charset="0"/>
                <a:cs typeface="Times New Roman" panose="02020603050405020304" pitchFamily="18" charset="0"/>
              </a:rPr>
              <a:t>Center</a:t>
            </a:r>
          </a:p>
          <a:p>
            <a:pPr algn="ctr" fontAlgn="auto">
              <a:spcAft>
                <a:spcPts val="0"/>
              </a:spcAft>
              <a:buFont typeface="Wingdings 2"/>
              <a:buNone/>
              <a:defRPr/>
            </a:pPr>
            <a:r>
              <a:rPr lang="en-US" sz="3200" b="1" dirty="0" smtClean="0">
                <a:latin typeface="Times New Roman" panose="02020603050405020304" pitchFamily="18" charset="0"/>
                <a:cs typeface="Times New Roman" panose="02020603050405020304" pitchFamily="18" charset="0"/>
              </a:rPr>
              <a:t>Transition Toolkit 3.0</a:t>
            </a:r>
            <a:endParaRPr lang="en-US" sz="3200" b="1" dirty="0">
              <a:latin typeface="Times New Roman" panose="02020603050405020304" pitchFamily="18" charset="0"/>
              <a:cs typeface="Times New Roman" panose="02020603050405020304" pitchFamily="18" charset="0"/>
            </a:endParaRPr>
          </a:p>
          <a:p>
            <a:pPr marL="0" indent="0" algn="ctr">
              <a:buNone/>
            </a:pPr>
            <a:r>
              <a:rPr lang="en-US" i="1" dirty="0" smtClean="0">
                <a:latin typeface="Times New Roman" panose="02020603050405020304" pitchFamily="18" charset="0"/>
                <a:cs typeface="Times New Roman" panose="02020603050405020304" pitchFamily="18" charset="0"/>
              </a:rPr>
              <a:t>Simon Gonsoulin</a:t>
            </a:r>
            <a:endParaRPr lang="en-US"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8B753B17-1229-47A4-BBB2-A02D5F84107F}" type="slidenum">
              <a:rPr lang="en-US" smtClean="0"/>
              <a:pPr/>
              <a:t>20</a:t>
            </a:fld>
            <a:endParaRPr lang="en-US" dirty="0"/>
          </a:p>
        </p:txBody>
      </p:sp>
    </p:spTree>
    <p:extLst>
      <p:ext uri="{BB962C8B-B14F-4D97-AF65-F5344CB8AC3E}">
        <p14:creationId xmlns:p14="http://schemas.microsoft.com/office/powerpoint/2010/main" val="1769543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136478" y="2061950"/>
            <a:ext cx="5922813" cy="4216020"/>
          </a:xfrm>
        </p:spPr>
        <p:txBody>
          <a:bodyPr>
            <a:normAutofit/>
          </a:bodyPr>
          <a:lstStyle/>
          <a:p>
            <a:pPr marL="0" indent="0" fontAlgn="auto">
              <a:spcAft>
                <a:spcPts val="0"/>
              </a:spcAft>
              <a:buFont typeface="Wingdings 2"/>
              <a:buNone/>
              <a:defRPr/>
            </a:pPr>
            <a:endParaRPr lang="en-US" sz="20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2000" dirty="0" smtClean="0">
                <a:latin typeface="Times New Roman" panose="02020603050405020304" pitchFamily="18" charset="0"/>
                <a:cs typeface="Times New Roman" panose="02020603050405020304" pitchFamily="18" charset="0"/>
              </a:rPr>
              <a:t>NDTAC’s </a:t>
            </a:r>
            <a:r>
              <a:rPr lang="en-US" sz="2000" dirty="0">
                <a:latin typeface="Times New Roman" panose="02020603050405020304" pitchFamily="18" charset="0"/>
                <a:cs typeface="Times New Roman" panose="02020603050405020304" pitchFamily="18" charset="0"/>
              </a:rPr>
              <a:t>Transition Toolkit brings together strategies, </a:t>
            </a:r>
            <a:r>
              <a:rPr lang="en-US" sz="2000" dirty="0" smtClean="0">
                <a:latin typeface="Times New Roman" panose="02020603050405020304" pitchFamily="18" charset="0"/>
                <a:cs typeface="Times New Roman" panose="02020603050405020304" pitchFamily="18" charset="0"/>
              </a:rPr>
              <a:t>existing </a:t>
            </a:r>
            <a:r>
              <a:rPr lang="en-US" sz="2000" dirty="0">
                <a:latin typeface="Times New Roman" panose="02020603050405020304" pitchFamily="18" charset="0"/>
                <a:cs typeface="Times New Roman" panose="02020603050405020304" pitchFamily="18" charset="0"/>
              </a:rPr>
              <a:t>practices, and updated resources and documents on transition to enable administrators and service providers to </a:t>
            </a:r>
            <a:r>
              <a:rPr lang="en-US" sz="2000" dirty="0" smtClean="0">
                <a:latin typeface="Times New Roman" panose="02020603050405020304" pitchFamily="18" charset="0"/>
                <a:cs typeface="Times New Roman" panose="02020603050405020304" pitchFamily="18" charset="0"/>
              </a:rPr>
              <a:t>provide high-quality transition services for children and youth moving into, through, and out of education programs within the juvenile justice </a:t>
            </a:r>
            <a:r>
              <a:rPr lang="en-US" sz="2000" dirty="0">
                <a:latin typeface="Times New Roman" panose="02020603050405020304" pitchFamily="18" charset="0"/>
                <a:cs typeface="Times New Roman" panose="02020603050405020304" pitchFamily="18" charset="0"/>
              </a:rPr>
              <a:t>system. </a:t>
            </a:r>
            <a:endParaRPr lang="en-US" sz="20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8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1800" dirty="0">
                <a:solidFill>
                  <a:prstClr val="black"/>
                </a:solidFill>
                <a:latin typeface="Times New Roman" panose="02020603050405020304" pitchFamily="18" charset="0"/>
                <a:cs typeface="Times New Roman" panose="02020603050405020304" pitchFamily="18" charset="0"/>
                <a:hlinkClick r:id="rId3" tooltip="National Technical Assistance Center link to  Transition Toolkit 3.0"/>
              </a:rPr>
              <a:t>http://www.neglected-delinquent.org/resource/transition-toolkit-30-meeting-educational-needs-youth-exposed-juvenile-justice-system</a:t>
            </a:r>
            <a:r>
              <a:rPr lang="en-US" sz="1800" dirty="0">
                <a:solidFill>
                  <a:prstClr val="black"/>
                </a:solidFill>
                <a:latin typeface="Times New Roman" panose="02020603050405020304" pitchFamily="18" charset="0"/>
                <a:cs typeface="Times New Roman" panose="02020603050405020304" pitchFamily="18" charset="0"/>
              </a:rPr>
              <a:t> </a:t>
            </a:r>
          </a:p>
          <a:p>
            <a:pPr marL="0" indent="0" fontAlgn="auto">
              <a:spcAft>
                <a:spcPts val="0"/>
              </a:spcAft>
              <a:buFont typeface="Wingdings 2"/>
              <a:buNone/>
              <a:defRPr/>
            </a:pPr>
            <a:endParaRPr lang="en-US" sz="12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294967295"/>
          </p:nvPr>
        </p:nvSpPr>
        <p:spPr>
          <a:xfrm>
            <a:off x="5791200" y="1042989"/>
            <a:ext cx="609600" cy="441325"/>
          </a:xfrm>
          <a:prstGeom prst="rect">
            <a:avLst/>
          </a:prstGeom>
        </p:spPr>
        <p:txBody>
          <a:bodyPr/>
          <a:lstStyle/>
          <a:p>
            <a:pPr>
              <a:defRPr/>
            </a:pPr>
            <a:fld id="{46BD9A8E-E7A1-47F6-91C0-E7B9286972A1}" type="slidenum">
              <a:rPr lang="en-US"/>
              <a:pPr>
                <a:defRPr/>
              </a:pPr>
              <a:t>21</a:t>
            </a:fld>
            <a:endParaRPr lang="en-US" dirty="0"/>
          </a:p>
        </p:txBody>
      </p:sp>
      <p:sp>
        <p:nvSpPr>
          <p:cNvPr id="33796" name="Title 1"/>
          <p:cNvSpPr>
            <a:spLocks noGrp="1"/>
          </p:cNvSpPr>
          <p:nvPr>
            <p:ph type="title"/>
          </p:nvPr>
        </p:nvSpPr>
        <p:spPr>
          <a:xfrm>
            <a:off x="232011" y="177421"/>
            <a:ext cx="11696131" cy="1308552"/>
          </a:xfrm>
        </p:spPr>
        <p:txBody>
          <a:bodyPr>
            <a:normAutofit/>
          </a:bodyPr>
          <a:lstStyle/>
          <a:p>
            <a:pPr algn="ctr"/>
            <a:r>
              <a:rPr lang="en-US" altLang="en-US" sz="4000" b="1" dirty="0" smtClean="0">
                <a:latin typeface="Times New Roman" pitchFamily="18" charset="0"/>
                <a:cs typeface="Times New Roman" pitchFamily="18" charset="0"/>
              </a:rPr>
              <a:t>NDTAC’s Transition Toolkit 3.0</a:t>
            </a:r>
          </a:p>
        </p:txBody>
      </p:sp>
      <p:sp>
        <p:nvSpPr>
          <p:cNvPr id="2" name="Text Placeholder 1"/>
          <p:cNvSpPr>
            <a:spLocks noGrp="1"/>
          </p:cNvSpPr>
          <p:nvPr>
            <p:ph type="body" idx="1"/>
          </p:nvPr>
        </p:nvSpPr>
        <p:spPr>
          <a:xfrm>
            <a:off x="107667" y="1196454"/>
            <a:ext cx="11785600" cy="838200"/>
          </a:xfrm>
        </p:spPr>
        <p:txBody>
          <a:bodyPr/>
          <a:lstStyle/>
          <a:p>
            <a:pPr fontAlgn="auto">
              <a:spcAft>
                <a:spcPts val="0"/>
              </a:spcAft>
              <a:buFont typeface="Wingdings 2"/>
              <a:buNone/>
              <a:defRPr/>
            </a:pPr>
            <a:r>
              <a:rPr sz="1800" dirty="0"/>
              <a:t> 		</a:t>
            </a:r>
            <a:r>
              <a:rPr lang="en-US" sz="1800" dirty="0" smtClean="0"/>
              <a:t>		</a:t>
            </a:r>
            <a:r>
              <a:rPr dirty="0" smtClean="0">
                <a:latin typeface="Times New Roman" panose="02020603050405020304" pitchFamily="18" charset="0"/>
                <a:cs typeface="Times New Roman" panose="02020603050405020304" pitchFamily="18" charset="0"/>
              </a:rPr>
              <a:t> </a:t>
            </a:r>
            <a:r>
              <a:rPr u="sng" dirty="0">
                <a:latin typeface="Times New Roman" panose="02020603050405020304" pitchFamily="18" charset="0"/>
                <a:cs typeface="Times New Roman" panose="02020603050405020304" pitchFamily="18" charset="0"/>
              </a:rPr>
              <a:t>Overview of Educational Transition</a:t>
            </a:r>
          </a:p>
        </p:txBody>
      </p:sp>
      <p:pic>
        <p:nvPicPr>
          <p:cNvPr id="9" name="Content Placeholder 5" descr="Logo for National Technical Assistance Center for the Education of Neglected or Delinquent Children and Youth.  &#10;&#10;Transition Toolkit 3.0 Meeting the Educational Needs of Youth Exposed to the Juvenile Justice System" title="National Technical Assistance Center Logo for Transition Toolkit 3.)"/>
          <p:cNvPicPr>
            <a:picLocks noGrp="1" noChangeAspect="1"/>
          </p:cNvPicPr>
          <p:nvPr>
            <p:ph sz="quarter" idx="4"/>
          </p:nvPr>
        </p:nvPicPr>
        <p:blipFill>
          <a:blip r:embed="rId4"/>
          <a:stretch>
            <a:fillRect/>
          </a:stretch>
        </p:blipFill>
        <p:spPr>
          <a:xfrm>
            <a:off x="6133554" y="2075595"/>
            <a:ext cx="5704018" cy="4024953"/>
          </a:xfrm>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4685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54843"/>
            <a:ext cx="10639567" cy="1335846"/>
          </a:xfrm>
        </p:spPr>
        <p:txBody>
          <a:bodyPr>
            <a:normAutofit/>
          </a:bodyPr>
          <a:lstStyle/>
          <a:p>
            <a:pPr algn="ctr"/>
            <a:r>
              <a:rPr lang="en-US" altLang="en-US" sz="4000" dirty="0">
                <a:latin typeface="Times New Roman" pitchFamily="18" charset="0"/>
                <a:cs typeface="Times New Roman" pitchFamily="18" charset="0"/>
              </a:rPr>
              <a:t>NDTAC: What is Transition?</a:t>
            </a:r>
            <a:endParaRPr lang="en-US" sz="4000" dirty="0"/>
          </a:p>
        </p:txBody>
      </p:sp>
      <p:sp>
        <p:nvSpPr>
          <p:cNvPr id="3" name="Content Placeholder 2"/>
          <p:cNvSpPr>
            <a:spLocks noGrp="1"/>
          </p:cNvSpPr>
          <p:nvPr>
            <p:ph idx="1"/>
          </p:nvPr>
        </p:nvSpPr>
        <p:spPr>
          <a:xfrm>
            <a:off x="736979" y="2019867"/>
            <a:ext cx="10794242" cy="4299047"/>
          </a:xfrm>
        </p:spPr>
        <p:txBody>
          <a:bodyPr>
            <a:normAutofit fontScale="32500" lnSpcReduction="20000"/>
          </a:bodyPr>
          <a:lstStyle/>
          <a:p>
            <a:pPr marL="274320" indent="-274320" fontAlgn="auto">
              <a:spcAft>
                <a:spcPts val="0"/>
              </a:spcAft>
              <a:buFont typeface="Wingdings 2"/>
              <a:buChar char=""/>
              <a:defRPr/>
            </a:pPr>
            <a:r>
              <a:rPr lang="en-US" sz="7400" b="1" u="sng" dirty="0">
                <a:latin typeface="Times New Roman" panose="02020603050405020304" pitchFamily="18" charset="0"/>
                <a:cs typeface="Times New Roman" panose="02020603050405020304" pitchFamily="18" charset="0"/>
              </a:rPr>
              <a:t>A Set of activities that </a:t>
            </a:r>
            <a:r>
              <a:rPr lang="en-US" sz="7400" b="1" u="sng" dirty="0" smtClean="0">
                <a:latin typeface="Times New Roman" panose="02020603050405020304" pitchFamily="18" charset="0"/>
                <a:cs typeface="Times New Roman" panose="02020603050405020304" pitchFamily="18" charset="0"/>
              </a:rPr>
              <a:t>are:</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Coordinated</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Supportive</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Outcome-focused </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Across </a:t>
            </a:r>
            <a:r>
              <a:rPr lang="en-US" sz="7400" dirty="0">
                <a:latin typeface="Times New Roman" panose="02020603050405020304" pitchFamily="18" charset="0"/>
                <a:cs typeface="Times New Roman" panose="02020603050405020304" pitchFamily="18" charset="0"/>
              </a:rPr>
              <a:t>multiple Systems</a:t>
            </a:r>
          </a:p>
          <a:p>
            <a:pPr marL="548640" lvl="1" indent="-274320" fontAlgn="auto">
              <a:spcAft>
                <a:spcPts val="0"/>
              </a:spcAft>
              <a:buFont typeface="Wingdings"/>
              <a:buChar char=""/>
              <a:defRPr/>
            </a:pPr>
            <a:endParaRPr lang="en-US" sz="7400"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7400" dirty="0">
                <a:latin typeface="Times New Roman" panose="02020603050405020304" pitchFamily="18" charset="0"/>
                <a:cs typeface="Times New Roman" panose="02020603050405020304" pitchFamily="18" charset="0"/>
              </a:rPr>
              <a:t> </a:t>
            </a:r>
          </a:p>
          <a:p>
            <a:pPr marL="274320" indent="-274320" fontAlgn="auto">
              <a:spcAft>
                <a:spcPts val="0"/>
              </a:spcAft>
              <a:buFont typeface="Wingdings 2"/>
              <a:buChar char=""/>
              <a:defRPr/>
            </a:pPr>
            <a:r>
              <a:rPr lang="en-US" sz="7400" b="1" u="sng" dirty="0">
                <a:latin typeface="Times New Roman" panose="02020603050405020304" pitchFamily="18" charset="0"/>
                <a:cs typeface="Times New Roman" panose="02020603050405020304" pitchFamily="18" charset="0"/>
              </a:rPr>
              <a:t>Stages of </a:t>
            </a:r>
            <a:r>
              <a:rPr lang="en-US" sz="7400" b="1" u="sng" dirty="0" smtClean="0">
                <a:latin typeface="Times New Roman" panose="02020603050405020304" pitchFamily="18" charset="0"/>
                <a:cs typeface="Times New Roman" panose="02020603050405020304" pitchFamily="18" charset="0"/>
              </a:rPr>
              <a:t>Transition</a:t>
            </a:r>
            <a:r>
              <a:rPr lang="en-US" sz="7400" dirty="0" smtClean="0">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Stage </a:t>
            </a:r>
            <a:r>
              <a:rPr lang="en-US" sz="7400" dirty="0">
                <a:latin typeface="Times New Roman" panose="02020603050405020304" pitchFamily="18" charset="0"/>
                <a:cs typeface="Times New Roman" panose="02020603050405020304" pitchFamily="18" charset="0"/>
              </a:rPr>
              <a:t>1: Entry into the justice </a:t>
            </a:r>
            <a:r>
              <a:rPr lang="en-US" sz="7400" dirty="0" smtClean="0">
                <a:latin typeface="Times New Roman" panose="02020603050405020304" pitchFamily="18" charset="0"/>
                <a:cs typeface="Times New Roman" panose="02020603050405020304" pitchFamily="18" charset="0"/>
              </a:rPr>
              <a:t>system</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Stage </a:t>
            </a:r>
            <a:r>
              <a:rPr lang="en-US" sz="7400" dirty="0">
                <a:latin typeface="Times New Roman" panose="02020603050405020304" pitchFamily="18" charset="0"/>
                <a:cs typeface="Times New Roman" panose="02020603050405020304" pitchFamily="18" charset="0"/>
              </a:rPr>
              <a:t>2: </a:t>
            </a:r>
            <a:r>
              <a:rPr lang="en-US" sz="7400" dirty="0" smtClean="0">
                <a:latin typeface="Times New Roman" panose="02020603050405020304" pitchFamily="18" charset="0"/>
                <a:cs typeface="Times New Roman" panose="02020603050405020304" pitchFamily="18" charset="0"/>
              </a:rPr>
              <a:t>Residence</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Stage </a:t>
            </a:r>
            <a:r>
              <a:rPr lang="en-US" sz="7400" dirty="0">
                <a:latin typeface="Times New Roman" panose="02020603050405020304" pitchFamily="18" charset="0"/>
                <a:cs typeface="Times New Roman" panose="02020603050405020304" pitchFamily="18" charset="0"/>
              </a:rPr>
              <a:t>3: Exit from </a:t>
            </a:r>
            <a:r>
              <a:rPr lang="en-US" sz="7400" dirty="0" smtClean="0">
                <a:latin typeface="Times New Roman" panose="02020603050405020304" pitchFamily="18" charset="0"/>
                <a:cs typeface="Times New Roman" panose="02020603050405020304" pitchFamily="18" charset="0"/>
              </a:rPr>
              <a:t>incarceration</a:t>
            </a:r>
          </a:p>
          <a:p>
            <a:pPr lvl="1">
              <a:buFont typeface="Courier New" panose="02070309020205020404" pitchFamily="49" charset="0"/>
              <a:buChar char="o"/>
              <a:defRPr/>
            </a:pPr>
            <a:r>
              <a:rPr lang="en-US" sz="7400" dirty="0" smtClean="0">
                <a:latin typeface="Times New Roman" panose="02020603050405020304" pitchFamily="18" charset="0"/>
                <a:cs typeface="Times New Roman" panose="02020603050405020304" pitchFamily="18" charset="0"/>
              </a:rPr>
              <a:t>Stage </a:t>
            </a:r>
            <a:r>
              <a:rPr lang="en-US" sz="7400" dirty="0">
                <a:latin typeface="Times New Roman" panose="02020603050405020304" pitchFamily="18" charset="0"/>
                <a:cs typeface="Times New Roman" panose="02020603050405020304" pitchFamily="18" charset="0"/>
              </a:rPr>
              <a:t>4: Aftercare</a:t>
            </a:r>
            <a:endParaRPr lang="en-US" sz="7400" b="1"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22</a:t>
            </a:fld>
            <a:endParaRPr lang="en-US" dirty="0"/>
          </a:p>
        </p:txBody>
      </p:sp>
    </p:spTree>
    <p:extLst>
      <p:ext uri="{BB962C8B-B14F-4D97-AF65-F5344CB8AC3E}">
        <p14:creationId xmlns:p14="http://schemas.microsoft.com/office/powerpoint/2010/main" val="2915268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NDTAC: Effective Transition Efforts</a:t>
            </a:r>
            <a:endParaRPr lang="en-US" sz="4000" dirty="0"/>
          </a:p>
        </p:txBody>
      </p:sp>
      <p:sp>
        <p:nvSpPr>
          <p:cNvPr id="3" name="Content Placeholder 2"/>
          <p:cNvSpPr>
            <a:spLocks noGrp="1"/>
          </p:cNvSpPr>
          <p:nvPr>
            <p:ph idx="1"/>
          </p:nvPr>
        </p:nvSpPr>
        <p:spPr>
          <a:xfrm>
            <a:off x="859809" y="1828798"/>
            <a:ext cx="10671412" cy="4295113"/>
          </a:xfrm>
        </p:spPr>
        <p:txBody>
          <a:bodyPr>
            <a:normAutofit/>
          </a:bodyPr>
          <a:lstStyle/>
          <a:p>
            <a:pPr marL="274320" indent="-274320" fontAlgn="auto">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Transition Planning at first contact.</a:t>
            </a:r>
          </a:p>
          <a:p>
            <a:pPr marL="0" indent="0" fontAlgn="auto">
              <a:spcAft>
                <a:spcPts val="0"/>
              </a:spcAft>
              <a:buFont typeface="Wingdings 2"/>
              <a:buNone/>
              <a:defRPr/>
            </a:pPr>
            <a:endParaRPr lang="en-US" sz="24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High levels of engagement with youth in the development of plans that include family, agency, and school members.</a:t>
            </a:r>
          </a:p>
          <a:p>
            <a:pPr marL="274320" indent="-274320" fontAlgn="auto">
              <a:spcAft>
                <a:spcPts val="0"/>
              </a:spcAft>
              <a:buFont typeface="Wingdings 2"/>
              <a:buChar char=""/>
              <a:defRPr/>
            </a:pPr>
            <a:endParaRPr lang="en-US" sz="24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Supports, services, and processes that are culturally and linguistically competent and well-monitored.</a:t>
            </a:r>
          </a:p>
          <a:p>
            <a:pPr marL="0" indent="0" fontAlgn="auto">
              <a:spcAft>
                <a:spcPts val="0"/>
              </a:spcAft>
              <a:buFont typeface="Wingdings 2"/>
              <a:buNone/>
              <a:defRPr/>
            </a:pPr>
            <a:endParaRPr lang="en-US" sz="24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Well-trained staff who are sufficiently funded; and a dedicated transition coordinator who oversees the process.</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23</a:t>
            </a:fld>
            <a:endParaRPr lang="en-US" dirty="0"/>
          </a:p>
        </p:txBody>
      </p:sp>
    </p:spTree>
    <p:extLst>
      <p:ext uri="{BB962C8B-B14F-4D97-AF65-F5344CB8AC3E}">
        <p14:creationId xmlns:p14="http://schemas.microsoft.com/office/powerpoint/2010/main" val="33017907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DOJ</a:t>
            </a:r>
            <a:endParaRPr lang="en-US" sz="4000" dirty="0"/>
          </a:p>
        </p:txBody>
      </p:sp>
      <p:sp>
        <p:nvSpPr>
          <p:cNvPr id="3" name="Content Placeholder 2"/>
          <p:cNvSpPr>
            <a:spLocks noGrp="1"/>
          </p:cNvSpPr>
          <p:nvPr>
            <p:ph idx="1"/>
          </p:nvPr>
        </p:nvSpPr>
        <p:spPr>
          <a:xfrm>
            <a:off x="859809" y="1828798"/>
            <a:ext cx="10671412" cy="4295113"/>
          </a:xfrm>
        </p:spPr>
        <p:txBody>
          <a:bodyPr/>
          <a:lstStyle/>
          <a:p>
            <a:pPr marL="0" indent="0" algn="ctr">
              <a:buNone/>
            </a:pPr>
            <a:endParaRPr lang="en-US" dirty="0" smtClean="0">
              <a:latin typeface="Times New Roman" panose="02020603050405020304" pitchFamily="18" charset="0"/>
              <a:cs typeface="Times New Roman" panose="02020603050405020304" pitchFamily="18" charset="0"/>
            </a:endParaRPr>
          </a:p>
          <a:p>
            <a:pPr marL="0" indent="0" algn="ctr">
              <a:buNone/>
            </a:pPr>
            <a:r>
              <a:rPr lang="en-US" sz="3200" b="1" dirty="0" smtClean="0">
                <a:latin typeface="Times New Roman" panose="02020603050405020304" pitchFamily="18" charset="0"/>
                <a:cs typeface="Times New Roman" panose="02020603050405020304" pitchFamily="18" charset="0"/>
              </a:rPr>
              <a:t>United States Department </a:t>
            </a:r>
            <a:r>
              <a:rPr lang="en-US" sz="3200" b="1" dirty="0">
                <a:latin typeface="Times New Roman" panose="02020603050405020304" pitchFamily="18" charset="0"/>
                <a:cs typeface="Times New Roman" panose="02020603050405020304" pitchFamily="18" charset="0"/>
              </a:rPr>
              <a:t>of </a:t>
            </a:r>
            <a:r>
              <a:rPr lang="en-US" sz="3200" b="1" dirty="0" smtClean="0">
                <a:latin typeface="Times New Roman" panose="02020603050405020304" pitchFamily="18" charset="0"/>
                <a:cs typeface="Times New Roman" panose="02020603050405020304" pitchFamily="18" charset="0"/>
              </a:rPr>
              <a:t>Justice</a:t>
            </a:r>
          </a:p>
          <a:p>
            <a:pPr marL="0" indent="0" algn="ctr">
              <a:buNone/>
            </a:pPr>
            <a:endParaRPr lang="en-US" sz="3200" b="1" dirty="0">
              <a:latin typeface="Times New Roman" panose="02020603050405020304" pitchFamily="18" charset="0"/>
              <a:cs typeface="Times New Roman" panose="02020603050405020304" pitchFamily="18" charset="0"/>
            </a:endParaRPr>
          </a:p>
          <a:p>
            <a:pPr marL="0" indent="0" algn="ctr">
              <a:buNone/>
            </a:pPr>
            <a:r>
              <a:rPr lang="en-US" altLang="en-US" sz="3200" b="1" dirty="0">
                <a:solidFill>
                  <a:srgbClr val="000000"/>
                </a:solidFill>
                <a:latin typeface="Times New Roman" pitchFamily="18" charset="0"/>
                <a:cs typeface="Times New Roman" pitchFamily="18" charset="0"/>
              </a:rPr>
              <a:t>Federal Civil Rights </a:t>
            </a:r>
            <a:r>
              <a:rPr lang="en-US" altLang="en-US" sz="3200" b="1" dirty="0" smtClean="0">
                <a:solidFill>
                  <a:srgbClr val="000000"/>
                </a:solidFill>
                <a:latin typeface="Times New Roman" pitchFamily="18" charset="0"/>
                <a:cs typeface="Times New Roman" pitchFamily="18" charset="0"/>
              </a:rPr>
              <a:t>Laws</a:t>
            </a:r>
          </a:p>
          <a:p>
            <a:pPr marL="0" indent="0" algn="ctr">
              <a:buNone/>
            </a:pPr>
            <a:r>
              <a:rPr lang="en-US" altLang="en-US" sz="3200" i="1" dirty="0" smtClean="0">
                <a:latin typeface="Times New Roman" pitchFamily="18" charset="0"/>
                <a:cs typeface="Times New Roman" pitchFamily="18" charset="0"/>
              </a:rPr>
              <a:t>Shelley Jackson</a:t>
            </a:r>
            <a:endParaRPr lang="en-US" altLang="en-US" sz="3200" i="1" dirty="0">
              <a:latin typeface="Times New Roman" pitchFamily="18" charset="0"/>
              <a:cs typeface="Times New Roman" pitchFamily="18" charset="0"/>
            </a:endParaRPr>
          </a:p>
          <a:p>
            <a:pPr marL="0" indent="0">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24</a:t>
            </a:fld>
            <a:endParaRPr lang="en-US" dirty="0"/>
          </a:p>
        </p:txBody>
      </p:sp>
    </p:spTree>
    <p:extLst>
      <p:ext uri="{BB962C8B-B14F-4D97-AF65-F5344CB8AC3E}">
        <p14:creationId xmlns:p14="http://schemas.microsoft.com/office/powerpoint/2010/main" val="558271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477672"/>
            <a:ext cx="11163868" cy="1213016"/>
          </a:xfrm>
        </p:spPr>
        <p:txBody>
          <a:bodyPr>
            <a:normAutofit/>
          </a:bodyPr>
          <a:lstStyle/>
          <a:p>
            <a:pPr algn="ctr"/>
            <a:r>
              <a:rPr lang="en-US" altLang="en-US" sz="4000" dirty="0">
                <a:latin typeface="Times New Roman" pitchFamily="18" charset="0"/>
                <a:cs typeface="Times New Roman" pitchFamily="18" charset="0"/>
              </a:rPr>
              <a:t>Department of Justice</a:t>
            </a:r>
            <a:endParaRPr lang="en-US" sz="4000" dirty="0"/>
          </a:p>
        </p:txBody>
      </p:sp>
      <p:sp>
        <p:nvSpPr>
          <p:cNvPr id="3" name="Content Placeholder 2"/>
          <p:cNvSpPr>
            <a:spLocks noGrp="1"/>
          </p:cNvSpPr>
          <p:nvPr>
            <p:ph idx="1"/>
          </p:nvPr>
        </p:nvSpPr>
        <p:spPr>
          <a:xfrm>
            <a:off x="313899" y="1828799"/>
            <a:ext cx="11518710" cy="4435524"/>
          </a:xfrm>
        </p:spPr>
        <p:txBody>
          <a:bodyPr>
            <a:normAutofit lnSpcReduction="10000"/>
          </a:bodyPr>
          <a:lstStyle/>
          <a:p>
            <a:pPr marL="0" indent="0">
              <a:buNone/>
            </a:pPr>
            <a:r>
              <a:rPr lang="en-US" altLang="en-US" sz="2000" b="1" u="sng" dirty="0">
                <a:solidFill>
                  <a:srgbClr val="000000"/>
                </a:solidFill>
                <a:latin typeface="Times New Roman" pitchFamily="18" charset="0"/>
                <a:cs typeface="Times New Roman" pitchFamily="18" charset="0"/>
              </a:rPr>
              <a:t>Brief </a:t>
            </a:r>
            <a:r>
              <a:rPr lang="en-US" altLang="en-US" sz="2000" b="1" u="sng" dirty="0" smtClean="0">
                <a:solidFill>
                  <a:srgbClr val="000000"/>
                </a:solidFill>
                <a:latin typeface="Times New Roman" pitchFamily="18" charset="0"/>
                <a:cs typeface="Times New Roman" pitchFamily="18" charset="0"/>
              </a:rPr>
              <a:t>Overview</a:t>
            </a:r>
            <a:endParaRPr lang="en-US" altLang="en-US" sz="2000" b="1" u="sng" dirty="0">
              <a:solidFill>
                <a:srgbClr val="000000"/>
              </a:solidFill>
              <a:latin typeface="Times New Roman" pitchFamily="18" charset="0"/>
              <a:cs typeface="Times New Roman" pitchFamily="18" charset="0"/>
            </a:endParaRPr>
          </a:p>
          <a:p>
            <a:pPr lvl="1"/>
            <a:r>
              <a:rPr lang="en-US" altLang="en-US" sz="2000" dirty="0">
                <a:latin typeface="Times New Roman" pitchFamily="18" charset="0"/>
                <a:cs typeface="Times New Roman" pitchFamily="18" charset="0"/>
              </a:rPr>
              <a:t>U.S. Attorney General has authority to remedy a “pattern or practice” of conduct that violates the constitutional or federal statutory rights of youth in juvenile justice institutions (Civil Rights of Institutionalized Persons Act, 42 U.S.C. Section 1997;  42 U.S.C. Section 14141)</a:t>
            </a:r>
          </a:p>
          <a:p>
            <a:pPr lvl="1"/>
            <a:r>
              <a:rPr lang="en-US" altLang="en-US" sz="2000" dirty="0">
                <a:latin typeface="Times New Roman" pitchFamily="18" charset="0"/>
                <a:cs typeface="Times New Roman" pitchFamily="18" charset="0"/>
              </a:rPr>
              <a:t>In the Civil Rights Division, this work is done by the Special Litigation Section.</a:t>
            </a:r>
          </a:p>
          <a:p>
            <a:endParaRPr lang="en-US" altLang="en-US" sz="2000" dirty="0">
              <a:solidFill>
                <a:srgbClr val="000000"/>
              </a:solidFill>
              <a:latin typeface="Times New Roman" pitchFamily="18" charset="0"/>
              <a:cs typeface="Times New Roman" pitchFamily="18" charset="0"/>
            </a:endParaRPr>
          </a:p>
          <a:p>
            <a:pPr marL="0" indent="0">
              <a:buNone/>
            </a:pPr>
            <a:r>
              <a:rPr lang="en-US" altLang="en-US" sz="2000" b="1" u="sng" dirty="0">
                <a:solidFill>
                  <a:srgbClr val="000000"/>
                </a:solidFill>
                <a:latin typeface="Times New Roman" pitchFamily="18" charset="0"/>
                <a:cs typeface="Times New Roman" pitchFamily="18" charset="0"/>
              </a:rPr>
              <a:t>Federal Civil Rights Laws</a:t>
            </a:r>
          </a:p>
          <a:p>
            <a:pPr lvl="1"/>
            <a:r>
              <a:rPr lang="en-US" altLang="en-US" sz="2000" dirty="0">
                <a:latin typeface="Times New Roman" pitchFamily="18" charset="0"/>
                <a:cs typeface="Times New Roman" pitchFamily="18" charset="0"/>
              </a:rPr>
              <a:t>Title IV  – prohibits discrimination on the basis of race, color or national origin by recipients of federal financial assistance.</a:t>
            </a:r>
          </a:p>
          <a:p>
            <a:pPr lvl="1"/>
            <a:r>
              <a:rPr lang="en-US" altLang="en-US" sz="2000" dirty="0">
                <a:latin typeface="Times New Roman" pitchFamily="18" charset="0"/>
                <a:cs typeface="Times New Roman" pitchFamily="18" charset="0"/>
              </a:rPr>
              <a:t>Title IX – prohibits discrimination on the basis of sex by recipients of federal financial assistance.</a:t>
            </a:r>
          </a:p>
          <a:p>
            <a:pPr lvl="1"/>
            <a:r>
              <a:rPr lang="en-US" altLang="en-US" sz="2000" dirty="0">
                <a:latin typeface="Times New Roman" pitchFamily="18" charset="0"/>
                <a:cs typeface="Times New Roman" pitchFamily="18" charset="0"/>
              </a:rPr>
              <a:t>Section 504 of the Rehabilitation Act – prohibits discrimination on the basis of disability by recipients of federal financial assistance.</a:t>
            </a:r>
          </a:p>
          <a:p>
            <a:pPr lvl="1"/>
            <a:r>
              <a:rPr lang="en-US" altLang="en-US" sz="2000" dirty="0">
                <a:latin typeface="Times New Roman" pitchFamily="18" charset="0"/>
                <a:cs typeface="Times New Roman" pitchFamily="18" charset="0"/>
              </a:rPr>
              <a:t>ADA Title II – prohibits discrimination on the basis of disability by state and local government entities, regardless of whether they receive federal financial assistance.</a:t>
            </a:r>
          </a:p>
          <a:p>
            <a:pPr marL="0" indent="0">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25</a:t>
            </a:fld>
            <a:endParaRPr lang="en-US" dirty="0"/>
          </a:p>
        </p:txBody>
      </p:sp>
    </p:spTree>
    <p:extLst>
      <p:ext uri="{BB962C8B-B14F-4D97-AF65-F5344CB8AC3E}">
        <p14:creationId xmlns:p14="http://schemas.microsoft.com/office/powerpoint/2010/main" val="1715713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319" y="354841"/>
            <a:ext cx="11286699" cy="1335847"/>
          </a:xfrm>
        </p:spPr>
        <p:txBody>
          <a:bodyPr>
            <a:normAutofit/>
          </a:bodyPr>
          <a:lstStyle/>
          <a:p>
            <a:pPr algn="ctr"/>
            <a:r>
              <a:rPr lang="en-US" altLang="en-US" sz="4000" dirty="0">
                <a:solidFill>
                  <a:srgbClr val="164C6C"/>
                </a:solidFill>
              </a:rPr>
              <a:t>	</a:t>
            </a:r>
            <a:r>
              <a:rPr lang="en-US" altLang="en-US" sz="4000" dirty="0">
                <a:latin typeface="Times New Roman" pitchFamily="18" charset="0"/>
                <a:cs typeface="Times New Roman" pitchFamily="18" charset="0"/>
              </a:rPr>
              <a:t>Department of Justice</a:t>
            </a:r>
            <a:endParaRPr lang="en-US" sz="4000" dirty="0"/>
          </a:p>
        </p:txBody>
      </p:sp>
      <p:sp>
        <p:nvSpPr>
          <p:cNvPr id="3" name="Content Placeholder 2"/>
          <p:cNvSpPr>
            <a:spLocks noGrp="1"/>
          </p:cNvSpPr>
          <p:nvPr>
            <p:ph idx="1"/>
          </p:nvPr>
        </p:nvSpPr>
        <p:spPr>
          <a:xfrm>
            <a:off x="341194" y="1815152"/>
            <a:ext cx="11627893" cy="4612944"/>
          </a:xfrm>
        </p:spPr>
        <p:txBody>
          <a:bodyPr>
            <a:normAutofit fontScale="25000" lnSpcReduction="20000"/>
          </a:bodyPr>
          <a:lstStyle/>
          <a:p>
            <a:pPr marL="274320" indent="-274320" fontAlgn="auto">
              <a:spcAft>
                <a:spcPts val="0"/>
              </a:spcAft>
              <a:buFont typeface="Wingdings 2"/>
              <a:buChar char=""/>
              <a:defRPr/>
            </a:pPr>
            <a:r>
              <a:rPr lang="en-US" sz="7200" dirty="0">
                <a:solidFill>
                  <a:schemeClr val="dk1"/>
                </a:solidFill>
                <a:latin typeface="Times New Roman" panose="02020603050405020304" pitchFamily="18" charset="0"/>
                <a:cs typeface="Times New Roman" panose="02020603050405020304" pitchFamily="18" charset="0"/>
              </a:rPr>
              <a:t>DOJ’s Civil Rights Division has a long history of addressing the civil rights of youth in juvenile correctional facilities, including the education rights of youth with disabilities.</a:t>
            </a:r>
          </a:p>
          <a:p>
            <a:pPr marL="0" indent="0" fontAlgn="auto">
              <a:spcAft>
                <a:spcPts val="0"/>
              </a:spcAft>
              <a:buFont typeface="Wingdings 2"/>
              <a:buNone/>
              <a:defRPr/>
            </a:pPr>
            <a:endParaRPr lang="en-US" sz="7200" dirty="0">
              <a:solidFill>
                <a:schemeClr val="dk1"/>
              </a:solidFill>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7200" dirty="0">
                <a:solidFill>
                  <a:schemeClr val="dk1"/>
                </a:solidFill>
                <a:latin typeface="Times New Roman" panose="02020603050405020304" pitchFamily="18" charset="0"/>
                <a:cs typeface="Times New Roman" panose="02020603050405020304" pitchFamily="18" charset="0"/>
              </a:rPr>
              <a:t>CRIPA and 42 U.S.C. 14141 allow DOJ to seek remedies for pattern and practice violations of youths’ IDEA rights in juvenile correctional facilities.</a:t>
            </a:r>
          </a:p>
          <a:p>
            <a:pPr marL="0" indent="0" fontAlgn="auto">
              <a:spcAft>
                <a:spcPts val="0"/>
              </a:spcAft>
              <a:buFont typeface="Wingdings 2"/>
              <a:buNone/>
              <a:defRPr/>
            </a:pPr>
            <a:endParaRPr lang="en-US" sz="7200" dirty="0">
              <a:solidFill>
                <a:schemeClr val="dk1"/>
              </a:solidFill>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7200" dirty="0">
                <a:solidFill>
                  <a:schemeClr val="dk1"/>
                </a:solidFill>
                <a:latin typeface="Times New Roman" panose="02020603050405020304" pitchFamily="18" charset="0"/>
                <a:cs typeface="Times New Roman" panose="02020603050405020304" pitchFamily="18" charset="0"/>
              </a:rPr>
              <a:t>Most recent case -- Leflore County, MS. Juvenile Detention Center.</a:t>
            </a:r>
          </a:p>
          <a:p>
            <a:pPr marL="0" indent="0" fontAlgn="auto">
              <a:spcAft>
                <a:spcPts val="0"/>
              </a:spcAft>
              <a:buFont typeface="Wingdings 2"/>
              <a:buNone/>
              <a:defRPr/>
            </a:pPr>
            <a:endParaRPr lang="en-US" sz="7200" dirty="0">
              <a:solidFill>
                <a:schemeClr val="dk1"/>
              </a:solidFill>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7200" b="1" u="sng" dirty="0">
                <a:solidFill>
                  <a:schemeClr val="dk1"/>
                </a:solidFill>
                <a:latin typeface="Times New Roman" panose="02020603050405020304" pitchFamily="18" charset="0"/>
                <a:cs typeface="Times New Roman" panose="02020603050405020304" pitchFamily="18" charset="0"/>
              </a:rPr>
              <a:t>January 2016 IDEA </a:t>
            </a:r>
            <a:r>
              <a:rPr lang="en-US" sz="7200" b="1" u="sng" dirty="0" smtClean="0">
                <a:solidFill>
                  <a:schemeClr val="dk1"/>
                </a:solidFill>
                <a:latin typeface="Times New Roman" panose="02020603050405020304" pitchFamily="18" charset="0"/>
                <a:cs typeface="Times New Roman" panose="02020603050405020304" pitchFamily="18" charset="0"/>
              </a:rPr>
              <a:t>findings</a:t>
            </a:r>
            <a:r>
              <a:rPr lang="en-US" sz="7200" u="sng" dirty="0" smtClean="0">
                <a:solidFill>
                  <a:schemeClr val="dk1"/>
                </a:solidFill>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defRPr/>
            </a:pPr>
            <a:r>
              <a:rPr lang="en-US" sz="6800" dirty="0" smtClean="0">
                <a:solidFill>
                  <a:schemeClr val="dk1"/>
                </a:solidFill>
                <a:latin typeface="Times New Roman" panose="02020603050405020304" pitchFamily="18" charset="0"/>
                <a:cs typeface="Times New Roman" panose="02020603050405020304" pitchFamily="18" charset="0"/>
              </a:rPr>
              <a:t>Failure </a:t>
            </a:r>
            <a:r>
              <a:rPr lang="en-US" sz="6800" dirty="0">
                <a:solidFill>
                  <a:schemeClr val="dk1"/>
                </a:solidFill>
                <a:latin typeface="Times New Roman" panose="02020603050405020304" pitchFamily="18" charset="0"/>
                <a:cs typeface="Times New Roman" panose="02020603050405020304" pitchFamily="18" charset="0"/>
              </a:rPr>
              <a:t>to comply with Child Find </a:t>
            </a:r>
            <a:r>
              <a:rPr lang="en-US" sz="6800" dirty="0" smtClean="0">
                <a:solidFill>
                  <a:schemeClr val="dk1"/>
                </a:solidFill>
                <a:latin typeface="Times New Roman" panose="02020603050405020304" pitchFamily="18" charset="0"/>
                <a:cs typeface="Times New Roman" panose="02020603050405020304" pitchFamily="18" charset="0"/>
              </a:rPr>
              <a:t>requirements</a:t>
            </a:r>
          </a:p>
          <a:p>
            <a:pPr lvl="1">
              <a:buFont typeface="Courier New" panose="02070309020205020404" pitchFamily="49" charset="0"/>
              <a:buChar char="o"/>
              <a:defRPr/>
            </a:pPr>
            <a:r>
              <a:rPr lang="en-US" sz="7200" dirty="0" smtClean="0">
                <a:solidFill>
                  <a:schemeClr val="dk1"/>
                </a:solidFill>
                <a:latin typeface="Times New Roman" panose="02020603050405020304" pitchFamily="18" charset="0"/>
                <a:cs typeface="Times New Roman" panose="02020603050405020304" pitchFamily="18" charset="0"/>
              </a:rPr>
              <a:t>Failure </a:t>
            </a:r>
            <a:r>
              <a:rPr lang="en-US" sz="7200" dirty="0">
                <a:solidFill>
                  <a:schemeClr val="dk1"/>
                </a:solidFill>
                <a:latin typeface="Times New Roman" panose="02020603050405020304" pitchFamily="18" charset="0"/>
                <a:cs typeface="Times New Roman" panose="02020603050405020304" pitchFamily="18" charset="0"/>
              </a:rPr>
              <a:t>to promptly obtain youths’ IEPs </a:t>
            </a:r>
            <a:endParaRPr lang="en-US" sz="7200" dirty="0" smtClean="0">
              <a:solidFill>
                <a:schemeClr val="dk1"/>
              </a:solidFill>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defRPr/>
            </a:pPr>
            <a:r>
              <a:rPr lang="en-US" sz="7200" dirty="0" smtClean="0">
                <a:solidFill>
                  <a:schemeClr val="dk1"/>
                </a:solidFill>
                <a:latin typeface="Times New Roman" panose="02020603050405020304" pitchFamily="18" charset="0"/>
                <a:cs typeface="Times New Roman" panose="02020603050405020304" pitchFamily="18" charset="0"/>
              </a:rPr>
              <a:t>Denial </a:t>
            </a:r>
            <a:r>
              <a:rPr lang="en-US" sz="7200" dirty="0">
                <a:solidFill>
                  <a:schemeClr val="dk1"/>
                </a:solidFill>
                <a:latin typeface="Times New Roman" panose="02020603050405020304" pitchFamily="18" charset="0"/>
                <a:cs typeface="Times New Roman" panose="02020603050405020304" pitchFamily="18" charset="0"/>
              </a:rPr>
              <a:t>of FAPE</a:t>
            </a:r>
          </a:p>
          <a:p>
            <a:pPr marL="274320" indent="-274320" fontAlgn="auto">
              <a:spcAft>
                <a:spcPts val="0"/>
              </a:spcAft>
              <a:buFont typeface="Wingdings 2"/>
              <a:buChar char=""/>
              <a:defRPr/>
            </a:pPr>
            <a:endParaRPr lang="en-US" sz="7200" dirty="0">
              <a:solidFill>
                <a:schemeClr val="dk1"/>
              </a:solidFill>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7200" dirty="0">
                <a:solidFill>
                  <a:schemeClr val="dk1"/>
                </a:solidFill>
                <a:latin typeface="Times New Roman" panose="02020603050405020304" pitchFamily="18" charset="0"/>
                <a:cs typeface="Times New Roman" panose="02020603050405020304" pitchFamily="18" charset="0"/>
              </a:rPr>
              <a:t>Efforts to resolve these findings are </a:t>
            </a:r>
            <a:r>
              <a:rPr lang="en-US" sz="7200" dirty="0" smtClean="0">
                <a:solidFill>
                  <a:schemeClr val="dk1"/>
                </a:solidFill>
                <a:latin typeface="Times New Roman" panose="02020603050405020304" pitchFamily="18" charset="0"/>
                <a:cs typeface="Times New Roman" panose="02020603050405020304" pitchFamily="18" charset="0"/>
              </a:rPr>
              <a:t>ongoing.</a:t>
            </a:r>
          </a:p>
          <a:p>
            <a:pPr marL="0" indent="0" fontAlgn="auto">
              <a:spcAft>
                <a:spcPts val="0"/>
              </a:spcAft>
              <a:buFont typeface="Wingdings 2"/>
              <a:buNone/>
              <a:defRPr/>
            </a:pPr>
            <a:r>
              <a:rPr lang="en-US" sz="7200" dirty="0" smtClean="0">
                <a:solidFill>
                  <a:schemeClr val="dk1"/>
                </a:solidFill>
                <a:latin typeface="Times New Roman" panose="02020603050405020304" pitchFamily="18" charset="0"/>
                <a:cs typeface="Times New Roman" panose="02020603050405020304" pitchFamily="18" charset="0"/>
                <a:hlinkClick r:id="rId2" tooltip="US Department of Justice link to Juvenile's Rights"/>
              </a:rPr>
              <a:t>https://www.justice.gov/crt/rights-juveniles</a:t>
            </a:r>
            <a:r>
              <a:rPr lang="en-US" sz="7200" dirty="0" smtClean="0">
                <a:solidFill>
                  <a:schemeClr val="dk1"/>
                </a:solidFill>
                <a:latin typeface="Times New Roman" panose="02020603050405020304" pitchFamily="18" charset="0"/>
                <a:cs typeface="Times New Roman" panose="02020603050405020304" pitchFamily="18" charset="0"/>
              </a:rPr>
              <a:t> </a:t>
            </a:r>
          </a:p>
          <a:p>
            <a:pPr marL="0" indent="0" fontAlgn="auto">
              <a:spcAft>
                <a:spcPts val="0"/>
              </a:spcAft>
              <a:buFont typeface="Wingdings 2"/>
              <a:buNone/>
              <a:defRPr/>
            </a:pPr>
            <a:r>
              <a:rPr lang="en-US" sz="7200" dirty="0" smtClean="0">
                <a:solidFill>
                  <a:schemeClr val="dk1"/>
                </a:solidFill>
                <a:latin typeface="Times New Roman" panose="02020603050405020304" pitchFamily="18" charset="0"/>
                <a:cs typeface="Times New Roman" panose="02020603050405020304" pitchFamily="18" charset="0"/>
                <a:hlinkClick r:id="rId3" tooltip="Department of Justice link to Special Ligations"/>
              </a:rPr>
              <a:t>https</a:t>
            </a:r>
            <a:r>
              <a:rPr lang="en-US" sz="7200" dirty="0">
                <a:solidFill>
                  <a:schemeClr val="dk1"/>
                </a:solidFill>
                <a:latin typeface="Times New Roman" panose="02020603050405020304" pitchFamily="18" charset="0"/>
                <a:cs typeface="Times New Roman" panose="02020603050405020304" pitchFamily="18" charset="0"/>
                <a:hlinkClick r:id="rId3" tooltip="Department of Justice link to Special Ligations"/>
              </a:rPr>
              <a:t>://www.justice.gov/crt/special-litigation-section-cases-and-matters0#juv</a:t>
            </a:r>
            <a:endParaRPr lang="en-US" sz="7200" dirty="0">
              <a:solidFill>
                <a:schemeClr val="dk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26</a:t>
            </a:fld>
            <a:endParaRPr lang="en-US" dirty="0"/>
          </a:p>
        </p:txBody>
      </p:sp>
    </p:spTree>
    <p:extLst>
      <p:ext uri="{BB962C8B-B14F-4D97-AF65-F5344CB8AC3E}">
        <p14:creationId xmlns:p14="http://schemas.microsoft.com/office/powerpoint/2010/main" val="17529012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3"/>
          </p:nvPr>
        </p:nvSpPr>
        <p:spPr>
          <a:xfrm>
            <a:off x="6197600" y="1625221"/>
            <a:ext cx="5689600" cy="808038"/>
          </a:xfrm>
        </p:spPr>
        <p:txBody>
          <a:bodyPr>
            <a:normAutofit fontScale="70000" lnSpcReduction="20000"/>
          </a:bodyPr>
          <a:lstStyle/>
          <a:p>
            <a:pPr algn="ctr" fontAlgn="auto">
              <a:spcAft>
                <a:spcPts val="0"/>
              </a:spcAft>
              <a:buFont typeface="Wingdings 2"/>
              <a:buNone/>
              <a:defRPr/>
            </a:pPr>
            <a:r>
              <a:rPr lang="en-US" sz="19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Department of Education (OSEP)</a:t>
            </a:r>
          </a:p>
          <a:p>
            <a:pPr algn="ctr" fontAlgn="auto">
              <a:spcAft>
                <a:spcPts val="0"/>
              </a:spcAft>
              <a:buFont typeface="Wingdings 2"/>
              <a:buNone/>
              <a:defRPr/>
            </a:pPr>
            <a:r>
              <a:rPr lang="en-US" sz="2100" dirty="0" smtClean="0">
                <a:latin typeface="Times New Roman" panose="02020603050405020304" pitchFamily="18" charset="0"/>
                <a:cs typeface="Times New Roman" panose="02020603050405020304" pitchFamily="18" charset="0"/>
              </a:rPr>
              <a:t>Neglected and Delinquent Technical Assistance Center (NDTAC)</a:t>
            </a:r>
          </a:p>
          <a:p>
            <a:pPr fontAlgn="auto">
              <a:spcAft>
                <a:spcPts val="0"/>
              </a:spcAft>
              <a:buFont typeface="Wingdings 2"/>
              <a:buNone/>
              <a:defRPr/>
            </a:pPr>
            <a:r>
              <a:rPr lang="en-US"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39939" name="Content Placeholder 2"/>
          <p:cNvSpPr>
            <a:spLocks noGrp="1"/>
          </p:cNvSpPr>
          <p:nvPr>
            <p:ph sz="quarter" idx="2"/>
          </p:nvPr>
        </p:nvSpPr>
        <p:spPr>
          <a:xfrm>
            <a:off x="271440" y="2457735"/>
            <a:ext cx="5795433" cy="4075113"/>
          </a:xfrm>
        </p:spPr>
        <p:txBody>
          <a:bodyPr>
            <a:normAutofit lnSpcReduction="10000"/>
          </a:bodyPr>
          <a:lstStyle/>
          <a:p>
            <a:pPr marL="0" indent="0">
              <a:buFont typeface="Wingdings 2" pitchFamily="18" charset="2"/>
              <a:buNone/>
            </a:pPr>
            <a:r>
              <a:rPr lang="en-US" altLang="en-US" sz="1400" dirty="0" smtClean="0">
                <a:latin typeface="Times New Roman" pitchFamily="18" charset="0"/>
                <a:cs typeface="Times New Roman" pitchFamily="18" charset="0"/>
              </a:rPr>
              <a:t>Shelley Jackson, Deputy Chief,  DOJ Special Litigation Section, 202-305-3373, </a:t>
            </a:r>
            <a:r>
              <a:rPr lang="en-US" altLang="en-US" sz="1400" dirty="0" smtClean="0">
                <a:latin typeface="Times New Roman" pitchFamily="18" charset="0"/>
                <a:cs typeface="Times New Roman" pitchFamily="18" charset="0"/>
                <a:hlinkClick r:id="rId3"/>
              </a:rPr>
              <a:t>Shelley.Jackson@usdoj.gov</a:t>
            </a:r>
            <a:endParaRPr lang="en-US" altLang="en-US" sz="1400" dirty="0" smtClean="0">
              <a:latin typeface="Times New Roman" pitchFamily="18" charset="0"/>
              <a:cs typeface="Times New Roman" pitchFamily="18" charset="0"/>
            </a:endParaRPr>
          </a:p>
          <a:p>
            <a:pPr marL="0" indent="0">
              <a:buFont typeface="Wingdings 2" pitchFamily="18" charset="2"/>
              <a:buNone/>
            </a:pPr>
            <a:endParaRPr lang="en-US" altLang="en-US" sz="1400" dirty="0" smtClean="0">
              <a:latin typeface="Times New Roman" pitchFamily="18" charset="0"/>
              <a:cs typeface="Times New Roman" pitchFamily="18" charset="0"/>
            </a:endParaRPr>
          </a:p>
          <a:p>
            <a:pPr marL="0" indent="0">
              <a:buFont typeface="Wingdings 2" pitchFamily="18" charset="2"/>
              <a:buNone/>
            </a:pPr>
            <a:r>
              <a:rPr lang="en-US" altLang="en-US" sz="1400" dirty="0" smtClean="0">
                <a:latin typeface="Times New Roman" pitchFamily="18" charset="0"/>
                <a:cs typeface="Times New Roman" pitchFamily="18" charset="0"/>
              </a:rPr>
              <a:t>John McLaughlin, ED-OESE –OSHS, Federal Coordinator, Education for Homeless Children and Youth Program, 202-401-0962, </a:t>
            </a:r>
            <a:r>
              <a:rPr lang="en-US" altLang="en-US" sz="1400" dirty="0" smtClean="0">
                <a:latin typeface="Times New Roman" pitchFamily="18" charset="0"/>
                <a:cs typeface="Times New Roman" pitchFamily="18" charset="0"/>
                <a:hlinkClick r:id="rId4"/>
              </a:rPr>
              <a:t>John.McLaughlin@ed.gov</a:t>
            </a:r>
            <a:endParaRPr lang="en-US" altLang="en-US" sz="1400" dirty="0" smtClean="0">
              <a:latin typeface="Times New Roman" pitchFamily="18" charset="0"/>
              <a:cs typeface="Times New Roman" pitchFamily="18" charset="0"/>
            </a:endParaRPr>
          </a:p>
          <a:p>
            <a:pPr marL="0" indent="0">
              <a:buFont typeface="Wingdings 2" pitchFamily="18" charset="2"/>
              <a:buNone/>
            </a:pPr>
            <a:endParaRPr lang="en-US" altLang="en-US" sz="1400" dirty="0" smtClean="0">
              <a:latin typeface="Times New Roman" pitchFamily="18" charset="0"/>
              <a:cs typeface="Times New Roman" pitchFamily="18" charset="0"/>
            </a:endParaRPr>
          </a:p>
          <a:p>
            <a:pPr marL="0" indent="0">
              <a:buFont typeface="Wingdings 2" pitchFamily="18" charset="2"/>
              <a:buNone/>
            </a:pPr>
            <a:r>
              <a:rPr lang="en-US" altLang="en-US" sz="1400" dirty="0" smtClean="0">
                <a:latin typeface="Times New Roman" pitchFamily="18" charset="0"/>
                <a:cs typeface="Times New Roman" pitchFamily="18" charset="0"/>
              </a:rPr>
              <a:t>Elyse Robertson, ED-OESE-OSHS, Special Assistant to Education Homeless Children and Youth Program, 202-401-0962, </a:t>
            </a:r>
            <a:r>
              <a:rPr lang="en-US" altLang="en-US" sz="1400" dirty="0" smtClean="0">
                <a:latin typeface="Times New Roman" pitchFamily="18" charset="0"/>
                <a:cs typeface="Times New Roman" pitchFamily="18" charset="0"/>
                <a:hlinkClick r:id="rId5"/>
              </a:rPr>
              <a:t>Elyse.Robertson@ed.gov</a:t>
            </a:r>
            <a:r>
              <a:rPr lang="en-US" altLang="en-US" sz="1400" dirty="0" smtClean="0">
                <a:latin typeface="Times New Roman" pitchFamily="18" charset="0"/>
                <a:cs typeface="Times New Roman" pitchFamily="18" charset="0"/>
              </a:rPr>
              <a:t> </a:t>
            </a:r>
          </a:p>
          <a:p>
            <a:pPr marL="0" indent="0">
              <a:buFont typeface="Wingdings 2" pitchFamily="18" charset="2"/>
              <a:buNone/>
            </a:pPr>
            <a:endParaRPr lang="en-US" altLang="en-US" sz="1400" dirty="0" smtClean="0">
              <a:latin typeface="Times New Roman" pitchFamily="18" charset="0"/>
              <a:cs typeface="Times New Roman" pitchFamily="18" charset="0"/>
            </a:endParaRPr>
          </a:p>
          <a:p>
            <a:pPr marL="0" indent="0">
              <a:buFont typeface="Wingdings 2" pitchFamily="18" charset="2"/>
              <a:buNone/>
            </a:pPr>
            <a:r>
              <a:rPr lang="en-US" altLang="en-US" sz="1400" dirty="0" smtClean="0">
                <a:latin typeface="Times New Roman" pitchFamily="18" charset="0"/>
                <a:cs typeface="Times New Roman" pitchFamily="18" charset="0"/>
              </a:rPr>
              <a:t>Earl Myers, Jr. ED-OESE-OSHS, Federal Coordinator, Neglected and Delinquent Education Program, Title I Part D, 202-453-6716, </a:t>
            </a:r>
            <a:r>
              <a:rPr lang="en-US" altLang="en-US" sz="1400" dirty="0" smtClean="0">
                <a:latin typeface="Times New Roman" pitchFamily="18" charset="0"/>
                <a:cs typeface="Times New Roman" pitchFamily="18" charset="0"/>
                <a:hlinkClick r:id="rId6"/>
              </a:rPr>
              <a:t>Earl.Myers@ed.gov</a:t>
            </a:r>
            <a:endParaRPr lang="en-US" altLang="en-US" sz="1400" dirty="0" smtClean="0">
              <a:latin typeface="Times New Roman" pitchFamily="18" charset="0"/>
              <a:cs typeface="Times New Roman" pitchFamily="18" charset="0"/>
            </a:endParaRPr>
          </a:p>
          <a:p>
            <a:pPr marL="0" indent="0">
              <a:buFont typeface="Wingdings 2" pitchFamily="18" charset="2"/>
              <a:buNone/>
            </a:pPr>
            <a:endParaRPr lang="en-US" altLang="en-US" sz="1400" dirty="0" smtClean="0">
              <a:latin typeface="Times New Roman" pitchFamily="18" charset="0"/>
              <a:cs typeface="Times New Roman" pitchFamily="18" charset="0"/>
            </a:endParaRPr>
          </a:p>
          <a:p>
            <a:pPr marL="0" indent="0">
              <a:buFont typeface="Wingdings 2" pitchFamily="18" charset="2"/>
              <a:buNone/>
            </a:pPr>
            <a:r>
              <a:rPr lang="en-US" altLang="en-US" sz="1400" dirty="0" smtClean="0">
                <a:latin typeface="Times New Roman" pitchFamily="18" charset="0"/>
                <a:cs typeface="Times New Roman" pitchFamily="18" charset="0"/>
              </a:rPr>
              <a:t>Sean Addie, Office of Career, Technical, and Adult Education, Office of Correctional Education, 202-245-7374, </a:t>
            </a:r>
            <a:r>
              <a:rPr lang="en-US" altLang="en-US" sz="1400" dirty="0" smtClean="0">
                <a:latin typeface="Times New Roman" pitchFamily="18" charset="0"/>
                <a:cs typeface="Times New Roman" pitchFamily="18" charset="0"/>
                <a:hlinkClick r:id="rId7"/>
              </a:rPr>
              <a:t>sean.addie@ed.gov</a:t>
            </a:r>
            <a:endParaRPr lang="en-US" altLang="en-US" sz="1400" dirty="0" smtClean="0">
              <a:latin typeface="Times New Roman" pitchFamily="18" charset="0"/>
              <a:cs typeface="Times New Roman" pitchFamily="18" charset="0"/>
            </a:endParaRPr>
          </a:p>
          <a:p>
            <a:pPr marL="0" indent="0">
              <a:buFont typeface="Wingdings 2" pitchFamily="18" charset="2"/>
              <a:buNone/>
            </a:pPr>
            <a:endParaRPr lang="en-US" altLang="en-US" sz="1600" dirty="0" smtClean="0">
              <a:latin typeface="Times New Roman" pitchFamily="18" charset="0"/>
              <a:cs typeface="Times New Roman" pitchFamily="18" charset="0"/>
            </a:endParaRPr>
          </a:p>
          <a:p>
            <a:pPr marL="0" indent="0">
              <a:buFont typeface="Wingdings 2" pitchFamily="18" charset="2"/>
              <a:buNone/>
            </a:pPr>
            <a:endParaRPr lang="en-US" altLang="en-US" sz="1600" dirty="0" smtClean="0">
              <a:latin typeface="Times New Roman" pitchFamily="18" charset="0"/>
              <a:cs typeface="Times New Roman" pitchFamily="18" charset="0"/>
            </a:endParaRPr>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a:p>
            <a:pPr marL="0" indent="0">
              <a:buFont typeface="Wingdings 2" pitchFamily="18" charset="2"/>
              <a:buNone/>
            </a:pPr>
            <a:endParaRPr lang="en-US" altLang="en-US" sz="1400" dirty="0" smtClean="0"/>
          </a:p>
        </p:txBody>
      </p:sp>
      <p:sp>
        <p:nvSpPr>
          <p:cNvPr id="8" name="Content Placeholder 7"/>
          <p:cNvSpPr>
            <a:spLocks noGrp="1"/>
          </p:cNvSpPr>
          <p:nvPr>
            <p:ph sz="quarter" idx="4"/>
          </p:nvPr>
        </p:nvSpPr>
        <p:spPr>
          <a:xfrm>
            <a:off x="6164239" y="2403144"/>
            <a:ext cx="5892800" cy="4038600"/>
          </a:xfrm>
        </p:spPr>
        <p:txBody>
          <a:bodyPr>
            <a:noAutofit/>
          </a:bodyPr>
          <a:lstStyle/>
          <a:p>
            <a:pPr marL="0" indent="0" fontAlgn="auto">
              <a:spcAft>
                <a:spcPts val="0"/>
              </a:spcAft>
              <a:buFont typeface="Wingdings 2"/>
              <a:buNone/>
              <a:defRPr/>
            </a:pPr>
            <a:r>
              <a:rPr lang="en-US" sz="1400" dirty="0" smtClean="0">
                <a:latin typeface="Times New Roman" panose="02020603050405020304" pitchFamily="18" charset="0"/>
                <a:cs typeface="Times New Roman" panose="02020603050405020304" pitchFamily="18" charset="0"/>
              </a:rPr>
              <a:t>David Emenheiser, OSEP/RTP, Re-Entry &amp; Model Demos Lead, 202-245-7556, </a:t>
            </a:r>
            <a:r>
              <a:rPr lang="en-US" sz="1400" dirty="0" smtClean="0">
                <a:latin typeface="Times New Roman" panose="02020603050405020304" pitchFamily="18" charset="0"/>
                <a:cs typeface="Times New Roman" panose="02020603050405020304" pitchFamily="18" charset="0"/>
                <a:hlinkClick r:id="rId8"/>
              </a:rPr>
              <a:t>David.Emenheiser@ed.gov</a:t>
            </a: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1400" dirty="0" smtClean="0">
                <a:latin typeface="Times New Roman" panose="02020603050405020304" pitchFamily="18" charset="0"/>
                <a:cs typeface="Times New Roman" panose="02020603050405020304" pitchFamily="18" charset="0"/>
              </a:rPr>
              <a:t>Sarah Allen, OSEP/RTP, Re-Entry &amp; Model Demos Co/Lead, 202-245-7875, </a:t>
            </a:r>
            <a:r>
              <a:rPr lang="en-US" sz="1400" dirty="0" smtClean="0">
                <a:latin typeface="Times New Roman" panose="02020603050405020304" pitchFamily="18" charset="0"/>
                <a:cs typeface="Times New Roman" panose="02020603050405020304" pitchFamily="18" charset="0"/>
                <a:hlinkClick r:id="rId9"/>
              </a:rPr>
              <a:t>Sarah.Allen@ed.gov</a:t>
            </a: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1400" dirty="0">
                <a:latin typeface="Times New Roman" panose="02020603050405020304" pitchFamily="18" charset="0"/>
                <a:cs typeface="Times New Roman" panose="02020603050405020304" pitchFamily="18" charset="0"/>
              </a:rPr>
              <a:t>Marion Crayton, Education Program Specialist, </a:t>
            </a:r>
            <a:r>
              <a:rPr lang="en-US" sz="1400" dirty="0" smtClean="0">
                <a:latin typeface="Times New Roman" panose="02020603050405020304" pitchFamily="18" charset="0"/>
                <a:cs typeface="Times New Roman" panose="02020603050405020304" pitchFamily="18" charset="0"/>
              </a:rPr>
              <a:t>OSEP- Correctional Ed. Co/Lead and Implementation Science, 202-245-6474</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10"/>
              </a:rPr>
              <a:t>Marion.Crayton@ed.gov</a:t>
            </a: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4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1400" dirty="0" smtClean="0">
                <a:latin typeface="Times New Roman" panose="02020603050405020304" pitchFamily="18" charset="0"/>
                <a:cs typeface="Times New Roman" panose="02020603050405020304" pitchFamily="18" charset="0"/>
              </a:rPr>
              <a:t>Curtis Kinnard, Education Program Specialist, OSEP-Correctional Ed. Lead, 202-245-7472, </a:t>
            </a:r>
            <a:r>
              <a:rPr lang="en-US" sz="1400" dirty="0" smtClean="0">
                <a:latin typeface="Times New Roman" panose="02020603050405020304" pitchFamily="18" charset="0"/>
                <a:cs typeface="Times New Roman" panose="02020603050405020304" pitchFamily="18" charset="0"/>
                <a:hlinkClick r:id="rId11"/>
              </a:rPr>
              <a:t>Curtis.Kinnard@ed.gov</a:t>
            </a: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4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1400" dirty="0">
                <a:latin typeface="Times New Roman" panose="02020603050405020304" pitchFamily="18" charset="0"/>
                <a:cs typeface="Times New Roman" panose="02020603050405020304" pitchFamily="18" charset="0"/>
              </a:rPr>
              <a:t>Simon Gonsoulin, Project Director- Neglected and  Delinquent Technical Assistance </a:t>
            </a:r>
            <a:r>
              <a:rPr lang="en-US" sz="1400" dirty="0" smtClean="0">
                <a:latin typeface="Times New Roman" panose="02020603050405020304" pitchFamily="18" charset="0"/>
                <a:cs typeface="Times New Roman" panose="02020603050405020304" pitchFamily="18" charset="0"/>
              </a:rPr>
              <a:t>Center, 202-403-5653, </a:t>
            </a:r>
            <a:r>
              <a:rPr lang="en-US" sz="1400" dirty="0" smtClean="0">
                <a:latin typeface="Times New Roman" panose="02020603050405020304" pitchFamily="18" charset="0"/>
                <a:cs typeface="Times New Roman" panose="02020603050405020304" pitchFamily="18" charset="0"/>
                <a:hlinkClick r:id="rId12"/>
              </a:rPr>
              <a:t>sgonsoulin@air.org</a:t>
            </a:r>
            <a:endParaRPr lang="en-US" sz="14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1200" dirty="0"/>
          </a:p>
        </p:txBody>
      </p:sp>
      <p:sp>
        <p:nvSpPr>
          <p:cNvPr id="4" name="Slide Number Placeholder 3"/>
          <p:cNvSpPr>
            <a:spLocks noGrp="1"/>
          </p:cNvSpPr>
          <p:nvPr>
            <p:ph type="sldNum" sz="quarter" idx="4294967295"/>
          </p:nvPr>
        </p:nvSpPr>
        <p:spPr>
          <a:xfrm>
            <a:off x="5791200" y="1042989"/>
            <a:ext cx="609600" cy="441325"/>
          </a:xfrm>
          <a:prstGeom prst="rect">
            <a:avLst/>
          </a:prstGeom>
        </p:spPr>
        <p:txBody>
          <a:bodyPr/>
          <a:lstStyle/>
          <a:p>
            <a:pPr>
              <a:defRPr/>
            </a:pPr>
            <a:fld id="{F2BAEDB5-774A-4220-B157-C8B8152B16DC}" type="slidenum">
              <a:rPr lang="en-US"/>
              <a:pPr>
                <a:defRPr/>
              </a:pPr>
              <a:t>27</a:t>
            </a:fld>
            <a:endParaRPr lang="en-US" dirty="0"/>
          </a:p>
        </p:txBody>
      </p:sp>
      <p:sp>
        <p:nvSpPr>
          <p:cNvPr id="39942" name="Title 1"/>
          <p:cNvSpPr>
            <a:spLocks noGrp="1"/>
          </p:cNvSpPr>
          <p:nvPr>
            <p:ph type="title"/>
          </p:nvPr>
        </p:nvSpPr>
        <p:spPr>
          <a:xfrm>
            <a:off x="232011" y="163772"/>
            <a:ext cx="11696132" cy="1363143"/>
          </a:xfrm>
        </p:spPr>
        <p:txBody>
          <a:bodyPr>
            <a:normAutofit/>
          </a:bodyPr>
          <a:lstStyle/>
          <a:p>
            <a:pPr algn="ctr"/>
            <a:r>
              <a:rPr lang="en-US" altLang="en-US" sz="4000" dirty="0" smtClean="0">
                <a:latin typeface="Times New Roman" panose="02020603050405020304" pitchFamily="18" charset="0"/>
                <a:cs typeface="Times New Roman" panose="02020603050405020304" pitchFamily="18" charset="0"/>
              </a:rPr>
              <a:t>Federal Contacts for </a:t>
            </a:r>
            <a:r>
              <a:rPr lang="en-US" altLang="en-US" sz="4000" b="1" dirty="0" smtClean="0">
                <a:latin typeface="Times New Roman" panose="02020603050405020304" pitchFamily="18" charset="0"/>
                <a:cs typeface="Times New Roman" panose="02020603050405020304" pitchFamily="18" charset="0"/>
              </a:rPr>
              <a:t> Information and Handouts</a:t>
            </a:r>
          </a:p>
        </p:txBody>
      </p:sp>
      <p:sp>
        <p:nvSpPr>
          <p:cNvPr id="2" name="Text Placeholder 1"/>
          <p:cNvSpPr>
            <a:spLocks noGrp="1"/>
          </p:cNvSpPr>
          <p:nvPr>
            <p:ph type="body" idx="1"/>
          </p:nvPr>
        </p:nvSpPr>
        <p:spPr>
          <a:xfrm>
            <a:off x="0" y="1570630"/>
            <a:ext cx="6096000" cy="838200"/>
          </a:xfrm>
        </p:spPr>
        <p:txBody>
          <a:bodyPr>
            <a:normAutofit fontScale="70000" lnSpcReduction="20000"/>
          </a:bodyPr>
          <a:lstStyle/>
          <a:p>
            <a:pPr algn="ctr" fontAlgn="auto">
              <a:spcAft>
                <a:spcPts val="0"/>
              </a:spcAft>
              <a:buFont typeface="Wingdings 2"/>
              <a:buNone/>
              <a:defRPr/>
            </a:pPr>
            <a:r>
              <a:rPr sz="1600" dirty="0">
                <a:latin typeface="Times New Roman" panose="02020603050405020304" pitchFamily="18" charset="0"/>
                <a:cs typeface="Times New Roman" panose="02020603050405020304" pitchFamily="18" charset="0"/>
              </a:rPr>
              <a:t> </a:t>
            </a:r>
            <a:r>
              <a:rPr sz="2100" dirty="0">
                <a:latin typeface="Times New Roman" panose="02020603050405020304" pitchFamily="18" charset="0"/>
                <a:cs typeface="Times New Roman" panose="02020603050405020304" pitchFamily="18" charset="0"/>
              </a:rPr>
              <a:t>Department of Justice </a:t>
            </a:r>
            <a:r>
              <a:rPr sz="2100" dirty="0" smtClean="0">
                <a:latin typeface="Times New Roman" panose="02020603050405020304" pitchFamily="18" charset="0"/>
                <a:cs typeface="Times New Roman" panose="02020603050405020304" pitchFamily="18" charset="0"/>
              </a:rPr>
              <a:t>  </a:t>
            </a:r>
            <a:endParaRPr sz="2100" dirty="0">
              <a:latin typeface="Times New Roman" panose="02020603050405020304" pitchFamily="18" charset="0"/>
              <a:cs typeface="Times New Roman" panose="02020603050405020304" pitchFamily="18" charset="0"/>
            </a:endParaRPr>
          </a:p>
          <a:p>
            <a:pPr algn="ctr" fontAlgn="auto">
              <a:spcAft>
                <a:spcPts val="0"/>
              </a:spcAft>
              <a:buFont typeface="Wingdings 2"/>
              <a:buNone/>
              <a:defRPr/>
            </a:pPr>
            <a:r>
              <a:rPr sz="2100" dirty="0">
                <a:latin typeface="Times New Roman" panose="02020603050405020304" pitchFamily="18" charset="0"/>
                <a:cs typeface="Times New Roman" panose="02020603050405020304" pitchFamily="18" charset="0"/>
              </a:rPr>
              <a:t> Department of Education </a:t>
            </a:r>
          </a:p>
          <a:p>
            <a:pPr algn="ctr" fontAlgn="auto">
              <a:spcAft>
                <a:spcPts val="0"/>
              </a:spcAft>
              <a:buFont typeface="Wingdings 2"/>
              <a:buNone/>
              <a:defRPr/>
            </a:pPr>
            <a:r>
              <a:rPr sz="2100" dirty="0" smtClean="0">
                <a:latin typeface="Times New Roman" panose="02020603050405020304" pitchFamily="18" charset="0"/>
                <a:cs typeface="Times New Roman" panose="02020603050405020304" pitchFamily="18" charset="0"/>
              </a:rPr>
              <a:t>OESE/OSHS</a:t>
            </a:r>
            <a:r>
              <a:rPr lang="en-US" sz="2100" dirty="0" smtClean="0">
                <a:latin typeface="Times New Roman" panose="02020603050405020304" pitchFamily="18" charset="0"/>
                <a:cs typeface="Times New Roman" panose="02020603050405020304" pitchFamily="18" charset="0"/>
              </a:rPr>
              <a:t>/OCTAE</a:t>
            </a:r>
            <a:endParaRPr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518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dirty="0">
                <a:latin typeface="Times New Roman" pitchFamily="18" charset="0"/>
                <a:cs typeface="Times New Roman" pitchFamily="18" charset="0"/>
              </a:rPr>
              <a:t>Questions and Answers </a:t>
            </a:r>
            <a:endParaRPr lang="en-US" sz="4000" dirty="0"/>
          </a:p>
        </p:txBody>
      </p:sp>
      <p:sp>
        <p:nvSpPr>
          <p:cNvPr id="3" name="Content Placeholder 2"/>
          <p:cNvSpPr>
            <a:spLocks noGrp="1"/>
          </p:cNvSpPr>
          <p:nvPr>
            <p:ph idx="1"/>
          </p:nvPr>
        </p:nvSpPr>
        <p:spPr>
          <a:xfrm>
            <a:off x="859809" y="1828798"/>
            <a:ext cx="10671412" cy="4295113"/>
          </a:xfrm>
        </p:spPr>
        <p:txBody>
          <a:bodyPr/>
          <a:lstStyle/>
          <a:p>
            <a:pPr marL="0" indent="0">
              <a:buNone/>
            </a:pPr>
            <a:endParaRPr lang="en-US" b="1" dirty="0" smtClean="0">
              <a:latin typeface="Times New Roman" panose="02020603050405020304" pitchFamily="18" charset="0"/>
              <a:cs typeface="Times New Roman" panose="02020603050405020304" pitchFamily="18" charset="0"/>
            </a:endParaRPr>
          </a:p>
          <a:p>
            <a:pPr marL="0" indent="0" algn="ctr">
              <a:buNone/>
            </a:pPr>
            <a:r>
              <a:rPr lang="en-US" b="1" i="1" u="sng" dirty="0" smtClean="0">
                <a:latin typeface="Times New Roman" panose="02020603050405020304" pitchFamily="18" charset="0"/>
                <a:cs typeface="Times New Roman" panose="02020603050405020304" pitchFamily="18" charset="0"/>
              </a:rPr>
              <a:t>SEAs, LEAs, Correctional Facilities and Non-Educational Agencies</a:t>
            </a:r>
            <a:endParaRPr lang="en-US" b="1" i="1" u="sng"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Has </a:t>
            </a:r>
            <a:r>
              <a:rPr lang="en-US" dirty="0">
                <a:latin typeface="Times New Roman" panose="02020603050405020304" pitchFamily="18" charset="0"/>
                <a:cs typeface="Times New Roman" panose="02020603050405020304" pitchFamily="18" charset="0"/>
              </a:rPr>
              <a:t>your agency used the 2014 Correctional Education guidance package from ED and DOJ?</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Do </a:t>
            </a:r>
            <a:r>
              <a:rPr lang="en-US" dirty="0">
                <a:latin typeface="Times New Roman" panose="02020603050405020304" pitchFamily="18" charset="0"/>
                <a:cs typeface="Times New Roman" panose="02020603050405020304" pitchFamily="18" charset="0"/>
              </a:rPr>
              <a:t>you have ideas for additional technical assistance from ED or DOJ that would be helpful in this area?</a:t>
            </a:r>
          </a:p>
          <a:p>
            <a:pPr marL="0" indent="0">
              <a:buNone/>
            </a:pP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28</a:t>
            </a:fld>
            <a:endParaRPr lang="en-US" dirty="0"/>
          </a:p>
        </p:txBody>
      </p:sp>
    </p:spTree>
    <p:extLst>
      <p:ext uri="{BB962C8B-B14F-4D97-AF65-F5344CB8AC3E}">
        <p14:creationId xmlns:p14="http://schemas.microsoft.com/office/powerpoint/2010/main" val="349127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41" y="109181"/>
            <a:ext cx="11464119" cy="1226665"/>
          </a:xfrm>
        </p:spPr>
        <p:txBody>
          <a:bodyPr/>
          <a:lstStyle/>
          <a:p>
            <a:pPr algn="ctr"/>
            <a:r>
              <a:rPr lang="en-US" altLang="en-US" dirty="0">
                <a:latin typeface="Times New Roman" pitchFamily="18" charset="0"/>
                <a:cs typeface="Times New Roman" pitchFamily="18" charset="0"/>
              </a:rPr>
              <a:t>Purpose</a:t>
            </a:r>
            <a:endParaRPr lang="en-US" dirty="0"/>
          </a:p>
        </p:txBody>
      </p:sp>
      <p:sp>
        <p:nvSpPr>
          <p:cNvPr id="3" name="Content Placeholder 2"/>
          <p:cNvSpPr>
            <a:spLocks noGrp="1"/>
          </p:cNvSpPr>
          <p:nvPr>
            <p:ph idx="1"/>
          </p:nvPr>
        </p:nvSpPr>
        <p:spPr>
          <a:xfrm>
            <a:off x="286603" y="1364775"/>
            <a:ext cx="11559651" cy="5076968"/>
          </a:xfrm>
        </p:spPr>
        <p:txBody>
          <a:bodyPr>
            <a:normAutofit fontScale="25000" lnSpcReduction="20000"/>
          </a:bodyPr>
          <a:lstStyle/>
          <a:p>
            <a:pPr marL="274320" indent="-274320" fontAlgn="auto">
              <a:spcAft>
                <a:spcPts val="0"/>
              </a:spcAft>
              <a:buFont typeface="Wingdings 2"/>
              <a:buChar char=""/>
              <a:defRPr/>
            </a:pPr>
            <a:r>
              <a:rPr lang="en-US" sz="7200" b="1" dirty="0">
                <a:latin typeface="Times New Roman" panose="02020603050405020304" pitchFamily="18" charset="0"/>
                <a:cs typeface="Times New Roman" panose="02020603050405020304" pitchFamily="18" charset="0"/>
              </a:rPr>
              <a:t>To provide State Education Agencies (SEAs), Local Education Agencies (LEAs), Technical Assistance (TA) providers, and others groups or entities a general overview of  federal agencies efforts  and tools to improve educational outcomes for students with disabilities in correctional facilities.</a:t>
            </a:r>
          </a:p>
          <a:p>
            <a:pPr marL="0" indent="0" fontAlgn="auto">
              <a:spcAft>
                <a:spcPts val="0"/>
              </a:spcAft>
              <a:buFont typeface="Wingdings 2"/>
              <a:buNone/>
              <a:defRPr/>
            </a:pPr>
            <a:endParaRPr lang="en-US" sz="64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r>
              <a:rPr lang="en-US" sz="6400" b="1" u="sng" dirty="0">
                <a:latin typeface="Times New Roman" panose="02020603050405020304" pitchFamily="18" charset="0"/>
                <a:cs typeface="Times New Roman" panose="02020603050405020304" pitchFamily="18" charset="0"/>
              </a:rPr>
              <a:t>General </a:t>
            </a:r>
            <a:r>
              <a:rPr lang="en-US" sz="6400" b="1" u="sng" dirty="0" smtClean="0">
                <a:latin typeface="Times New Roman" panose="02020603050405020304" pitchFamily="18" charset="0"/>
                <a:cs typeface="Times New Roman" panose="02020603050405020304" pitchFamily="18" charset="0"/>
              </a:rPr>
              <a:t>Information</a:t>
            </a:r>
            <a:r>
              <a:rPr lang="en-US" sz="6400" dirty="0" smtClean="0">
                <a:latin typeface="Times New Roman" panose="02020603050405020304" pitchFamily="18" charset="0"/>
                <a:cs typeface="Times New Roman" panose="02020603050405020304" pitchFamily="18" charset="0"/>
              </a:rPr>
              <a:t>: </a:t>
            </a:r>
          </a:p>
          <a:p>
            <a:pPr marL="274320" indent="-274320" fontAlgn="auto">
              <a:spcAft>
                <a:spcPts val="0"/>
              </a:spcAft>
              <a:buFont typeface="Wingdings 2"/>
              <a:buChar char=""/>
              <a:defRPr/>
            </a:pPr>
            <a:r>
              <a:rPr lang="en-US" sz="6400" b="1" dirty="0" smtClean="0">
                <a:latin typeface="Times New Roman" panose="02020603050405020304" pitchFamily="18" charset="0"/>
                <a:cs typeface="Times New Roman" panose="02020603050405020304" pitchFamily="18" charset="0"/>
              </a:rPr>
              <a:t>Office of Civil Right </a:t>
            </a:r>
            <a:r>
              <a:rPr lang="en-US" sz="6400" b="1" dirty="0">
                <a:latin typeface="Times New Roman" panose="02020603050405020304" pitchFamily="18" charset="0"/>
                <a:cs typeface="Times New Roman" panose="02020603050405020304" pitchFamily="18" charset="0"/>
              </a:rPr>
              <a:t>First Look: </a:t>
            </a:r>
            <a:r>
              <a:rPr lang="en-US" sz="6400" dirty="0">
                <a:latin typeface="Times New Roman" panose="02020603050405020304" pitchFamily="18" charset="0"/>
                <a:cs typeface="Times New Roman" panose="02020603050405020304" pitchFamily="18" charset="0"/>
              </a:rPr>
              <a:t>Key Data Highlights on Equity and Opportunity Gaps in our Nation’s Public Schools:  </a:t>
            </a:r>
          </a:p>
          <a:p>
            <a:pPr marL="320040" lvl="2" indent="0" fontAlgn="auto">
              <a:spcAft>
                <a:spcPts val="0"/>
              </a:spcAft>
              <a:buClr>
                <a:schemeClr val="accent1"/>
              </a:buClr>
              <a:buSzPct val="85000"/>
              <a:buFont typeface="Wingdings 2"/>
              <a:buNone/>
              <a:defRPr/>
            </a:pPr>
            <a:r>
              <a:rPr lang="en-US" sz="6400" dirty="0">
                <a:latin typeface="Times New Roman" panose="02020603050405020304" pitchFamily="18" charset="0"/>
                <a:cs typeface="Times New Roman" panose="02020603050405020304" pitchFamily="18" charset="0"/>
                <a:hlinkClick r:id="rId2" tooltip="Key Office of Civil Rights data for all US School during FFY 2013-2014"/>
              </a:rPr>
              <a:t>http://www2.ed.gov/about/offices/list/ocr/docs/2013-14-first-look.pdf</a:t>
            </a:r>
            <a:endParaRPr lang="en-US" sz="6400"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64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6400" b="1" dirty="0" smtClean="0">
                <a:latin typeface="Times New Roman" panose="02020603050405020304" pitchFamily="18" charset="0"/>
                <a:cs typeface="Times New Roman" panose="02020603050405020304" pitchFamily="18" charset="0"/>
              </a:rPr>
              <a:t>Office of Special Education Programs:  </a:t>
            </a:r>
            <a:r>
              <a:rPr lang="en-US" sz="6400" dirty="0">
                <a:latin typeface="Times New Roman" panose="02020603050405020304" pitchFamily="18" charset="0"/>
                <a:cs typeface="Times New Roman" panose="02020603050405020304" pitchFamily="18" charset="0"/>
              </a:rPr>
              <a:t>Correctional Education Link GRADS 360</a:t>
            </a:r>
            <a:r>
              <a:rPr lang="en-US" sz="6400" dirty="0" smtClean="0">
                <a:latin typeface="Times New Roman" panose="02020603050405020304" pitchFamily="18" charset="0"/>
                <a:cs typeface="Times New Roman" panose="02020603050405020304" pitchFamily="18" charset="0"/>
              </a:rPr>
              <a:t>: </a:t>
            </a:r>
            <a:endParaRPr lang="en-US" sz="6400"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6400" u="sng" dirty="0">
                <a:latin typeface="Times New Roman" panose="02020603050405020304" pitchFamily="18" charset="0"/>
                <a:cs typeface="Times New Roman" panose="02020603050405020304" pitchFamily="18" charset="0"/>
                <a:hlinkClick r:id="rId3" tooltip="OSEP's link to GRADS 360 Correctional Education Material"/>
              </a:rPr>
              <a:t>https://osep.grads360.org/#program/correctional-education</a:t>
            </a:r>
            <a:endParaRPr lang="en-US" sz="6400" u="sng"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endParaRPr lang="en-US" sz="6400" u="sng"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6400" b="1" dirty="0">
                <a:latin typeface="Times New Roman" panose="02020603050405020304" pitchFamily="18" charset="0"/>
                <a:cs typeface="Times New Roman" panose="02020603050405020304" pitchFamily="18" charset="0"/>
              </a:rPr>
              <a:t>ED and DOJ: </a:t>
            </a:r>
            <a:r>
              <a:rPr lang="en-US" sz="6400" dirty="0">
                <a:latin typeface="Times New Roman" panose="02020603050405020304" pitchFamily="18" charset="0"/>
                <a:cs typeface="Times New Roman" panose="02020603050405020304" pitchFamily="18" charset="0"/>
              </a:rPr>
              <a:t>Correctional Education Package:	</a:t>
            </a:r>
          </a:p>
          <a:p>
            <a:pPr marL="274320" lvl="1" indent="0" fontAlgn="auto">
              <a:spcAft>
                <a:spcPts val="0"/>
              </a:spcAft>
              <a:buFont typeface="Wingdings"/>
              <a:buNone/>
              <a:defRPr/>
            </a:pPr>
            <a:r>
              <a:rPr lang="en-US" sz="6400" u="sng" dirty="0">
                <a:latin typeface="Times New Roman" panose="02020603050405020304" pitchFamily="18" charset="0"/>
                <a:cs typeface="Times New Roman" panose="02020603050405020304" pitchFamily="18" charset="0"/>
                <a:hlinkClick r:id="rId4" tooltip="Link to ED and DOJ Correctional Education Guidance Package"/>
              </a:rPr>
              <a:t>http://www2.ed.gov/policy/gen/guid/correctional-education/index.html</a:t>
            </a:r>
            <a:endParaRPr lang="en-US" sz="6400" u="sng"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6400" u="sng"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6400" b="1" dirty="0">
                <a:latin typeface="Times New Roman" panose="02020603050405020304" pitchFamily="18" charset="0"/>
                <a:cs typeface="Times New Roman" panose="02020603050405020304" pitchFamily="18" charset="0"/>
              </a:rPr>
              <a:t>OSEP: </a:t>
            </a:r>
            <a:r>
              <a:rPr lang="en-US" sz="6400" dirty="0">
                <a:latin typeface="Times New Roman" panose="02020603050405020304" pitchFamily="18" charset="0"/>
                <a:cs typeface="Times New Roman" panose="02020603050405020304" pitchFamily="18" charset="0"/>
              </a:rPr>
              <a:t>Improving Outcomes for Youth with Disabilities in Juvenile Corrections Toolkit, November 2016: </a:t>
            </a:r>
            <a:r>
              <a:rPr lang="en-US" sz="6400" u="sng" dirty="0">
                <a:latin typeface="Times New Roman" panose="02020603050405020304" pitchFamily="18" charset="0"/>
                <a:cs typeface="Times New Roman" panose="02020603050405020304" pitchFamily="18" charset="0"/>
                <a:hlinkClick r:id="rId5" tooltip="OSEP link to Improving Outcomes for Youth with Disabilities in Juvenile Corrections"/>
              </a:rPr>
              <a:t>https://www.osepideasthatwork.org/jj</a:t>
            </a:r>
            <a:endParaRPr lang="en-US" sz="6400" u="sng"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6400" b="1" u="sng"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6400" b="1" dirty="0">
                <a:latin typeface="Times New Roman" panose="02020603050405020304" pitchFamily="18" charset="0"/>
                <a:cs typeface="Times New Roman" panose="02020603050405020304" pitchFamily="18" charset="0"/>
              </a:rPr>
              <a:t>OSEP: </a:t>
            </a:r>
            <a:r>
              <a:rPr lang="en-US" sz="6400" dirty="0">
                <a:latin typeface="Times New Roman" panose="02020603050405020304" pitchFamily="18" charset="0"/>
                <a:cs typeface="Times New Roman" panose="02020603050405020304" pitchFamily="18" charset="0"/>
              </a:rPr>
              <a:t>The Office of Special Education and Rehabilitative Services (OSERS) </a:t>
            </a:r>
            <a:r>
              <a:rPr lang="en-US" sz="6400" dirty="0" smtClean="0">
                <a:latin typeface="Times New Roman" panose="02020603050405020304" pitchFamily="18" charset="0"/>
                <a:cs typeface="Times New Roman" panose="02020603050405020304" pitchFamily="18" charset="0"/>
              </a:rPr>
              <a:t>2017</a:t>
            </a:r>
            <a:endParaRPr lang="en-US" sz="6400" u="sng"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6400" u="sng" dirty="0">
                <a:latin typeface="Times New Roman" panose="02020603050405020304" pitchFamily="18" charset="0"/>
                <a:cs typeface="Times New Roman" panose="02020603050405020304" pitchFamily="18" charset="0"/>
                <a:hlinkClick r:id="rId6" tooltip="OSEP link to the Transition Guide to Postsecondary Education and Employment for Students and Youth with Disabilities"/>
              </a:rPr>
              <a:t>A Transition Guide to Postsecondary Education and Employment for Students and Youth with Disabilities</a:t>
            </a:r>
            <a:endParaRPr lang="en-US" sz="6400" u="sng"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en-US" sz="64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3</a:t>
            </a:fld>
            <a:endParaRPr lang="en-US" dirty="0"/>
          </a:p>
        </p:txBody>
      </p:sp>
    </p:spTree>
    <p:extLst>
      <p:ext uri="{BB962C8B-B14F-4D97-AF65-F5344CB8AC3E}">
        <p14:creationId xmlns:p14="http://schemas.microsoft.com/office/powerpoint/2010/main" val="3436183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Times New Roman" pitchFamily="18" charset="0"/>
                <a:cs typeface="Times New Roman" pitchFamily="18" charset="0"/>
              </a:rPr>
              <a:t>OSERS/OSEP</a:t>
            </a:r>
            <a:endParaRPr lang="en-US" dirty="0"/>
          </a:p>
        </p:txBody>
      </p:sp>
      <p:sp>
        <p:nvSpPr>
          <p:cNvPr id="3" name="Content Placeholder 2"/>
          <p:cNvSpPr>
            <a:spLocks noGrp="1"/>
          </p:cNvSpPr>
          <p:nvPr>
            <p:ph idx="1"/>
          </p:nvPr>
        </p:nvSpPr>
        <p:spPr>
          <a:xfrm>
            <a:off x="832514" y="1937982"/>
            <a:ext cx="10617958" cy="4221850"/>
          </a:xfrm>
        </p:spPr>
        <p:txBody>
          <a:bodyPr/>
          <a:lstStyle/>
          <a:p>
            <a:pPr algn="ctr" fontAlgn="auto">
              <a:spcAft>
                <a:spcPts val="0"/>
              </a:spcAft>
              <a:buFont typeface="Wingdings 2"/>
              <a:buNone/>
              <a:defRPr/>
            </a:pPr>
            <a:r>
              <a:rPr lang="en-US" b="1" dirty="0" smtClean="0">
                <a:latin typeface="Times New Roman" panose="02020603050405020304" pitchFamily="18" charset="0"/>
                <a:cs typeface="Times New Roman" panose="02020603050405020304" pitchFamily="18" charset="0"/>
              </a:rPr>
              <a:t>Research To </a:t>
            </a:r>
            <a:r>
              <a:rPr lang="en-US" b="1" dirty="0">
                <a:latin typeface="Times New Roman" panose="02020603050405020304" pitchFamily="18" charset="0"/>
                <a:cs typeface="Times New Roman" panose="02020603050405020304" pitchFamily="18" charset="0"/>
              </a:rPr>
              <a:t>Practice </a:t>
            </a:r>
            <a:r>
              <a:rPr lang="en-US" b="1" dirty="0" smtClean="0">
                <a:latin typeface="Times New Roman" panose="02020603050405020304" pitchFamily="18" charset="0"/>
                <a:cs typeface="Times New Roman" panose="02020603050405020304" pitchFamily="18" charset="0"/>
              </a:rPr>
              <a:t>Division (RTP)</a:t>
            </a:r>
          </a:p>
          <a:p>
            <a:pPr algn="ctr">
              <a:buNone/>
              <a:defRPr/>
            </a:pPr>
            <a:r>
              <a:rPr lang="en-US" b="1" dirty="0">
                <a:latin typeface="Times New Roman" panose="02020603050405020304" pitchFamily="18" charset="0"/>
                <a:cs typeface="Times New Roman" panose="02020603050405020304" pitchFamily="18" charset="0"/>
              </a:rPr>
              <a:t>Re-Entry &amp; Model Demos</a:t>
            </a:r>
          </a:p>
          <a:p>
            <a:pPr algn="ctr" fontAlgn="auto">
              <a:spcAft>
                <a:spcPts val="0"/>
              </a:spcAft>
              <a:buFont typeface="Wingdings 2"/>
              <a:buNone/>
              <a:defRPr/>
            </a:pPr>
            <a:r>
              <a:rPr lang="en-US" i="1" dirty="0" smtClean="0">
                <a:latin typeface="Times New Roman" panose="02020603050405020304" pitchFamily="18" charset="0"/>
                <a:cs typeface="Times New Roman" panose="02020603050405020304" pitchFamily="18" charset="0"/>
              </a:rPr>
              <a:t>David Emenheiser</a:t>
            </a:r>
          </a:p>
          <a:p>
            <a:pPr algn="ctr" fontAlgn="auto">
              <a:spcAft>
                <a:spcPts val="0"/>
              </a:spcAft>
              <a:buFont typeface="Wingdings 2"/>
              <a:buNone/>
              <a:defRPr/>
            </a:pPr>
            <a:endParaRPr lang="en-US" b="1" dirty="0">
              <a:latin typeface="Times New Roman" panose="02020603050405020304" pitchFamily="18" charset="0"/>
              <a:cs typeface="Times New Roman" panose="02020603050405020304" pitchFamily="18" charset="0"/>
            </a:endParaRPr>
          </a:p>
          <a:p>
            <a:pPr algn="ctr" fontAlgn="auto">
              <a:spcAft>
                <a:spcPts val="0"/>
              </a:spcAft>
              <a:buFont typeface="Wingdings 2"/>
              <a:buNone/>
              <a:defRPr/>
            </a:pPr>
            <a:r>
              <a:rPr lang="en-US" b="1" dirty="0" smtClean="0">
                <a:latin typeface="Times New Roman" panose="02020603050405020304" pitchFamily="18" charset="0"/>
                <a:cs typeface="Times New Roman" panose="02020603050405020304" pitchFamily="18" charset="0"/>
              </a:rPr>
              <a:t>Monitoring </a:t>
            </a:r>
            <a:r>
              <a:rPr lang="en-US" b="1" dirty="0">
                <a:latin typeface="Times New Roman" panose="02020603050405020304" pitchFamily="18" charset="0"/>
                <a:cs typeface="Times New Roman" panose="02020603050405020304" pitchFamily="18" charset="0"/>
              </a:rPr>
              <a:t>and State Improvement  Planning </a:t>
            </a:r>
            <a:r>
              <a:rPr lang="en-US" b="1" dirty="0" smtClean="0">
                <a:latin typeface="Times New Roman" panose="02020603050405020304" pitchFamily="18" charset="0"/>
                <a:cs typeface="Times New Roman" panose="02020603050405020304" pitchFamily="18" charset="0"/>
              </a:rPr>
              <a:t>Division (MSIP)</a:t>
            </a:r>
            <a:endParaRPr lang="en-US" b="1" dirty="0">
              <a:latin typeface="Times New Roman" panose="02020603050405020304" pitchFamily="18" charset="0"/>
              <a:cs typeface="Times New Roman" panose="02020603050405020304" pitchFamily="18" charset="0"/>
            </a:endParaRPr>
          </a:p>
          <a:p>
            <a:pPr marL="0" indent="0" algn="ctr">
              <a:buNone/>
            </a:pPr>
            <a:r>
              <a:rPr lang="en-US" b="1" dirty="0" smtClean="0">
                <a:latin typeface="Times New Roman" panose="02020603050405020304" pitchFamily="18" charset="0"/>
                <a:cs typeface="Times New Roman" panose="02020603050405020304" pitchFamily="18" charset="0"/>
              </a:rPr>
              <a:t>Correctional Education a Focus Area</a:t>
            </a:r>
          </a:p>
          <a:p>
            <a:pPr marL="0" indent="0" algn="ctr">
              <a:buNone/>
            </a:pPr>
            <a:r>
              <a:rPr lang="en-US" i="1" dirty="0" smtClean="0">
                <a:latin typeface="Times New Roman" panose="02020603050405020304" pitchFamily="18" charset="0"/>
                <a:cs typeface="Times New Roman" panose="02020603050405020304" pitchFamily="18" charset="0"/>
              </a:rPr>
              <a:t>Marion Crayton and Curtis Kinnard</a:t>
            </a:r>
            <a:endParaRPr lang="en-US"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8B753B17-1229-47A4-BBB2-A02D5F84107F}" type="slidenum">
              <a:rPr lang="en-US" smtClean="0"/>
              <a:pPr/>
              <a:t>4</a:t>
            </a:fld>
            <a:endParaRPr lang="en-US" dirty="0"/>
          </a:p>
        </p:txBody>
      </p:sp>
      <p:pic>
        <p:nvPicPr>
          <p:cNvPr id="5" name="Picture 8" descr="Logo for OSEP's Results Driven Accountability Improving Results for Children with Disabilities" title="Results Driven Accountability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368" y="5061282"/>
            <a:ext cx="19431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7150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1454" cy="1325563"/>
          </a:xfrm>
        </p:spPr>
        <p:txBody>
          <a:bodyPr>
            <a:normAutofit/>
          </a:bodyPr>
          <a:lstStyle/>
          <a:p>
            <a:r>
              <a:rPr lang="en-US" altLang="en-US" sz="4000" dirty="0">
                <a:latin typeface="Times New Roman" pitchFamily="18" charset="0"/>
                <a:cs typeface="Times New Roman" pitchFamily="18" charset="0"/>
              </a:rPr>
              <a:t>OSEP: Research To Practice </a:t>
            </a:r>
            <a:r>
              <a:rPr lang="en-US" altLang="en-US" sz="4000" dirty="0" smtClean="0">
                <a:latin typeface="Times New Roman" pitchFamily="18" charset="0"/>
                <a:cs typeface="Times New Roman" pitchFamily="18" charset="0"/>
              </a:rPr>
              <a:t>Division Resources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9809" y="2033515"/>
            <a:ext cx="10671412" cy="4295113"/>
          </a:xfrm>
        </p:spPr>
        <p:txBody>
          <a:bodyPr/>
          <a:lstStyle/>
          <a:p>
            <a:pPr marL="0" indent="0" fontAlgn="auto">
              <a:spcAft>
                <a:spcPts val="0"/>
              </a:spcAft>
              <a:buFont typeface="Wingdings 2"/>
              <a:buNone/>
              <a:defRPr/>
            </a:pPr>
            <a:r>
              <a:rPr lang="en-US" sz="2000" b="1" dirty="0">
                <a:latin typeface="Times New Roman" panose="02020603050405020304" pitchFamily="18" charset="0"/>
                <a:cs typeface="Times New Roman" panose="02020603050405020304" pitchFamily="18" charset="0"/>
              </a:rPr>
              <a:t>These resources among others are available on </a:t>
            </a:r>
            <a:r>
              <a:rPr lang="en-US" sz="2000" dirty="0">
                <a:latin typeface="Times New Roman" panose="02020603050405020304" pitchFamily="18" charset="0"/>
                <a:cs typeface="Times New Roman" panose="02020603050405020304" pitchFamily="18" charset="0"/>
                <a:hlinkClick r:id="rId2" tooltip="OSEP resources to IDEA Correctional Education Toolkit"/>
              </a:rPr>
              <a:t>https://www.osepideasthatwork.org/jj</a:t>
            </a:r>
            <a:endParaRPr lang="en-US" sz="2000" dirty="0">
              <a:latin typeface="Times New Roman" panose="02020603050405020304" pitchFamily="18" charset="0"/>
              <a:cs typeface="Times New Roman" panose="02020603050405020304" pitchFamily="18" charset="0"/>
            </a:endParaRPr>
          </a:p>
          <a:p>
            <a:pPr marL="0" indent="0">
              <a:buNone/>
              <a:defRPr/>
            </a:pPr>
            <a:endParaRPr lang="en-US" sz="2000" dirty="0">
              <a:latin typeface="Times New Roman" panose="02020603050405020304" pitchFamily="18" charset="0"/>
              <a:cs typeface="Times New Roman" panose="02020603050405020304" pitchFamily="18" charset="0"/>
            </a:endParaRPr>
          </a:p>
          <a:p>
            <a:pPr>
              <a:defRPr/>
            </a:pPr>
            <a:r>
              <a:rPr lang="en-US" sz="2000" b="1" dirty="0">
                <a:latin typeface="Times New Roman" panose="02020603050405020304" pitchFamily="18" charset="0"/>
                <a:cs typeface="Times New Roman" panose="02020603050405020304" pitchFamily="18" charset="0"/>
              </a:rPr>
              <a:t>Professional Development Modules on Youth with Disabilities in Juvenile Corrections </a:t>
            </a:r>
          </a:p>
          <a:p>
            <a:pPr marL="548640" lvl="1" indent="-27432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Part 1: Improving Instruction </a:t>
            </a:r>
          </a:p>
          <a:p>
            <a:pPr marL="548640" lvl="1" indent="-27432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Part 2: Transition and Reentry to School and Community</a:t>
            </a:r>
          </a:p>
          <a:p>
            <a:pPr marL="274320" lvl="1" indent="0" fontAlgn="auto">
              <a:spcAft>
                <a:spcPts val="0"/>
              </a:spcAft>
              <a:buFont typeface="Wingdings"/>
              <a:buNone/>
              <a:defRPr/>
            </a:pPr>
            <a:r>
              <a:rPr lang="en-US" sz="2000" dirty="0">
                <a:latin typeface="Times New Roman" panose="02020603050405020304" pitchFamily="18" charset="0"/>
                <a:cs typeface="Times New Roman" panose="02020603050405020304" pitchFamily="18" charset="0"/>
                <a:hlinkClick r:id="rId3" tooltip="OSEP resources to Research To Practice IRIS Centers Materials"/>
              </a:rPr>
              <a:t>http://iris.peabody.vanderbilt.edu/about/</a:t>
            </a:r>
            <a:r>
              <a:rPr lang="en-US" sz="2000" dirty="0">
                <a:latin typeface="Times New Roman" panose="02020603050405020304" pitchFamily="18" charset="0"/>
                <a:cs typeface="Times New Roman" panose="02020603050405020304" pitchFamily="18" charset="0"/>
              </a:rPr>
              <a:t> </a:t>
            </a:r>
          </a:p>
          <a:p>
            <a:pPr marL="274320" lvl="1" indent="0" fontAlgn="auto">
              <a:spcAft>
                <a:spcPts val="0"/>
              </a:spcAft>
              <a:buFont typeface="Wingdings"/>
              <a:buNone/>
              <a:defRPr/>
            </a:pPr>
            <a:endParaRPr lang="en-US" sz="2000" dirty="0">
              <a:latin typeface="Times New Roman" panose="02020603050405020304" pitchFamily="18" charset="0"/>
              <a:cs typeface="Times New Roman" panose="02020603050405020304" pitchFamily="18" charset="0"/>
            </a:endParaRPr>
          </a:p>
          <a:p>
            <a:pPr>
              <a:defRPr/>
            </a:pPr>
            <a:r>
              <a:rPr lang="en-US" sz="2000" b="1" dirty="0">
                <a:latin typeface="Times New Roman" panose="02020603050405020304" pitchFamily="18" charset="0"/>
                <a:cs typeface="Times New Roman" panose="02020603050405020304" pitchFamily="18" charset="0"/>
              </a:rPr>
              <a:t>Parent Resources:</a:t>
            </a:r>
          </a:p>
          <a:p>
            <a:pPr marL="548640" lvl="1" indent="-27432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Webinar for professionals working with parents of JJ-involved students with disabilities. </a:t>
            </a:r>
          </a:p>
          <a:p>
            <a:pPr marL="548640" lvl="1" indent="-27432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Future companion resources for parents of youth with disabilities in corrections.</a:t>
            </a:r>
          </a:p>
          <a:p>
            <a:pPr marL="274320" lvl="1" indent="0" fontAlgn="auto">
              <a:spcAft>
                <a:spcPts val="0"/>
              </a:spcAft>
              <a:buFont typeface="Wingdings"/>
              <a:buNone/>
              <a:defRPr/>
            </a:pPr>
            <a:r>
              <a:rPr lang="en-US" sz="2000" dirty="0">
                <a:latin typeface="Times New Roman" panose="02020603050405020304" pitchFamily="18" charset="0"/>
                <a:cs typeface="Times New Roman" panose="02020603050405020304" pitchFamily="18" charset="0"/>
                <a:hlinkClick r:id="rId4" tooltip="OSEP link to Research To Practice Parent Centers for Juvenile Justice and Student with Disabilities"/>
              </a:rPr>
              <a:t>http://www.parentcenterhub.org/</a:t>
            </a:r>
            <a:endParaRPr lang="en-US" sz="20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5</a:t>
            </a:fld>
            <a:endParaRPr lang="en-US" dirty="0"/>
          </a:p>
        </p:txBody>
      </p:sp>
    </p:spTree>
    <p:extLst>
      <p:ext uri="{BB962C8B-B14F-4D97-AF65-F5344CB8AC3E}">
        <p14:creationId xmlns:p14="http://schemas.microsoft.com/office/powerpoint/2010/main" val="3560826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161" y="433364"/>
            <a:ext cx="10712356" cy="1325563"/>
          </a:xfrm>
        </p:spPr>
        <p:txBody>
          <a:bodyPr>
            <a:normAutofit/>
          </a:bodyPr>
          <a:lstStyle/>
          <a:p>
            <a:r>
              <a:rPr lang="en-US" altLang="en-US" sz="3600" dirty="0">
                <a:latin typeface="Times New Roman" pitchFamily="18" charset="0"/>
                <a:cs typeface="Times New Roman" pitchFamily="18" charset="0"/>
              </a:rPr>
              <a:t>OSEP: Research To Practice Division </a:t>
            </a:r>
            <a:r>
              <a:rPr lang="en-US" altLang="en-US" sz="3600" dirty="0" smtClean="0">
                <a:latin typeface="Times New Roman" pitchFamily="18" charset="0"/>
                <a:cs typeface="Times New Roman" pitchFamily="18" charset="0"/>
              </a:rPr>
              <a:t>- Model </a:t>
            </a:r>
            <a:r>
              <a:rPr lang="en-US" altLang="en-US" sz="3600" dirty="0">
                <a:latin typeface="Times New Roman" pitchFamily="18" charset="0"/>
                <a:cs typeface="Times New Roman" pitchFamily="18" charset="0"/>
              </a:rPr>
              <a:t>Demos</a:t>
            </a:r>
            <a:endParaRPr lang="en-US" sz="3600" dirty="0"/>
          </a:p>
        </p:txBody>
      </p:sp>
      <p:sp>
        <p:nvSpPr>
          <p:cNvPr id="3" name="Content Placeholder 2"/>
          <p:cNvSpPr>
            <a:spLocks noGrp="1"/>
          </p:cNvSpPr>
          <p:nvPr>
            <p:ph idx="1"/>
          </p:nvPr>
        </p:nvSpPr>
        <p:spPr>
          <a:xfrm>
            <a:off x="859809" y="1828798"/>
            <a:ext cx="10671412" cy="4295113"/>
          </a:xfrm>
        </p:spPr>
        <p:txBody>
          <a:bodyPr/>
          <a:lstStyle/>
          <a:p>
            <a:pPr marL="0" indent="0" fontAlgn="auto">
              <a:spcAft>
                <a:spcPts val="0"/>
              </a:spcAft>
              <a:buFont typeface="Wingdings 2"/>
              <a:buNone/>
              <a:defRPr/>
            </a:pPr>
            <a:endParaRPr lang="en-US" sz="1800" b="1" dirty="0" smtClean="0">
              <a:latin typeface="Times New Roman" panose="02020603050405020304" pitchFamily="18" charset="0"/>
              <a:cs typeface="Times New Roman" panose="02020603050405020304" pitchFamily="18" charset="0"/>
            </a:endParaRPr>
          </a:p>
          <a:p>
            <a:pPr marL="0" indent="0">
              <a:buNone/>
              <a:defRPr/>
            </a:pPr>
            <a:r>
              <a:rPr lang="en-US" sz="1800" b="1" u="sng" dirty="0" smtClean="0">
                <a:latin typeface="Times New Roman" panose="02020603050405020304" pitchFamily="18" charset="0"/>
                <a:cs typeface="Times New Roman" panose="02020603050405020304" pitchFamily="18" charset="0"/>
              </a:rPr>
              <a:t>Model </a:t>
            </a:r>
            <a:r>
              <a:rPr lang="en-US" sz="1800" b="1" u="sng" dirty="0">
                <a:latin typeface="Times New Roman" panose="02020603050405020304" pitchFamily="18" charset="0"/>
                <a:cs typeface="Times New Roman" panose="02020603050405020304" pitchFamily="18" charset="0"/>
              </a:rPr>
              <a:t>demonstration projects:  </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Reentry of students with disabilities from JJ facilities to education, employment, and community programs.</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Cross-cohort analysis of common measures: student outcomes and systems change. </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The link to the common webpage is </a:t>
            </a:r>
            <a:r>
              <a:rPr lang="en-US" sz="1800" dirty="0">
                <a:latin typeface="Times New Roman" panose="02020603050405020304" pitchFamily="18" charset="0"/>
                <a:cs typeface="Times New Roman" panose="02020603050405020304" pitchFamily="18" charset="0"/>
                <a:hlinkClick r:id="rId2" tooltip="OSEP's Research To Practice Model Demonstration link to re-entry"/>
              </a:rPr>
              <a:t>http://mdcc.sri.com/cohort7.html</a:t>
            </a:r>
            <a:endParaRPr lang="en-US" sz="1800" dirty="0">
              <a:latin typeface="Times New Roman" panose="02020603050405020304" pitchFamily="18" charset="0"/>
              <a:cs typeface="Times New Roman" panose="02020603050405020304" pitchFamily="18" charset="0"/>
            </a:endParaRPr>
          </a:p>
          <a:p>
            <a:pPr marL="274320" lvl="1" indent="0" algn="ctr" fontAlgn="auto">
              <a:spcAft>
                <a:spcPts val="0"/>
              </a:spcAft>
              <a:buFont typeface="Wingdings"/>
              <a:buNone/>
              <a:defRPr/>
            </a:pPr>
            <a:endParaRPr lang="en-US" sz="1800"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1800" b="1" dirty="0">
                <a:latin typeface="Times New Roman" panose="02020603050405020304" pitchFamily="18" charset="0"/>
                <a:cs typeface="Times New Roman" panose="02020603050405020304" pitchFamily="18" charset="0"/>
              </a:rPr>
              <a:t>Contacts to the individual Model Demos are:</a:t>
            </a:r>
          </a:p>
          <a:p>
            <a:pPr marL="274320" lvl="1" indent="0" fontAlgn="auto">
              <a:spcAft>
                <a:spcPts val="0"/>
              </a:spcAft>
              <a:buFont typeface="Wingdings"/>
              <a:buNone/>
              <a:defRPr/>
            </a:pPr>
            <a:r>
              <a:rPr lang="en-US" sz="1800" b="1" u="sng" dirty="0">
                <a:latin typeface="Times New Roman" panose="02020603050405020304" pitchFamily="18" charset="0"/>
                <a:cs typeface="Times New Roman" panose="02020603050405020304" pitchFamily="18" charset="0"/>
              </a:rPr>
              <a:t>Site</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t>
            </a:r>
            <a:r>
              <a:rPr lang="en-US" sz="1800" b="1" u="sng" dirty="0">
                <a:latin typeface="Times New Roman" panose="02020603050405020304" pitchFamily="18" charset="0"/>
                <a:cs typeface="Times New Roman" panose="02020603050405020304" pitchFamily="18" charset="0"/>
              </a:rPr>
              <a:t>Project Director</a:t>
            </a:r>
            <a:r>
              <a:rPr lang="en-US" sz="1800" dirty="0">
                <a:latin typeface="Times New Roman" panose="02020603050405020304" pitchFamily="18" charset="0"/>
                <a:cs typeface="Times New Roman" panose="02020603050405020304" pitchFamily="18" charset="0"/>
              </a:rPr>
              <a:t>		</a:t>
            </a:r>
            <a:r>
              <a:rPr lang="en-US" sz="1800" b="1" u="sng" dirty="0">
                <a:latin typeface="Times New Roman" panose="02020603050405020304" pitchFamily="18" charset="0"/>
                <a:cs typeface="Times New Roman" panose="02020603050405020304" pitchFamily="18" charset="0"/>
              </a:rPr>
              <a:t>Email</a:t>
            </a:r>
            <a:endParaRPr lang="en-US" sz="1800" b="1"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1800" dirty="0">
                <a:latin typeface="Times New Roman" panose="02020603050405020304" pitchFamily="18" charset="0"/>
                <a:cs typeface="Times New Roman" panose="02020603050405020304" pitchFamily="18" charset="0"/>
              </a:rPr>
              <a:t>Arizona State U		</a:t>
            </a:r>
            <a:r>
              <a:rPr lang="en-US" sz="1800" dirty="0" err="1">
                <a:latin typeface="Times New Roman" panose="02020603050405020304" pitchFamily="18" charset="0"/>
                <a:cs typeface="Times New Roman" panose="02020603050405020304" pitchFamily="18" charset="0"/>
              </a:rPr>
              <a:t>Sarup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Mathur</a:t>
            </a:r>
            <a:r>
              <a:rPr lang="en-US" sz="1800" dirty="0">
                <a:latin typeface="Times New Roman" panose="02020603050405020304" pitchFamily="18" charset="0"/>
                <a:cs typeface="Times New Roman" panose="02020603050405020304" pitchFamily="18" charset="0"/>
              </a:rPr>
              <a:t>		</a:t>
            </a:r>
            <a:r>
              <a:rPr lang="en-US" sz="1800" u="sng" dirty="0">
                <a:latin typeface="Times New Roman" panose="02020603050405020304" pitchFamily="18" charset="0"/>
                <a:cs typeface="Times New Roman" panose="02020603050405020304" pitchFamily="18" charset="0"/>
                <a:hlinkClick r:id="rId3"/>
              </a:rPr>
              <a:t>sarup.mathur@asu.edu</a:t>
            </a:r>
            <a:r>
              <a:rPr lang="en-US" sz="1800" dirty="0">
                <a:latin typeface="Times New Roman" panose="02020603050405020304" pitchFamily="18" charset="0"/>
                <a:cs typeface="Times New Roman" panose="02020603050405020304" pitchFamily="18" charset="0"/>
              </a:rPr>
              <a:t> </a:t>
            </a:r>
          </a:p>
          <a:p>
            <a:pPr marL="274320" lvl="1" indent="0" fontAlgn="auto">
              <a:spcAft>
                <a:spcPts val="0"/>
              </a:spcAft>
              <a:buFont typeface="Wingdings"/>
              <a:buNone/>
              <a:defRPr/>
            </a:pPr>
            <a:r>
              <a:rPr lang="en-US" sz="1800" dirty="0">
                <a:latin typeface="Times New Roman" panose="02020603050405020304" pitchFamily="18" charset="0"/>
                <a:cs typeface="Times New Roman" panose="02020603050405020304" pitchFamily="18" charset="0"/>
              </a:rPr>
              <a:t>U of Minnesota		David Johnson		</a:t>
            </a:r>
            <a:r>
              <a:rPr lang="en-US" sz="1800" u="sng" dirty="0">
                <a:latin typeface="Times New Roman" panose="02020603050405020304" pitchFamily="18" charset="0"/>
                <a:cs typeface="Times New Roman" panose="02020603050405020304" pitchFamily="18" charset="0"/>
                <a:hlinkClick r:id="rId4"/>
              </a:rPr>
              <a:t>johns006@umn.edu</a:t>
            </a:r>
            <a:r>
              <a:rPr lang="en-US" sz="1800" dirty="0">
                <a:latin typeface="Times New Roman" panose="02020603050405020304" pitchFamily="18" charset="0"/>
                <a:cs typeface="Times New Roman" panose="02020603050405020304" pitchFamily="18" charset="0"/>
              </a:rPr>
              <a:t> </a:t>
            </a:r>
          </a:p>
          <a:p>
            <a:pPr marL="274320" lvl="1" indent="0" fontAlgn="auto">
              <a:spcAft>
                <a:spcPts val="0"/>
              </a:spcAft>
              <a:buFont typeface="Wingdings"/>
              <a:buNone/>
              <a:defRPr/>
            </a:pPr>
            <a:r>
              <a:rPr lang="en-US" sz="1800" dirty="0">
                <a:latin typeface="Times New Roman" panose="02020603050405020304" pitchFamily="18" charset="0"/>
                <a:cs typeface="Times New Roman" panose="02020603050405020304" pitchFamily="18" charset="0"/>
              </a:rPr>
              <a:t>U of Oregon		Deanne Unruh		</a:t>
            </a:r>
            <a:r>
              <a:rPr lang="en-US" sz="1800" u="sng" dirty="0">
                <a:latin typeface="Times New Roman" panose="02020603050405020304" pitchFamily="18" charset="0"/>
                <a:cs typeface="Times New Roman" panose="02020603050405020304" pitchFamily="18" charset="0"/>
                <a:hlinkClick r:id="rId5"/>
              </a:rPr>
              <a:t>dkunruh@uoregon.edu</a:t>
            </a: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6</a:t>
            </a:fld>
            <a:endParaRPr lang="en-US" dirty="0"/>
          </a:p>
        </p:txBody>
      </p:sp>
    </p:spTree>
    <p:extLst>
      <p:ext uri="{BB962C8B-B14F-4D97-AF65-F5344CB8AC3E}">
        <p14:creationId xmlns:p14="http://schemas.microsoft.com/office/powerpoint/2010/main" val="1931231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739" y="365125"/>
            <a:ext cx="11163869" cy="1325563"/>
          </a:xfrm>
        </p:spPr>
        <p:txBody>
          <a:bodyPr>
            <a:noAutofit/>
          </a:bodyPr>
          <a:lstStyle/>
          <a:p>
            <a:pPr algn="ctr"/>
            <a:r>
              <a:rPr lang="en-US" altLang="en-US" sz="3600" dirty="0">
                <a:latin typeface="Times New Roman" pitchFamily="18" charset="0"/>
                <a:cs typeface="Times New Roman" pitchFamily="18" charset="0"/>
              </a:rPr>
              <a:t>Correctional Education: OSEP</a:t>
            </a:r>
            <a:br>
              <a:rPr lang="en-US" altLang="en-US" sz="3600" dirty="0">
                <a:latin typeface="Times New Roman" pitchFamily="18" charset="0"/>
                <a:cs typeface="Times New Roman" pitchFamily="18" charset="0"/>
              </a:rPr>
            </a:br>
            <a:r>
              <a:rPr lang="en-US" altLang="en-US" sz="3600" dirty="0">
                <a:latin typeface="Times New Roman" pitchFamily="18" charset="0"/>
                <a:cs typeface="Times New Roman" pitchFamily="18" charset="0"/>
              </a:rPr>
              <a:t>Monitoring and State Improvement Planning Division</a:t>
            </a:r>
            <a:endParaRPr lang="en-US" sz="3600" dirty="0"/>
          </a:p>
        </p:txBody>
      </p:sp>
      <p:sp>
        <p:nvSpPr>
          <p:cNvPr id="3" name="Content Placeholder 2"/>
          <p:cNvSpPr>
            <a:spLocks noGrp="1"/>
          </p:cNvSpPr>
          <p:nvPr>
            <p:ph idx="1"/>
          </p:nvPr>
        </p:nvSpPr>
        <p:spPr>
          <a:xfrm>
            <a:off x="668741" y="1856096"/>
            <a:ext cx="11150220" cy="4431589"/>
          </a:xfrm>
        </p:spPr>
        <p:txBody>
          <a:bodyPr>
            <a:normAutofit/>
          </a:bodyPr>
          <a:lstStyle/>
          <a:p>
            <a:pPr marL="274320" indent="-274320" fontAlgn="auto">
              <a:spcAft>
                <a:spcPts val="0"/>
              </a:spcAft>
              <a:buFont typeface="Wingdings 2"/>
              <a:buChar char=""/>
              <a:defRPr/>
            </a:pPr>
            <a:r>
              <a:rPr lang="en-US" sz="1800" b="1" dirty="0">
                <a:latin typeface="Times New Roman" panose="02020603050405020304" pitchFamily="18" charset="0"/>
                <a:cs typeface="Times New Roman" panose="02020603050405020304" pitchFamily="18" charset="0"/>
              </a:rPr>
              <a:t>Correctional Educational Guidance Package: December 2014</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Identify Evidence-Based Practices for improving education programs in juvenile justice facilities, as well as areas in which Federal legal obligations apply.</a:t>
            </a:r>
          </a:p>
          <a:p>
            <a:pPr marL="548640" lvl="1" indent="-274320" fontAlgn="auto">
              <a:spcAft>
                <a:spcPts val="0"/>
              </a:spcAft>
              <a:buFont typeface="Wingdings"/>
              <a:buChar char=""/>
              <a:defRPr/>
            </a:pPr>
            <a:endParaRPr lang="en-US" sz="18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1800" b="1" dirty="0">
                <a:latin typeface="Times New Roman" panose="02020603050405020304" pitchFamily="18" charset="0"/>
                <a:cs typeface="Times New Roman" panose="02020603050405020304" pitchFamily="18" charset="0"/>
              </a:rPr>
              <a:t>IDEA Dear Colleague Letter: December 2014</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Clarify to  States and public agencies their obligations under the Individual with Disabilities Education Act to ensure the provision of A Free and Appropriate Public Education (FAPE) to eligible students with disabilities in correctional facilities.</a:t>
            </a:r>
          </a:p>
          <a:p>
            <a:pPr marL="0" indent="0" fontAlgn="auto">
              <a:spcAft>
                <a:spcPts val="0"/>
              </a:spcAft>
              <a:buFont typeface="Wingdings 2"/>
              <a:buNone/>
              <a:defRPr/>
            </a:pPr>
            <a:endParaRPr lang="en-US" sz="18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1800" b="1" dirty="0">
                <a:latin typeface="Times New Roman" panose="02020603050405020304" pitchFamily="18" charset="0"/>
                <a:cs typeface="Times New Roman" panose="02020603050405020304" pitchFamily="18" charset="0"/>
              </a:rPr>
              <a:t>IDEA 2015 Leadership Conference: July 2015</a:t>
            </a:r>
          </a:p>
          <a:p>
            <a:pPr marL="560070" lvl="1" indent="-285750" fontAlgn="auto">
              <a:spcAft>
                <a:spcPts val="0"/>
              </a:spcAft>
              <a:buFont typeface="Courier New" panose="02070309020205020404" pitchFamily="49" charset="0"/>
              <a:buChar char="o"/>
              <a:defRPr/>
            </a:pPr>
            <a:r>
              <a:rPr lang="en-US" sz="1800" dirty="0">
                <a:latin typeface="Times New Roman" panose="02020603050405020304" pitchFamily="18" charset="0"/>
                <a:cs typeface="Times New Roman" panose="02020603050405020304" pitchFamily="18" charset="0"/>
              </a:rPr>
              <a:t>Emphasize the importance of strengthening partnerships between Federal and State Agencies to ensure provision of educational services to youth with disabilities in correctional settings</a:t>
            </a:r>
            <a:endParaRPr lang="en-US" sz="1800"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7</a:t>
            </a:fld>
            <a:endParaRPr lang="en-US" dirty="0"/>
          </a:p>
        </p:txBody>
      </p:sp>
    </p:spTree>
    <p:extLst>
      <p:ext uri="{BB962C8B-B14F-4D97-AF65-F5344CB8AC3E}">
        <p14:creationId xmlns:p14="http://schemas.microsoft.com/office/powerpoint/2010/main" val="1821179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469" y="297456"/>
            <a:ext cx="11787883" cy="1183912"/>
          </a:xfrm>
        </p:spPr>
        <p:txBody>
          <a:bodyPr>
            <a:noAutofit/>
          </a:bodyPr>
          <a:lstStyle/>
          <a:p>
            <a:pPr algn="ctr"/>
            <a:r>
              <a:rPr lang="en-US" altLang="en-US" sz="3600" dirty="0">
                <a:latin typeface="Times New Roman" pitchFamily="18" charset="0"/>
                <a:cs typeface="Times New Roman" pitchFamily="18" charset="0"/>
              </a:rPr>
              <a:t>Correctional Education: OSEP</a:t>
            </a:r>
            <a:br>
              <a:rPr lang="en-US" altLang="en-US" sz="3600" dirty="0">
                <a:latin typeface="Times New Roman" pitchFamily="18" charset="0"/>
                <a:cs typeface="Times New Roman" pitchFamily="18" charset="0"/>
              </a:rPr>
            </a:br>
            <a:r>
              <a:rPr lang="en-US" altLang="en-US" sz="3600" dirty="0" smtClean="0">
                <a:latin typeface="Times New Roman" pitchFamily="18" charset="0"/>
                <a:cs typeface="Times New Roman" pitchFamily="18" charset="0"/>
              </a:rPr>
              <a:t>Self-Assessment  and DMS Clarifications</a:t>
            </a:r>
            <a:endParaRPr lang="en-US" sz="3600" dirty="0"/>
          </a:p>
        </p:txBody>
      </p:sp>
      <p:sp>
        <p:nvSpPr>
          <p:cNvPr id="3" name="Content Placeholder 2"/>
          <p:cNvSpPr>
            <a:spLocks noGrp="1"/>
          </p:cNvSpPr>
          <p:nvPr>
            <p:ph idx="1"/>
          </p:nvPr>
        </p:nvSpPr>
        <p:spPr>
          <a:xfrm>
            <a:off x="218365" y="1951631"/>
            <a:ext cx="11750722" cy="4336054"/>
          </a:xfrm>
        </p:spPr>
        <p:txBody>
          <a:bodyPr/>
          <a:lstStyle/>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Correctional Education State Self- Assessment Tool: March 2016</a:t>
            </a:r>
          </a:p>
          <a:p>
            <a:pPr marL="617220" lvl="1" indent="-34290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An OSEP developed voluntary tool  to assist States in self-assessing their systems for </a:t>
            </a:r>
            <a:r>
              <a:rPr lang="en-US" sz="2000" dirty="0" smtClean="0">
                <a:latin typeface="Times New Roman" panose="02020603050405020304" pitchFamily="18" charset="0"/>
                <a:cs typeface="Times New Roman" panose="02020603050405020304" pitchFamily="18" charset="0"/>
              </a:rPr>
              <a:t>improving </a:t>
            </a:r>
            <a:r>
              <a:rPr lang="en-US" sz="2000" dirty="0">
                <a:latin typeface="Times New Roman" panose="02020603050405020304" pitchFamily="18" charset="0"/>
                <a:cs typeface="Times New Roman" panose="02020603050405020304" pitchFamily="18" charset="0"/>
              </a:rPr>
              <a:t>special education and related services to students with disabilities in correctional facilities.</a:t>
            </a:r>
          </a:p>
          <a:p>
            <a:pPr marL="274320" lvl="1" indent="0" fontAlgn="auto">
              <a:spcAft>
                <a:spcPts val="0"/>
              </a:spcAft>
              <a:buFont typeface="Wingdings"/>
              <a:buNone/>
              <a:defRPr/>
            </a:pPr>
            <a:endParaRPr lang="en-US" sz="2000" b="1"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 National Correctional Education Webinar: June 2016</a:t>
            </a:r>
          </a:p>
          <a:p>
            <a:pPr marL="617220" lvl="1" indent="-34290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Clarify to States and public agencies any outstanding questions and key points of the State Correctional Education Self-Assessment Tool.</a:t>
            </a:r>
          </a:p>
          <a:p>
            <a:pPr marL="274320" indent="-274320" fontAlgn="auto">
              <a:spcAft>
                <a:spcPts val="0"/>
              </a:spcAft>
              <a:buFont typeface="Wingdings 2"/>
              <a:buChar char=""/>
              <a:defRPr/>
            </a:pPr>
            <a:endParaRPr lang="en-US" sz="2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National Correctional Education  RDA Differentiated Monitoring and Support Webinar: February 2017 </a:t>
            </a:r>
          </a:p>
          <a:p>
            <a:pPr marL="617220" lvl="1" indent="-342900" fontAlgn="auto">
              <a:spcAft>
                <a:spcPts val="0"/>
              </a:spcAft>
              <a:buFont typeface="Courier New" panose="02070309020205020404" pitchFamily="49" charset="0"/>
              <a:buChar char="o"/>
              <a:defRPr/>
            </a:pPr>
            <a:r>
              <a:rPr lang="en-US" sz="2000" dirty="0">
                <a:latin typeface="Times New Roman" panose="02020603050405020304" pitchFamily="18" charset="0"/>
                <a:cs typeface="Times New Roman" panose="02020603050405020304" pitchFamily="18" charset="0"/>
              </a:rPr>
              <a:t>Clarify to States and public agencies any outstanding questions or concerns pertaining to the RDA  Differentiated Monitoring and Support process.</a:t>
            </a:r>
          </a:p>
          <a:p>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8</a:t>
            </a:fld>
            <a:endParaRPr lang="en-US" dirty="0"/>
          </a:p>
        </p:txBody>
      </p:sp>
    </p:spTree>
    <p:extLst>
      <p:ext uri="{BB962C8B-B14F-4D97-AF65-F5344CB8AC3E}">
        <p14:creationId xmlns:p14="http://schemas.microsoft.com/office/powerpoint/2010/main" val="6722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600" dirty="0">
                <a:latin typeface="Times New Roman" pitchFamily="18" charset="0"/>
                <a:cs typeface="Times New Roman" pitchFamily="18" charset="0"/>
              </a:rPr>
              <a:t>OSEP: Correctional Education Factors</a:t>
            </a:r>
            <a:endParaRPr lang="en-US" sz="3600" dirty="0"/>
          </a:p>
        </p:txBody>
      </p:sp>
      <p:sp>
        <p:nvSpPr>
          <p:cNvPr id="3" name="Content Placeholder 2"/>
          <p:cNvSpPr>
            <a:spLocks noGrp="1"/>
          </p:cNvSpPr>
          <p:nvPr>
            <p:ph idx="1"/>
          </p:nvPr>
        </p:nvSpPr>
        <p:spPr>
          <a:xfrm>
            <a:off x="805218" y="2006218"/>
            <a:ext cx="10671412" cy="4295113"/>
          </a:xfrm>
        </p:spPr>
        <p:txBody>
          <a:bodyPr/>
          <a:lstStyle/>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Results Driven Accountability (RDA), represents a shift from compliance-based monitoring to an accountability system based on Differentiated Monitoring and Support (DMS) </a:t>
            </a:r>
          </a:p>
          <a:p>
            <a:pPr marL="0" indent="0" fontAlgn="auto">
              <a:spcAft>
                <a:spcPts val="0"/>
              </a:spcAft>
              <a:buFont typeface="Wingdings 2"/>
              <a:buNone/>
              <a:defRPr/>
            </a:pPr>
            <a:endParaRPr lang="en-US" sz="2000"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2000" b="1" u="sng" dirty="0">
                <a:latin typeface="Times New Roman" panose="02020603050405020304" pitchFamily="18" charset="0"/>
                <a:cs typeface="Times New Roman" panose="02020603050405020304" pitchFamily="18" charset="0"/>
              </a:rPr>
              <a:t>Key point: </a:t>
            </a:r>
            <a:r>
              <a:rPr lang="en-US" sz="2000" dirty="0">
                <a:latin typeface="Times New Roman" panose="02020603050405020304" pitchFamily="18" charset="0"/>
                <a:cs typeface="Times New Roman" panose="02020603050405020304" pitchFamily="18" charset="0"/>
              </a:rPr>
              <a:t> DMS is designed to provide differentiated levels and types of monitoring and support based on each State’s unique strengths, progress, challenges, and needs.</a:t>
            </a:r>
          </a:p>
          <a:p>
            <a:pPr marL="274320" lvl="1" indent="0" fontAlgn="auto">
              <a:spcAft>
                <a:spcPts val="0"/>
              </a:spcAft>
              <a:buFont typeface="Wingdings"/>
              <a:buNone/>
              <a:defRPr/>
            </a:pPr>
            <a:endParaRPr lang="en-US" sz="2000" dirty="0">
              <a:latin typeface="Times New Roman" panose="02020603050405020304" pitchFamily="18" charset="0"/>
              <a:cs typeface="Times New Roman" panose="02020603050405020304" pitchFamily="18" charset="0"/>
            </a:endParaRPr>
          </a:p>
          <a:p>
            <a:pPr marL="274320" indent="-274320" fontAlgn="auto">
              <a:spcAft>
                <a:spcPts val="0"/>
              </a:spcAft>
              <a:buFont typeface="Wingdings 2"/>
              <a:buChar char=""/>
              <a:defRPr/>
            </a:pPr>
            <a:r>
              <a:rPr lang="en-US" sz="2000" b="1" dirty="0">
                <a:latin typeface="Times New Roman" panose="02020603050405020304" pitchFamily="18" charset="0"/>
                <a:cs typeface="Times New Roman" panose="02020603050405020304" pitchFamily="18" charset="0"/>
              </a:rPr>
              <a:t>DMS factors for Correctional Education FFY 2016-17 focus areas:</a:t>
            </a:r>
          </a:p>
          <a:p>
            <a:pPr marL="274320" lvl="1" indent="0" fontAlgn="auto">
              <a:spcAft>
                <a:spcPts val="0"/>
              </a:spcAft>
              <a:buFont typeface="Wingdings"/>
              <a:buNone/>
              <a:defRPr/>
            </a:pPr>
            <a:endParaRPr lang="en-US" sz="2000" b="1" u="sng" dirty="0">
              <a:latin typeface="Times New Roman" panose="02020603050405020304" pitchFamily="18" charset="0"/>
              <a:cs typeface="Times New Roman" panose="02020603050405020304" pitchFamily="18" charset="0"/>
            </a:endParaRPr>
          </a:p>
          <a:p>
            <a:pPr marL="274320" lvl="1" indent="0" fontAlgn="auto">
              <a:spcAft>
                <a:spcPts val="0"/>
              </a:spcAft>
              <a:buFont typeface="Wingdings"/>
              <a:buNone/>
              <a:defRPr/>
            </a:pPr>
            <a:r>
              <a:rPr lang="en-US" sz="2000" b="1" u="sng" dirty="0">
                <a:latin typeface="Times New Roman" panose="02020603050405020304" pitchFamily="18" charset="0"/>
                <a:cs typeface="Times New Roman" panose="02020603050405020304" pitchFamily="18" charset="0"/>
              </a:rPr>
              <a:t>Key point: </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assess risk factors for OSEP and assist States in improving educational programming for students with disabilities in correctional settings</a:t>
            </a:r>
            <a:endParaRPr lang="en-US" dirty="0"/>
          </a:p>
        </p:txBody>
      </p:sp>
      <p:sp>
        <p:nvSpPr>
          <p:cNvPr id="4" name="Slide Number Placeholder 3"/>
          <p:cNvSpPr>
            <a:spLocks noGrp="1"/>
          </p:cNvSpPr>
          <p:nvPr>
            <p:ph type="sldNum" sz="quarter" idx="4"/>
          </p:nvPr>
        </p:nvSpPr>
        <p:spPr/>
        <p:txBody>
          <a:bodyPr/>
          <a:lstStyle/>
          <a:p>
            <a:fld id="{8B753B17-1229-47A4-BBB2-A02D5F84107F}" type="slidenum">
              <a:rPr lang="en-US" smtClean="0"/>
              <a:pPr/>
              <a:t>9</a:t>
            </a:fld>
            <a:endParaRPr lang="en-US" dirty="0"/>
          </a:p>
        </p:txBody>
      </p:sp>
    </p:spTree>
    <p:extLst>
      <p:ext uri="{BB962C8B-B14F-4D97-AF65-F5344CB8AC3E}">
        <p14:creationId xmlns:p14="http://schemas.microsoft.com/office/powerpoint/2010/main" val="905094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7 Leadership Conference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400" dirty="0" smtClean="0"/>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647</TotalTime>
  <Words>2110</Words>
  <Application>Microsoft Office PowerPoint</Application>
  <PresentationFormat>Custom</PresentationFormat>
  <Paragraphs>319</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2017 Leadership Conference </vt:lpstr>
      <vt:lpstr>“Achieving Positive Educational Outcomes for Students in Correctional Settings: Effective Cross-Office and Agency Collaboration”</vt:lpstr>
      <vt:lpstr>Agenda</vt:lpstr>
      <vt:lpstr>Purpose</vt:lpstr>
      <vt:lpstr>OSERS/OSEP</vt:lpstr>
      <vt:lpstr>OSEP: Research To Practice Division Resources</vt:lpstr>
      <vt:lpstr>OSEP: Research To Practice Division - Model Demos</vt:lpstr>
      <vt:lpstr>Correctional Education: OSEP Monitoring and State Improvement Planning Division</vt:lpstr>
      <vt:lpstr>Correctional Education: OSEP Self-Assessment  and DMS Clarifications</vt:lpstr>
      <vt:lpstr>OSEP: Correctional Education Factors</vt:lpstr>
      <vt:lpstr>OSEP: States DMS Designations</vt:lpstr>
      <vt:lpstr>OSEP: Targeted or Intensive Technical Assistance Factors #1</vt:lpstr>
      <vt:lpstr>OSEP: Targeted or Intensive Technical Assistance Factors #2</vt:lpstr>
      <vt:lpstr>OSEP: Conceptualizing Correctional Education  Through the Use of an Implementation Science Framework</vt:lpstr>
      <vt:lpstr>OSEP: Implementation Science Frameworks</vt:lpstr>
      <vt:lpstr>OESE- OSHS</vt:lpstr>
      <vt:lpstr>Title I, Part-D</vt:lpstr>
      <vt:lpstr>Title, I Part-D</vt:lpstr>
      <vt:lpstr>OSHS: Guidance on Students with Disabilities Experiencing Homeless</vt:lpstr>
      <vt:lpstr>OSHS: Education for Children and Youth Resource and Data Overview</vt:lpstr>
      <vt:lpstr>NDTAC</vt:lpstr>
      <vt:lpstr>NDTAC’s Transition Toolkit 3.0</vt:lpstr>
      <vt:lpstr>NDTAC: What is Transition?</vt:lpstr>
      <vt:lpstr>NDTAC: Effective Transition Efforts</vt:lpstr>
      <vt:lpstr>DOJ</vt:lpstr>
      <vt:lpstr>Department of Justice</vt:lpstr>
      <vt:lpstr> Department of Justice</vt:lpstr>
      <vt:lpstr>Federal Contacts for  Information and Handouts</vt:lpstr>
      <vt:lpstr>Questions and Answers </vt:lpstr>
    </vt:vector>
  </TitlesOfParts>
  <Company>American Institutes for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Kathan, Joseph</dc:creator>
  <cp:lastModifiedBy>Kinnard, Curtis</cp:lastModifiedBy>
  <cp:revision>134</cp:revision>
  <dcterms:created xsi:type="dcterms:W3CDTF">2017-05-11T18:26:07Z</dcterms:created>
  <dcterms:modified xsi:type="dcterms:W3CDTF">2017-07-05T18:14:44Z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