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102475" cy="9388475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-265113" algn="l" defTabSz="9128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-531813" algn="l" defTabSz="9128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-798513" algn="l" defTabSz="9128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-1065213" algn="l" defTabSz="9128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76092"/>
    <a:srgbClr val="477DA7"/>
    <a:srgbClr val="0066CC"/>
    <a:srgbClr val="953735"/>
    <a:srgbClr val="FFFFFF"/>
    <a:srgbClr val="EBF1DE"/>
    <a:srgbClr val="A82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821" autoAdjust="0"/>
  </p:normalViewPr>
  <p:slideViewPr>
    <p:cSldViewPr>
      <p:cViewPr varScale="1">
        <p:scale>
          <a:sx n="79" d="100"/>
          <a:sy n="79" d="100"/>
        </p:scale>
        <p:origin x="3108" y="102"/>
      </p:cViewPr>
      <p:guideLst>
        <p:guide orient="horz" pos="2880"/>
        <p:guide pos="22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F67C47-3893-42E8-AB64-E1DC05935B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 defTabSz="94178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C0D4B-D5BF-4EF0-968B-4E65DFED88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 defTabSz="941786" eaLnBrk="1" hangingPunct="1">
              <a:defRPr sz="1200"/>
            </a:lvl1pPr>
          </a:lstStyle>
          <a:p>
            <a:pPr>
              <a:defRPr/>
            </a:pPr>
            <a:fld id="{4EFFBC28-A64C-4D2E-8295-6530F6903A8D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F51D3E-A3A8-414A-B482-23C6525961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B029FD-36B3-4FC1-BC2A-57148B415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7EEFE-B0E8-4232-BC44-3167184DFB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 defTabSz="94178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15527-5D83-4220-9C3C-20BE04C4A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EFAD9A-73D7-487D-8A41-34B824885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79413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88913" algn="l" defTabSz="379413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79413" algn="l" defTabSz="379413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69913" algn="l" defTabSz="379413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60413" algn="l" defTabSz="379413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52348" algn="l" defTabSz="38093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42817" algn="l" defTabSz="38093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33287" algn="l" defTabSz="38093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23756" algn="l" defTabSz="38093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3A3F99C-B646-4CE6-BC5D-590AC7B9CC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684F1DC0-B6C2-4DD3-B9D7-356DAF31CE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6D485C2-95A7-4A89-B3C4-055B9FC05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9D0FF6-738A-41E2-B7BA-E4727324537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1E00A-DA28-4C84-A76F-A4E1E136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E0D6-2825-49AF-B65F-BA3EA8A358EF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2B07-65B8-45FA-86AE-F5463787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34CB-1F6E-4301-86DE-5B5DB7F5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55DE-CE0A-44BB-BB90-ED5360F15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7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ED16-C72B-45CC-A193-5189C74A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E6ED-CB14-4412-9FAD-567309E4F5B9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FD97-D0E8-470C-9AA6-946E7F45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21BB3-E790-48A9-9C43-D6483589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AB31-9B99-4EA3-A8D1-1E5ABBF82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12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929" y="1172634"/>
            <a:ext cx="2777728" cy="24966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744" y="1172634"/>
            <a:ext cx="8218885" cy="24966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2984-FD8E-4F2E-BF41-7553F6CD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9F05-548D-4599-B81B-9EB75D0CE543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70B59-D9CA-4281-9F23-2D633E13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CE1AA-8217-4104-9147-CE55167B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5DDC-FA18-4AF1-8700-C1E263D2D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63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37611-8DBB-46B2-BDC8-610BC65F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F18D-FC13-4246-9A13-C5335588675B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A962-7E9F-4E47-8193-83B22C6A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31493-05D9-4AE6-9AF4-D46F813A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15B2-E67D-4736-BD43-21F4EF24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33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2pPr>
            <a:lvl3pPr marL="914473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3pPr>
            <a:lvl4pPr marL="137171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82894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28618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74341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65789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CB26B-CF14-4EA1-87EE-ED1EE69E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1D8D-9FEE-4E56-B503-D1F76149275C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E266-9804-4C1A-8009-20003479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8413D-1D41-46E7-B3DE-4775D909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FE72-647E-4D1B-9424-C6742820A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02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745" y="6828367"/>
            <a:ext cx="5498306" cy="19310351"/>
          </a:xfrm>
        </p:spPr>
        <p:txBody>
          <a:bodyPr/>
          <a:lstStyle>
            <a:lvl1pPr>
              <a:defRPr sz="2792"/>
            </a:lvl1pPr>
            <a:lvl2pPr>
              <a:defRPr sz="2417"/>
            </a:lvl2pPr>
            <a:lvl3pPr>
              <a:defRPr sz="2000"/>
            </a:lvl3pPr>
            <a:lvl4pPr>
              <a:defRPr sz="1792"/>
            </a:lvl4pPr>
            <a:lvl5pPr>
              <a:defRPr sz="1792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351" y="6828367"/>
            <a:ext cx="5498306" cy="19310351"/>
          </a:xfrm>
        </p:spPr>
        <p:txBody>
          <a:bodyPr/>
          <a:lstStyle>
            <a:lvl1pPr>
              <a:defRPr sz="2792"/>
            </a:lvl1pPr>
            <a:lvl2pPr>
              <a:defRPr sz="2417"/>
            </a:lvl2pPr>
            <a:lvl3pPr>
              <a:defRPr sz="2000"/>
            </a:lvl3pPr>
            <a:lvl4pPr>
              <a:defRPr sz="1792"/>
            </a:lvl4pPr>
            <a:lvl5pPr>
              <a:defRPr sz="1792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4F6404-D728-4757-B387-E288053E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D5C7-5ABC-4A8E-884B-6E97A4756BDF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696B7-9230-41C4-BFA6-F2FE5EF5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9DE003-83E8-4497-8119-B02BE71E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7A5C-330F-4094-BEE2-15DE2857C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38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237" indent="0">
              <a:buNone/>
              <a:defRPr sz="2000" b="1"/>
            </a:lvl2pPr>
            <a:lvl3pPr marL="914473" indent="0">
              <a:buNone/>
              <a:defRPr sz="1792" b="1"/>
            </a:lvl3pPr>
            <a:lvl4pPr marL="1371710" indent="0">
              <a:buNone/>
              <a:defRPr sz="1583" b="1"/>
            </a:lvl4pPr>
            <a:lvl5pPr marL="1828946" indent="0">
              <a:buNone/>
              <a:defRPr sz="1583" b="1"/>
            </a:lvl5pPr>
            <a:lvl6pPr marL="2286183" indent="0">
              <a:buNone/>
              <a:defRPr sz="1583" b="1"/>
            </a:lvl6pPr>
            <a:lvl7pPr marL="2743419" indent="0">
              <a:buNone/>
              <a:defRPr sz="1583" b="1"/>
            </a:lvl7pPr>
            <a:lvl8pPr marL="3200656" indent="0">
              <a:buNone/>
              <a:defRPr sz="1583" b="1"/>
            </a:lvl8pPr>
            <a:lvl9pPr marL="3657893" indent="0">
              <a:buNone/>
              <a:defRPr sz="1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17"/>
            </a:lvl1pPr>
            <a:lvl2pPr>
              <a:defRPr sz="2000"/>
            </a:lvl2pPr>
            <a:lvl3pPr>
              <a:defRPr sz="1792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237" indent="0">
              <a:buNone/>
              <a:defRPr sz="2000" b="1"/>
            </a:lvl2pPr>
            <a:lvl3pPr marL="914473" indent="0">
              <a:buNone/>
              <a:defRPr sz="1792" b="1"/>
            </a:lvl3pPr>
            <a:lvl4pPr marL="1371710" indent="0">
              <a:buNone/>
              <a:defRPr sz="1583" b="1"/>
            </a:lvl4pPr>
            <a:lvl5pPr marL="1828946" indent="0">
              <a:buNone/>
              <a:defRPr sz="1583" b="1"/>
            </a:lvl5pPr>
            <a:lvl6pPr marL="2286183" indent="0">
              <a:buNone/>
              <a:defRPr sz="1583" b="1"/>
            </a:lvl6pPr>
            <a:lvl7pPr marL="2743419" indent="0">
              <a:buNone/>
              <a:defRPr sz="1583" b="1"/>
            </a:lvl7pPr>
            <a:lvl8pPr marL="3200656" indent="0">
              <a:buNone/>
              <a:defRPr sz="1583" b="1"/>
            </a:lvl8pPr>
            <a:lvl9pPr marL="3657893" indent="0">
              <a:buNone/>
              <a:defRPr sz="1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17"/>
            </a:lvl1pPr>
            <a:lvl2pPr>
              <a:defRPr sz="2000"/>
            </a:lvl2pPr>
            <a:lvl3pPr>
              <a:defRPr sz="1792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6CD93C-3F38-4C2B-B2E2-9F619127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9CE3-A8B0-45C9-8A80-9A6E3D2EDA17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E476DC-3C4E-4E79-A41D-C9A82264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81DB2-F901-4746-A2EC-EF1CCAEA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1BE7-F6DF-48A4-8D89-B45077C47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85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A37A83-4621-42B1-AA50-DF649CD6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3F18-FECA-442A-8B43-E6FB0AF7273C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2D10E4-F528-4AA6-AD74-7F1AE862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C51AB2-B529-4648-BB30-95E2181A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9462-AA15-47A5-B1DA-122C825B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78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FFF075-4ECA-4B57-939C-478D3F4D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C743-7C27-40E5-8654-04DAF4D543A3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851BC1-9CEB-4CB8-B464-1E74F37F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0B4E65-1365-46D3-B5DE-39D5E985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F041-CB98-490C-B49C-D89BDDF33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5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9"/>
            </a:lvl1pPr>
            <a:lvl2pPr>
              <a:defRPr sz="2792"/>
            </a:lvl2pPr>
            <a:lvl3pPr>
              <a:defRPr sz="241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17"/>
            </a:lvl1pPr>
            <a:lvl2pPr marL="457237" indent="0">
              <a:buNone/>
              <a:defRPr sz="1208"/>
            </a:lvl2pPr>
            <a:lvl3pPr marL="914473" indent="0">
              <a:buNone/>
              <a:defRPr sz="1000"/>
            </a:lvl3pPr>
            <a:lvl4pPr marL="1371710" indent="0">
              <a:buNone/>
              <a:defRPr sz="917"/>
            </a:lvl4pPr>
            <a:lvl5pPr marL="1828946" indent="0">
              <a:buNone/>
              <a:defRPr sz="917"/>
            </a:lvl5pPr>
            <a:lvl6pPr marL="2286183" indent="0">
              <a:buNone/>
              <a:defRPr sz="917"/>
            </a:lvl6pPr>
            <a:lvl7pPr marL="2743419" indent="0">
              <a:buNone/>
              <a:defRPr sz="917"/>
            </a:lvl7pPr>
            <a:lvl8pPr marL="3200656" indent="0">
              <a:buNone/>
              <a:defRPr sz="917"/>
            </a:lvl8pPr>
            <a:lvl9pPr marL="3657893" indent="0">
              <a:buNone/>
              <a:defRPr sz="9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B15AD1-CB8F-4672-861F-ED32E8B1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3A83-C854-42B8-80AA-CD20F59891BF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8F898B-A143-4A5F-B486-8BE28400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555B0D-A9DE-49A3-A8B2-1B12421D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2174-C128-49B5-A1DA-4D3A43E8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0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9"/>
            </a:lvl1pPr>
            <a:lvl2pPr marL="457237" indent="0">
              <a:buNone/>
              <a:defRPr sz="2792"/>
            </a:lvl2pPr>
            <a:lvl3pPr marL="914473" indent="0">
              <a:buNone/>
              <a:defRPr sz="2417"/>
            </a:lvl3pPr>
            <a:lvl4pPr marL="1371710" indent="0">
              <a:buNone/>
              <a:defRPr sz="2000"/>
            </a:lvl4pPr>
            <a:lvl5pPr marL="1828946" indent="0">
              <a:buNone/>
              <a:defRPr sz="2000"/>
            </a:lvl5pPr>
            <a:lvl6pPr marL="2286183" indent="0">
              <a:buNone/>
              <a:defRPr sz="2000"/>
            </a:lvl6pPr>
            <a:lvl7pPr marL="2743419" indent="0">
              <a:buNone/>
              <a:defRPr sz="2000"/>
            </a:lvl7pPr>
            <a:lvl8pPr marL="3200656" indent="0">
              <a:buNone/>
              <a:defRPr sz="2000"/>
            </a:lvl8pPr>
            <a:lvl9pPr marL="365789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17"/>
            </a:lvl1pPr>
            <a:lvl2pPr marL="457237" indent="0">
              <a:buNone/>
              <a:defRPr sz="1208"/>
            </a:lvl2pPr>
            <a:lvl3pPr marL="914473" indent="0">
              <a:buNone/>
              <a:defRPr sz="1000"/>
            </a:lvl3pPr>
            <a:lvl4pPr marL="1371710" indent="0">
              <a:buNone/>
              <a:defRPr sz="917"/>
            </a:lvl4pPr>
            <a:lvl5pPr marL="1828946" indent="0">
              <a:buNone/>
              <a:defRPr sz="917"/>
            </a:lvl5pPr>
            <a:lvl6pPr marL="2286183" indent="0">
              <a:buNone/>
              <a:defRPr sz="917"/>
            </a:lvl6pPr>
            <a:lvl7pPr marL="2743419" indent="0">
              <a:buNone/>
              <a:defRPr sz="917"/>
            </a:lvl7pPr>
            <a:lvl8pPr marL="3200656" indent="0">
              <a:buNone/>
              <a:defRPr sz="917"/>
            </a:lvl8pPr>
            <a:lvl9pPr marL="3657893" indent="0">
              <a:buNone/>
              <a:defRPr sz="9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C31923-4FE9-4C03-B243-F834AAA9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0665C-299F-4D34-BD50-B727DC4451FC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BBF415-4A77-4452-808C-FDFBF2BD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0AB04B-619C-49BD-9785-BB4276C9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A1D3-C1D9-4ED0-821F-19536CB6B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30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D63F7F-8666-4D82-96C1-F5FB6D128C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9456" tIns="109728" rIns="219456" bIns="1097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B1AC6C-A062-4E2B-BAA5-616AA41690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9456" tIns="109728" rIns="219456" bIns="109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6395C-69C1-43E2-BA33-187D58A3F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l" defTabSz="914473" eaLnBrk="1" fontAlgn="auto" hangingPunct="1">
              <a:spcBef>
                <a:spcPts val="0"/>
              </a:spcBef>
              <a:spcAft>
                <a:spcPts val="0"/>
              </a:spcAft>
              <a:defRPr sz="12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EF952-FE44-4AEC-9E7F-52C9BCA144A2}" type="datetimeFigureOut">
              <a:rPr lang="en-US"/>
              <a:pPr>
                <a:defRPr/>
              </a:pPr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F3E6D-FA6A-44D2-93E9-0442F37C9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ctr" defTabSz="914473" eaLnBrk="1" fontAlgn="auto" hangingPunct="1">
              <a:spcBef>
                <a:spcPts val="0"/>
              </a:spcBef>
              <a:spcAft>
                <a:spcPts val="0"/>
              </a:spcAft>
              <a:defRPr sz="12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CC3A-8607-47B4-BAE2-11C6C6AE1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219456" tIns="109728" rIns="219456" bIns="10972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B89FFD-9573-4946-9EDD-D90721114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190515" algn="ctr" defTabSz="914209" rtl="0" fontAlgn="base">
        <a:spcBef>
          <a:spcPct val="0"/>
        </a:spcBef>
        <a:spcAft>
          <a:spcPct val="0"/>
        </a:spcAft>
        <a:defRPr sz="4417">
          <a:solidFill>
            <a:schemeClr val="tx1"/>
          </a:solidFill>
          <a:latin typeface="Calibri" panose="020F0502020204030204" pitchFamily="34" charset="0"/>
        </a:defRPr>
      </a:lvl6pPr>
      <a:lvl7pPr marL="381030" algn="ctr" defTabSz="914209" rtl="0" fontAlgn="base">
        <a:spcBef>
          <a:spcPct val="0"/>
        </a:spcBef>
        <a:spcAft>
          <a:spcPct val="0"/>
        </a:spcAft>
        <a:defRPr sz="4417">
          <a:solidFill>
            <a:schemeClr val="tx1"/>
          </a:solidFill>
          <a:latin typeface="Calibri" panose="020F0502020204030204" pitchFamily="34" charset="0"/>
        </a:defRPr>
      </a:lvl7pPr>
      <a:lvl8pPr marL="571546" algn="ctr" defTabSz="914209" rtl="0" fontAlgn="base">
        <a:spcBef>
          <a:spcPct val="0"/>
        </a:spcBef>
        <a:spcAft>
          <a:spcPct val="0"/>
        </a:spcAft>
        <a:defRPr sz="4417">
          <a:solidFill>
            <a:schemeClr val="tx1"/>
          </a:solidFill>
          <a:latin typeface="Calibri" panose="020F0502020204030204" pitchFamily="34" charset="0"/>
        </a:defRPr>
      </a:lvl8pPr>
      <a:lvl9pPr marL="762061" algn="ctr" defTabSz="914209" rtl="0" fontAlgn="base">
        <a:spcBef>
          <a:spcPct val="0"/>
        </a:spcBef>
        <a:spcAft>
          <a:spcPct val="0"/>
        </a:spcAft>
        <a:defRPr sz="441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1" indent="-228618" algn="l" defTabSz="914473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38" indent="-228618" algn="l" defTabSz="914473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74" indent="-228618" algn="l" defTabSz="914473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11" indent="-228618" algn="l" defTabSz="914473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7237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4473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0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8946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86183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43419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57893" algn="l" defTabSz="914473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19C2253C-2599-44C0-8496-BE62ED96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700" y="5408613"/>
            <a:ext cx="1990725" cy="23383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ED8695-AD69-4B3C-9B8C-1F7C905A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87975"/>
            <a:ext cx="6907213" cy="2379663"/>
          </a:xfrm>
          <a:prstGeom prst="rect">
            <a:avLst/>
          </a:prstGeom>
          <a:solidFill>
            <a:srgbClr val="FFFFFF">
              <a:alpha val="16863"/>
            </a:srgbClr>
          </a:solidFill>
          <a:ln w="9525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683B66-331B-400E-8D1D-585F6F1B1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875" y="1558925"/>
            <a:ext cx="6907213" cy="2171700"/>
          </a:xfrm>
          <a:prstGeom prst="rect">
            <a:avLst/>
          </a:prstGeom>
          <a:solidFill>
            <a:srgbClr val="FFFFFF">
              <a:alpha val="16863"/>
            </a:srgbClr>
          </a:solidFill>
          <a:ln w="9525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2BCAE3-314E-428C-AE01-2C919B35D772}"/>
              </a:ext>
            </a:extLst>
          </p:cNvPr>
          <p:cNvSpPr txBox="1"/>
          <p:nvPr/>
        </p:nvSpPr>
        <p:spPr>
          <a:xfrm>
            <a:off x="3576637" y="8057437"/>
            <a:ext cx="28194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 defTabSz="914400" eaLnBrk="1" hangingPunct="1"/>
            <a:r>
              <a:rPr lang="en-US" altLang="en-US" sz="1400" dirty="0">
                <a:solidFill>
                  <a:srgbClr val="000000"/>
                </a:solidFill>
              </a:rPr>
              <a:t>Use this area to brand the flyer with your Center’s info (e.g., logo, contact info)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7EBB28-F436-4ECD-B957-422BCEA52338}"/>
              </a:ext>
            </a:extLst>
          </p:cNvPr>
          <p:cNvSpPr txBox="1"/>
          <p:nvPr/>
        </p:nvSpPr>
        <p:spPr>
          <a:xfrm>
            <a:off x="487135" y="8021999"/>
            <a:ext cx="218122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 eaLnBrk="1" hangingPunct="1"/>
            <a:r>
              <a:rPr lang="en-US" altLang="en-US" sz="1600" dirty="0">
                <a:solidFill>
                  <a:srgbClr val="990033"/>
                </a:solidFill>
              </a:rPr>
              <a:t>[</a:t>
            </a:r>
            <a:r>
              <a:rPr lang="en-US" altLang="en-US" sz="1600" b="1" dirty="0">
                <a:solidFill>
                  <a:srgbClr val="990033"/>
                </a:solidFill>
              </a:rPr>
              <a:t> Name of Your Center </a:t>
            </a:r>
            <a:r>
              <a:rPr lang="en-US" altLang="en-US" sz="1600" dirty="0">
                <a:solidFill>
                  <a:srgbClr val="990033"/>
                </a:solidFill>
              </a:rPr>
              <a:t>]</a:t>
            </a:r>
            <a:r>
              <a:rPr lang="en-US" altLang="en-US" sz="1400" b="1" dirty="0">
                <a:solidFill>
                  <a:srgbClr val="990033"/>
                </a:solidFill>
              </a:rPr>
              <a:t> </a:t>
            </a:r>
            <a:br>
              <a:rPr lang="en-US" altLang="en-US" sz="1400" b="1" dirty="0">
                <a:solidFill>
                  <a:srgbClr val="BC1D57"/>
                </a:solidFill>
              </a:rPr>
            </a:br>
            <a:r>
              <a:rPr lang="en-US" altLang="en-US" sz="1400" b="1" dirty="0">
                <a:solidFill>
                  <a:srgbClr val="000000"/>
                </a:solidFill>
              </a:rPr>
              <a:t>serves </a:t>
            </a:r>
            <a:r>
              <a:rPr lang="en-US" altLang="en-US" sz="1400" dirty="0">
                <a:solidFill>
                  <a:srgbClr val="000000"/>
                </a:solidFill>
              </a:rPr>
              <a:t>[ fill in state or area served ]</a:t>
            </a:r>
          </a:p>
        </p:txBody>
      </p:sp>
      <p:sp>
        <p:nvSpPr>
          <p:cNvPr id="3080" name="TextBox 39">
            <a:extLst>
              <a:ext uri="{FF2B5EF4-FFF2-40B4-BE49-F238E27FC236}">
                <a16:creationId xmlns:a16="http://schemas.microsoft.com/office/drawing/2014/main" id="{B569FAC2-B440-4AAD-B080-668BF3D2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660208"/>
            <a:ext cx="25527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b="1" dirty="0">
                <a:solidFill>
                  <a:srgbClr val="990033"/>
                </a:solidFill>
              </a:rPr>
              <a:t>[ Name of Your Center Trains ]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/>
              <a:t>Parents/Caregivers</a:t>
            </a:r>
            <a:r>
              <a:rPr lang="en-US" altLang="en-US" sz="1400" b="1" dirty="0"/>
              <a:t> of children with disabilities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/>
              <a:t>Professionals</a:t>
            </a:r>
            <a:r>
              <a:rPr lang="en-US" altLang="en-US" sz="1400" b="1" dirty="0"/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/>
              <a:t>Youth and Young Adults with disabilities </a:t>
            </a:r>
            <a:r>
              <a:rPr lang="en-US" altLang="en-US" sz="1400" b="1" dirty="0"/>
              <a:t>to be effective self-advocates</a:t>
            </a:r>
          </a:p>
          <a:p>
            <a:pPr algn="ctr" eaLnBrk="1" hangingPunct="1">
              <a:defRPr/>
            </a:pPr>
            <a:r>
              <a:rPr lang="en-US" altLang="en-US" sz="1400" b="1" dirty="0"/>
              <a:t>(virtual, in-person &amp; on-demand)</a:t>
            </a:r>
          </a:p>
        </p:txBody>
      </p:sp>
      <p:sp>
        <p:nvSpPr>
          <p:cNvPr id="3089" name="Rectangle 9">
            <a:extLst>
              <a:ext uri="{FF2B5EF4-FFF2-40B4-BE49-F238E27FC236}">
                <a16:creationId xmlns:a16="http://schemas.microsoft.com/office/drawing/2014/main" id="{19126DD1-90E1-49F9-AC51-4DE54769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1547813"/>
            <a:ext cx="3675062" cy="1138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altLang="en-US" sz="600" b="1" dirty="0">
              <a:solidFill>
                <a:srgbClr val="990033"/>
              </a:solidFill>
            </a:endParaRPr>
          </a:p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Your data ]</a:t>
            </a:r>
            <a:r>
              <a:rPr lang="en-US" altLang="en-US" sz="1600" b="1" dirty="0">
                <a:solidFill>
                  <a:srgbClr val="990033"/>
                </a:solidFill>
              </a:rPr>
              <a:t> </a:t>
            </a:r>
            <a:br>
              <a:rPr lang="en-US" altLang="en-US" sz="1600" b="1" dirty="0">
                <a:solidFill>
                  <a:schemeClr val="tx2"/>
                </a:solidFill>
              </a:rPr>
            </a:br>
            <a:r>
              <a:rPr lang="en-US" altLang="en-US" sz="1400" b="1" dirty="0"/>
              <a:t>Parents/Caregivers attended </a:t>
            </a:r>
          </a:p>
          <a:p>
            <a:pPr algn="ctr" eaLnBrk="1" hangingPunct="1">
              <a:defRPr/>
            </a:pPr>
            <a:r>
              <a:rPr lang="en-US" altLang="en-US" sz="1400" b="1" i="1" cap="small" dirty="0"/>
              <a:t>Trainings</a:t>
            </a:r>
          </a:p>
          <a:p>
            <a:pPr algn="ctr" eaLnBrk="1" hangingPunct="1">
              <a:defRPr/>
            </a:pPr>
            <a:endParaRPr lang="en-US" altLang="en-US" sz="1400" i="1" cap="small" dirty="0">
              <a:latin typeface="+mn-lt"/>
            </a:endParaRPr>
          </a:p>
        </p:txBody>
      </p:sp>
      <p:sp>
        <p:nvSpPr>
          <p:cNvPr id="3091" name="Rectangle 44">
            <a:extLst>
              <a:ext uri="{FF2B5EF4-FFF2-40B4-BE49-F238E27FC236}">
                <a16:creationId xmlns:a16="http://schemas.microsoft.com/office/drawing/2014/main" id="{ED328C8D-D0E7-488B-AEBF-86396969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2627313"/>
            <a:ext cx="2628900" cy="1046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altLang="en-US" sz="1400" b="1" dirty="0">
              <a:solidFill>
                <a:srgbClr val="990033"/>
              </a:solidFill>
            </a:endParaRPr>
          </a:p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Your data ]</a:t>
            </a:r>
          </a:p>
          <a:p>
            <a:pPr algn="ctr" eaLnBrk="1" hangingPunct="1">
              <a:defRPr/>
            </a:pPr>
            <a:r>
              <a:rPr lang="en-US" altLang="en-US" sz="1400" b="1" dirty="0"/>
              <a:t>Youth/Young Adults attended </a:t>
            </a:r>
            <a:r>
              <a:rPr lang="en-US" altLang="en-US" sz="1400" b="1" i="1" cap="small" dirty="0">
                <a:solidFill>
                  <a:prstClr val="black"/>
                </a:solidFill>
              </a:rPr>
              <a:t>Trainings</a:t>
            </a:r>
            <a:endParaRPr lang="en-US" altLang="en-US" sz="1400" b="1" i="1" cap="small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E74906-8571-4A1E-852C-82B18E5D04B6}"/>
              </a:ext>
            </a:extLst>
          </p:cNvPr>
          <p:cNvSpPr txBox="1"/>
          <p:nvPr/>
        </p:nvSpPr>
        <p:spPr>
          <a:xfrm>
            <a:off x="-100013" y="3879850"/>
            <a:ext cx="1990726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Our Staff</a:t>
            </a:r>
            <a:b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400" b="1" dirty="0">
                <a:latin typeface="+mn-lt"/>
                <a:cs typeface="+mn-cs"/>
              </a:rPr>
              <a:t>is knowledgeable, </a:t>
            </a:r>
            <a:br>
              <a:rPr lang="en-US" sz="1400" b="1" dirty="0">
                <a:latin typeface="+mn-lt"/>
                <a:cs typeface="+mn-cs"/>
              </a:rPr>
            </a:br>
            <a:r>
              <a:rPr lang="en-US" sz="1400" b="1" dirty="0">
                <a:latin typeface="+mn-lt"/>
                <a:cs typeface="+mn-cs"/>
              </a:rPr>
              <a:t>committed, </a:t>
            </a:r>
            <a:br>
              <a:rPr lang="en-US" sz="1400" b="1" dirty="0">
                <a:latin typeface="+mn-lt"/>
                <a:cs typeface="+mn-cs"/>
              </a:rPr>
            </a:br>
            <a:r>
              <a:rPr lang="en-US" sz="1400" b="1" dirty="0">
                <a:latin typeface="+mn-lt"/>
                <a:cs typeface="+mn-cs"/>
              </a:rPr>
              <a:t>and a source of info </a:t>
            </a:r>
            <a:br>
              <a:rPr lang="en-US" sz="1400" b="1" dirty="0">
                <a:latin typeface="+mn-lt"/>
                <a:cs typeface="+mn-cs"/>
              </a:rPr>
            </a:br>
            <a:r>
              <a:rPr lang="en-US" sz="1400" b="1" dirty="0">
                <a:latin typeface="+mn-lt"/>
                <a:cs typeface="+mn-cs"/>
              </a:rPr>
              <a:t>you can count on</a:t>
            </a:r>
          </a:p>
        </p:txBody>
      </p:sp>
      <p:sp>
        <p:nvSpPr>
          <p:cNvPr id="3084" name="Content Placeholder 2">
            <a:extLst>
              <a:ext uri="{FF2B5EF4-FFF2-40B4-BE49-F238E27FC236}">
                <a16:creationId xmlns:a16="http://schemas.microsoft.com/office/drawing/2014/main" id="{B091B061-2604-49C2-AB1B-0AB2EE92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50875"/>
            <a:ext cx="32337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595959"/>
                </a:solidFill>
                <a:latin typeface="Segoe Print" panose="02000600000000000000" pitchFamily="2" charset="0"/>
              </a:rPr>
              <a:t>How many contacts did Parent Centers reach via social media</a:t>
            </a:r>
            <a:br>
              <a:rPr lang="en-US" altLang="en-US" sz="1200" b="1">
                <a:solidFill>
                  <a:srgbClr val="595959"/>
                </a:solidFill>
                <a:latin typeface="Segoe Print" panose="02000600000000000000" pitchFamily="2" charset="0"/>
              </a:rPr>
            </a:br>
            <a:r>
              <a:rPr lang="en-US" altLang="en-US" sz="1200" b="1">
                <a:solidFill>
                  <a:srgbClr val="595959"/>
                </a:solidFill>
                <a:latin typeface="Segoe Print" panose="02000600000000000000" pitchFamily="2" charset="0"/>
              </a:rPr>
              <a:t>in </a:t>
            </a:r>
            <a:r>
              <a:rPr lang="en-US" altLang="en-US" sz="1200" b="1">
                <a:solidFill>
                  <a:srgbClr val="990033"/>
                </a:solidFill>
                <a:latin typeface="Segoe Print" panose="02000600000000000000" pitchFamily="2" charset="0"/>
              </a:rPr>
              <a:t>2024-2025</a:t>
            </a:r>
            <a:r>
              <a:rPr lang="en-US" altLang="en-US" sz="1200" b="1">
                <a:solidFill>
                  <a:srgbClr val="595959"/>
                </a:solidFill>
                <a:latin typeface="Segoe Print" panose="02000600000000000000" pitchFamily="2" charset="0"/>
              </a:rPr>
              <a:t>?</a:t>
            </a:r>
            <a:endParaRPr lang="en-US" altLang="en-US" sz="1200">
              <a:solidFill>
                <a:srgbClr val="595959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9">
            <a:extLst>
              <a:ext uri="{FF2B5EF4-FFF2-40B4-BE49-F238E27FC236}">
                <a16:creationId xmlns:a16="http://schemas.microsoft.com/office/drawing/2014/main" id="{DB79DE19-DC65-4556-A6B9-BEA15C299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762375"/>
            <a:ext cx="2036762" cy="1538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IEP assistance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/>
              <a:t>Via phone, email, text, mail, virtual &amp; in-person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In-person, virtual &amp; on-demand</a:t>
            </a:r>
          </a:p>
        </p:txBody>
      </p:sp>
      <p:sp>
        <p:nvSpPr>
          <p:cNvPr id="2" name="TextBox 39">
            <a:extLst>
              <a:ext uri="{FF2B5EF4-FFF2-40B4-BE49-F238E27FC236}">
                <a16:creationId xmlns:a16="http://schemas.microsoft.com/office/drawing/2014/main" id="{9BAF0D5B-D12D-4169-A6F4-3E67CC53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145" y="5438677"/>
            <a:ext cx="189865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b="1" dirty="0">
                <a:solidFill>
                  <a:srgbClr val="990033"/>
                </a:solidFill>
              </a:rPr>
              <a:t>[ Name of </a:t>
            </a:r>
          </a:p>
          <a:p>
            <a:pPr algn="ctr" eaLnBrk="1" hangingPunct="1">
              <a:defRPr/>
            </a:pPr>
            <a:r>
              <a:rPr lang="en-US" altLang="en-US" sz="1600" b="1" dirty="0">
                <a:solidFill>
                  <a:srgbClr val="990033"/>
                </a:solidFill>
              </a:rPr>
              <a:t>Your Center ]</a:t>
            </a:r>
            <a:br>
              <a:rPr lang="en-US" altLang="en-US" sz="2000" b="1" dirty="0">
                <a:solidFill>
                  <a:srgbClr val="990033"/>
                </a:solidFill>
              </a:rPr>
            </a:br>
            <a:r>
              <a:rPr lang="en-US" altLang="en-US" sz="1400" b="1" dirty="0"/>
              <a:t>also provides </a:t>
            </a:r>
            <a:r>
              <a:rPr lang="en-US" altLang="en-US" sz="1400" b="1" i="1" dirty="0"/>
              <a:t>Individual Assistance </a:t>
            </a:r>
            <a:r>
              <a:rPr lang="en-US" altLang="en-US" sz="1400" b="1" dirty="0"/>
              <a:t>to </a:t>
            </a:r>
            <a:r>
              <a:rPr lang="en-US" altLang="en-US" sz="1400" b="1" i="1" cap="small" dirty="0">
                <a:solidFill>
                  <a:prstClr val="black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Parents/Caregivers</a:t>
            </a:r>
            <a:r>
              <a:rPr lang="en-US" altLang="en-US" sz="1400" b="1" i="1" cap="small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br>
              <a:rPr lang="en-US" altLang="en-US" sz="1400" b="1" dirty="0"/>
            </a:br>
            <a:r>
              <a:rPr lang="en-US" altLang="en-US" sz="1400" b="1" i="1" cap="small" dirty="0"/>
              <a:t>Professionals</a:t>
            </a:r>
            <a:r>
              <a:rPr lang="en-US" altLang="en-US" sz="1400" b="1" dirty="0"/>
              <a:t> and </a:t>
            </a:r>
            <a:r>
              <a:rPr lang="en-US" altLang="en-US" sz="1400" b="1" i="1" cap="small" dirty="0"/>
              <a:t>Youth/Young Adults with Disabilities</a:t>
            </a:r>
          </a:p>
          <a:p>
            <a:pPr algn="ctr" eaLnBrk="1" hangingPunct="1">
              <a:defRPr/>
            </a:pPr>
            <a:r>
              <a:rPr lang="en-US" altLang="en-US" sz="1400" b="1" cap="small" dirty="0"/>
              <a:t>(virtual, in-person &amp;</a:t>
            </a:r>
          </a:p>
          <a:p>
            <a:pPr algn="ctr" eaLnBrk="1" hangingPunct="1">
              <a:defRPr/>
            </a:pPr>
            <a:r>
              <a:rPr lang="en-US" altLang="en-US" sz="1400" b="1" cap="small" dirty="0"/>
              <a:t>On-demand)</a:t>
            </a:r>
          </a:p>
        </p:txBody>
      </p:sp>
      <p:sp>
        <p:nvSpPr>
          <p:cNvPr id="3092" name="TextBox 39">
            <a:extLst>
              <a:ext uri="{FF2B5EF4-FFF2-40B4-BE49-F238E27FC236}">
                <a16:creationId xmlns:a16="http://schemas.microsoft.com/office/drawing/2014/main" id="{EC276E1C-B608-407B-A6E6-1708CC298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3762375"/>
            <a:ext cx="1792287" cy="1400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Websites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/>
              <a:t>Webinars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Newsletters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/>
              <a:t>Partners in systems change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1E56D2-23FF-4CDB-BAD6-8D9C3675F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3" y="5389563"/>
            <a:ext cx="6858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Rectangle 100">
            <a:extLst>
              <a:ext uri="{FF2B5EF4-FFF2-40B4-BE49-F238E27FC236}">
                <a16:creationId xmlns:a16="http://schemas.microsoft.com/office/drawing/2014/main" id="{CE836FDB-692F-4B7E-8E3A-6E1D4D93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5565775"/>
            <a:ext cx="1863725" cy="1770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200"/>
              </a:spcAft>
              <a:defRPr/>
            </a:pPr>
            <a:endParaRPr lang="en-US" altLang="en-US" sz="2400" b="1" dirty="0">
              <a:solidFill>
                <a:srgbClr val="990033"/>
              </a:solidFill>
            </a:endParaRP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alt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Your data ]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altLang="en-US" sz="1400" b="1" dirty="0"/>
              <a:t>Students/Youth/Young Adults received </a:t>
            </a:r>
            <a:r>
              <a:rPr lang="en-US" alt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altLang="en-US" sz="1400" b="1" i="1" cap="small" dirty="0"/>
              <a:t>ndividual Assistance</a:t>
            </a:r>
            <a:endParaRPr lang="en-US" altLang="en-US" sz="1400" i="1" dirty="0"/>
          </a:p>
          <a:p>
            <a:pPr algn="ctr" eaLnBrk="1" hangingPunct="1">
              <a:defRPr/>
            </a:pPr>
            <a:endParaRPr lang="en-US" altLang="en-US" sz="1400" b="1" dirty="0"/>
          </a:p>
        </p:txBody>
      </p:sp>
      <p:sp>
        <p:nvSpPr>
          <p:cNvPr id="6" name="Rectangle 99">
            <a:extLst>
              <a:ext uri="{FF2B5EF4-FFF2-40B4-BE49-F238E27FC236}">
                <a16:creationId xmlns:a16="http://schemas.microsoft.com/office/drawing/2014/main" id="{C7361F9F-DB3E-4D0B-AB23-480433BC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5584825"/>
            <a:ext cx="189865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Your data ]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400" b="1" dirty="0"/>
              <a:t>Parents/Caregivers received </a:t>
            </a:r>
            <a:r>
              <a:rPr lang="en-US" altLang="en-US" sz="1400" b="1" i="1" dirty="0"/>
              <a:t>I</a:t>
            </a:r>
            <a:r>
              <a:rPr lang="en-US" altLang="en-US" sz="1400" b="1" i="1" cap="small" dirty="0">
                <a:solidFill>
                  <a:prstClr val="black"/>
                </a:solidFill>
              </a:rPr>
              <a:t>ndividual Assistance</a:t>
            </a:r>
            <a:endParaRPr lang="en-US" altLang="en-US" sz="900" b="1" i="1" cap="small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endParaRPr lang="en-US" altLang="en-US" sz="900" b="1" dirty="0"/>
          </a:p>
          <a:p>
            <a:pPr algn="ctr" eaLnBrk="1" hangingPunct="1">
              <a:defRPr/>
            </a:pPr>
            <a:r>
              <a:rPr lang="en-US" alt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Your data ]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1400" b="1" dirty="0"/>
              <a:t>Professionals received </a:t>
            </a:r>
            <a:r>
              <a:rPr lang="en-US" alt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altLang="en-US" sz="1400" b="1" i="1" cap="small" dirty="0"/>
              <a:t>ndividual Assistance</a:t>
            </a:r>
            <a:endParaRPr lang="en-US" altLang="en-US" sz="1400" i="1" dirty="0"/>
          </a:p>
          <a:p>
            <a:pPr algn="ctr" eaLnBrk="1" hangingPunct="1">
              <a:defRPr/>
            </a:pPr>
            <a:endParaRPr lang="en-US" altLang="en-US" sz="1400" i="1" cap="small" dirty="0">
              <a:latin typeface="+mn-lt"/>
            </a:endParaRPr>
          </a:p>
          <a:p>
            <a:pPr algn="ctr" eaLnBrk="1" hangingPunct="1">
              <a:defRPr/>
            </a:pPr>
            <a:endParaRPr lang="en-US" altLang="en-US" sz="1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6F0567-24BB-4428-B58D-A3593EB9C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" y="-69850"/>
            <a:ext cx="6862763" cy="923925"/>
          </a:xfrm>
          <a:prstGeom prst="rect">
            <a:avLst/>
          </a:prstGeom>
          <a:solidFill>
            <a:schemeClr val="accent1">
              <a:lumMod val="75000"/>
              <a:alpha val="67059"/>
            </a:schemeClr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30D7ADB-9294-4D89-82DA-3E1F9D24A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2575" y="34925"/>
            <a:ext cx="6292850" cy="708025"/>
          </a:xfrm>
          <a:prstGeom prst="roundRect">
            <a:avLst/>
          </a:prstGeom>
          <a:solidFill>
            <a:schemeClr val="bg1">
              <a:alpha val="85098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93" name="Title 1">
            <a:extLst>
              <a:ext uri="{FF2B5EF4-FFF2-40B4-BE49-F238E27FC236}">
                <a16:creationId xmlns:a16="http://schemas.microsoft.com/office/drawing/2014/main" id="{3BBA965C-5D70-4EC0-BBFA-4967D9B4C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488" y="152400"/>
            <a:ext cx="6357937" cy="466725"/>
          </a:xfrm>
        </p:spPr>
        <p:txBody>
          <a:bodyPr/>
          <a:lstStyle/>
          <a:p>
            <a:r>
              <a:rPr lang="en-US" altLang="en-US" sz="3400" b="1" dirty="0">
                <a:solidFill>
                  <a:srgbClr val="990033"/>
                </a:solidFill>
                <a:latin typeface="Californian FB" panose="0207040306080B030204" pitchFamily="18" charset="0"/>
              </a:rPr>
              <a:t>Parent Centers in 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2E911-317F-42BE-BA97-B10CAE76D30A}"/>
              </a:ext>
            </a:extLst>
          </p:cNvPr>
          <p:cNvSpPr/>
          <p:nvPr/>
        </p:nvSpPr>
        <p:spPr>
          <a:xfrm>
            <a:off x="3784600" y="908050"/>
            <a:ext cx="27273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data 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F345A8-DB07-4968-9976-B459288D9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30163" y="7767638"/>
            <a:ext cx="6915151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B824A2-209E-43AF-8A49-DD874261A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22650" y="1219200"/>
            <a:ext cx="68580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7" name="Picture 38" descr="Decorative">
            <a:extLst>
              <a:ext uri="{FF2B5EF4-FFF2-40B4-BE49-F238E27FC236}">
                <a16:creationId xmlns:a16="http://schemas.microsoft.com/office/drawing/2014/main" id="{C0AA17FD-EB0D-4E09-AB8A-6FC4D942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849">
            <a:off x="6179228" y="943769"/>
            <a:ext cx="3317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2271A1-5091-44BF-8A4B-E88DD06A1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129" y="5584825"/>
            <a:ext cx="941279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100" name="Picture 33">
            <a:extLst>
              <a:ext uri="{FF2B5EF4-FFF2-40B4-BE49-F238E27FC236}">
                <a16:creationId xmlns:a16="http://schemas.microsoft.com/office/drawing/2014/main" id="{E0E9F2F6-B2C2-4B9F-A619-FB4AD2FAA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073" y="3902869"/>
            <a:ext cx="1025723" cy="13676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01" name="Picture 11">
            <a:extLst>
              <a:ext uri="{FF2B5EF4-FFF2-40B4-BE49-F238E27FC236}">
                <a16:creationId xmlns:a16="http://schemas.microsoft.com/office/drawing/2014/main" id="{2C31086F-E506-4594-A50F-193A83350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34" y="1714501"/>
            <a:ext cx="1290604" cy="1711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B1BCDD-B22A-4F13-AA4E-B1640707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6350" y="3733800"/>
            <a:ext cx="686435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BEA764-49AA-4F1D-982A-D69FD9C8B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547813"/>
            <a:ext cx="6858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778EF9-0012-403D-981B-585440A5E3A7}"/>
              </a:ext>
            </a:extLst>
          </p:cNvPr>
          <p:cNvSpPr txBox="1"/>
          <p:nvPr/>
        </p:nvSpPr>
        <p:spPr>
          <a:xfrm>
            <a:off x="4108450" y="2336800"/>
            <a:ext cx="2782888" cy="61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Your data ]</a:t>
            </a:r>
          </a:p>
          <a:p>
            <a:pPr algn="ctr">
              <a:defRPr/>
            </a:pPr>
            <a:r>
              <a:rPr lang="en-US" sz="1400" b="1" dirty="0"/>
              <a:t>Professionals attended </a:t>
            </a:r>
            <a:r>
              <a:rPr lang="en-US" altLang="en-US" sz="1400" b="1" i="1" cap="small" dirty="0">
                <a:solidFill>
                  <a:prstClr val="black"/>
                </a:solidFill>
              </a:rPr>
              <a:t>Trainings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229</Words>
  <Application>Microsoft Office PowerPoint</Application>
  <PresentationFormat>Letter Paper (8.5x11 in)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Californian FB</vt:lpstr>
      <vt:lpstr>Segoe Print</vt:lpstr>
      <vt:lpstr>Wingdings</vt:lpstr>
      <vt:lpstr>Office Theme</vt:lpstr>
      <vt:lpstr>Parent Centers in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Centers in Action 2014</dc:title>
  <dc:creator>REBHORN</dc:creator>
  <cp:lastModifiedBy>Thomas Franklin</cp:lastModifiedBy>
  <cp:revision>317</cp:revision>
  <cp:lastPrinted>2023-06-01T16:27:41Z</cp:lastPrinted>
  <dcterms:created xsi:type="dcterms:W3CDTF">2015-04-09T20:33:37Z</dcterms:created>
  <dcterms:modified xsi:type="dcterms:W3CDTF">2026-07-16T17:41:23Z</dcterms:modified>
</cp:coreProperties>
</file>