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6"/>
  </p:sldMasterIdLst>
  <p:notesMasterIdLst>
    <p:notesMasterId r:id="rId75"/>
  </p:notesMasterIdLst>
  <p:sldIdLst>
    <p:sldId id="301" r:id="rId7"/>
    <p:sldId id="310" r:id="rId8"/>
    <p:sldId id="790" r:id="rId9"/>
    <p:sldId id="256" r:id="rId10"/>
    <p:sldId id="306" r:id="rId11"/>
    <p:sldId id="308" r:id="rId12"/>
    <p:sldId id="529" r:id="rId13"/>
    <p:sldId id="384" r:id="rId14"/>
    <p:sldId id="404" r:id="rId15"/>
    <p:sldId id="428" r:id="rId16"/>
    <p:sldId id="464" r:id="rId17"/>
    <p:sldId id="451" r:id="rId18"/>
    <p:sldId id="455" r:id="rId19"/>
    <p:sldId id="460" r:id="rId20"/>
    <p:sldId id="453" r:id="rId21"/>
    <p:sldId id="463" r:id="rId22"/>
    <p:sldId id="468" r:id="rId23"/>
    <p:sldId id="456" r:id="rId24"/>
    <p:sldId id="434" r:id="rId25"/>
    <p:sldId id="493" r:id="rId26"/>
    <p:sldId id="403" r:id="rId27"/>
    <p:sldId id="773" r:id="rId28"/>
    <p:sldId id="774" r:id="rId29"/>
    <p:sldId id="775" r:id="rId30"/>
    <p:sldId id="776" r:id="rId31"/>
    <p:sldId id="777" r:id="rId32"/>
    <p:sldId id="351" r:id="rId33"/>
    <p:sldId id="780" r:id="rId34"/>
    <p:sldId id="781" r:id="rId35"/>
    <p:sldId id="782" r:id="rId36"/>
    <p:sldId id="783" r:id="rId37"/>
    <p:sldId id="784" r:id="rId38"/>
    <p:sldId id="785" r:id="rId39"/>
    <p:sldId id="786" r:id="rId40"/>
    <p:sldId id="787" r:id="rId41"/>
    <p:sldId id="788" r:id="rId42"/>
    <p:sldId id="789" r:id="rId43"/>
    <p:sldId id="320" r:id="rId44"/>
    <p:sldId id="761" r:id="rId45"/>
    <p:sldId id="762" r:id="rId46"/>
    <p:sldId id="513" r:id="rId47"/>
    <p:sldId id="514" r:id="rId48"/>
    <p:sldId id="759" r:id="rId49"/>
    <p:sldId id="260" r:id="rId50"/>
    <p:sldId id="763" r:id="rId51"/>
    <p:sldId id="766" r:id="rId52"/>
    <p:sldId id="764" r:id="rId53"/>
    <p:sldId id="765" r:id="rId54"/>
    <p:sldId id="276" r:id="rId55"/>
    <p:sldId id="767" r:id="rId56"/>
    <p:sldId id="768" r:id="rId57"/>
    <p:sldId id="341" r:id="rId58"/>
    <p:sldId id="288" r:id="rId59"/>
    <p:sldId id="769" r:id="rId60"/>
    <p:sldId id="505" r:id="rId61"/>
    <p:sldId id="290" r:id="rId62"/>
    <p:sldId id="770" r:id="rId63"/>
    <p:sldId id="500" r:id="rId64"/>
    <p:sldId id="498" r:id="rId65"/>
    <p:sldId id="499" r:id="rId66"/>
    <p:sldId id="524" r:id="rId67"/>
    <p:sldId id="526" r:id="rId68"/>
    <p:sldId id="527" r:id="rId69"/>
    <p:sldId id="298" r:id="rId70"/>
    <p:sldId id="528" r:id="rId71"/>
    <p:sldId id="457" r:id="rId72"/>
    <p:sldId id="303" r:id="rId73"/>
    <p:sldId id="302" r:id="rId74"/>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44">
          <p15:clr>
            <a:srgbClr val="A4A3A4"/>
          </p15:clr>
        </p15:guide>
        <p15:guide id="2" pos="35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rris, Joyce (CFPB)" initials="HJ(" lastIdx="4" clrIdx="5">
    <p:extLst>
      <p:ext uri="{19B8F6BF-5375-455C-9EA6-DF929625EA0E}">
        <p15:presenceInfo xmlns:p15="http://schemas.microsoft.com/office/powerpoint/2012/main" userId="S::Joyce.Harris@cfpb.gov::932c5077-6af3-42cf-bc4b-6fc970dfc8eb" providerId="AD"/>
      </p:ext>
    </p:extLst>
  </p:cmAuthor>
  <p:cmAuthor id="8" name="Mullan, Kate (CFPB)" initials="MK(" lastIdx="3" clrIdx="6">
    <p:extLst>
      <p:ext uri="{19B8F6BF-5375-455C-9EA6-DF929625EA0E}">
        <p15:presenceInfo xmlns:p15="http://schemas.microsoft.com/office/powerpoint/2012/main" userId="S::Katherine.Mullan@cfpb.gov::5e00d5fc-5185-4b21-bfa9-6bc31b5d9386" providerId="AD"/>
      </p:ext>
    </p:extLst>
  </p:cmAuthor>
  <p:cmAuthor id="2" name="Scheithe, Erin (CFPB)" initials="SE(" lastIdx="33" clrIdx="0">
    <p:extLst>
      <p:ext uri="{19B8F6BF-5375-455C-9EA6-DF929625EA0E}">
        <p15:presenceInfo xmlns:p15="http://schemas.microsoft.com/office/powerpoint/2012/main" userId="S-1-5-21-777607571-1966955543-4197172876-689338" providerId="AD"/>
      </p:ext>
    </p:extLst>
  </p:cmAuthor>
  <p:cmAuthor id="3" name="Herndon, Michael (CFPB)" initials="HM(" lastIdx="4" clrIdx="1">
    <p:extLst>
      <p:ext uri="{19B8F6BF-5375-455C-9EA6-DF929625EA0E}">
        <p15:presenceInfo xmlns:p15="http://schemas.microsoft.com/office/powerpoint/2012/main" userId="S-1-5-21-777607571-1966955543-4197172876-689106" providerId="AD"/>
      </p:ext>
    </p:extLst>
  </p:cmAuthor>
  <p:cmAuthor id="4" name="Kramer, Katelyn (CFPB)" initials="KK(" lastIdx="5" clrIdx="2">
    <p:extLst>
      <p:ext uri="{19B8F6BF-5375-455C-9EA6-DF929625EA0E}">
        <p15:presenceInfo xmlns:p15="http://schemas.microsoft.com/office/powerpoint/2012/main" userId="S::Katelyn.Kramer@cfpb.gov::818c3f56-ceb4-4896-994b-dff408e73ce4" providerId="AD"/>
      </p:ext>
    </p:extLst>
  </p:cmAuthor>
  <p:cmAuthor id="5" name="Herndon, Michael (CFPB)" initials="HM( [2]" lastIdx="5" clrIdx="3">
    <p:extLst>
      <p:ext uri="{19B8F6BF-5375-455C-9EA6-DF929625EA0E}">
        <p15:presenceInfo xmlns:p15="http://schemas.microsoft.com/office/powerpoint/2012/main" userId="S::Michael.Herndon@cfpb.gov::d32215d3-8258-440c-bb32-cf5da2d892f1" providerId="AD"/>
      </p:ext>
    </p:extLst>
  </p:cmAuthor>
  <p:cmAuthor id="6" name="Wheeler, Jill (Detailee)(CFPB)" initials="WJ(" lastIdx="2" clrIdx="4">
    <p:extLst>
      <p:ext uri="{19B8F6BF-5375-455C-9EA6-DF929625EA0E}">
        <p15:presenceInfo xmlns:p15="http://schemas.microsoft.com/office/powerpoint/2012/main" userId="S::Jill.Wheeler@cfpb.gov::3e1af40b-82a9-40e1-8d77-8a9a72c5b5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C04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4FE629-C546-43C0-A350-C13E591B54E7}" v="1" dt="2020-11-05T19:27:58.258"/>
  </p1510:revLst>
</p1510:revInfo>
</file>

<file path=ppt/tableStyles.xml><?xml version="1.0" encoding="utf-8"?>
<a:tblStyleLst xmlns:a="http://schemas.openxmlformats.org/drawingml/2006/main" def="{05B96D8B-66B1-4798-876F-329478C7A52C}">
  <a:tblStyle styleId="{05B96D8B-66B1-4798-876F-329478C7A52C}" styleName="Table_0">
    <a:wholeTbl>
      <a:tcTxStyle b="off" i="off">
        <a:font>
          <a:latin typeface="Georgia"/>
          <a:ea typeface="Georgia"/>
          <a:cs typeface="Georgia"/>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1V>
    <a:band2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Georgia"/>
          <a:ea typeface="Georgia"/>
          <a:cs typeface="Georgia"/>
        </a:font>
        <a:schemeClr val="lt1"/>
      </a:tcTxStyle>
      <a:tcStyle>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4139" autoAdjust="0"/>
  </p:normalViewPr>
  <p:slideViewPr>
    <p:cSldViewPr snapToGrid="0">
      <p:cViewPr varScale="1">
        <p:scale>
          <a:sx n="88" d="100"/>
          <a:sy n="88" d="100"/>
        </p:scale>
        <p:origin x="2196" y="90"/>
      </p:cViewPr>
      <p:guideLst>
        <p:guide orient="horz" pos="944"/>
        <p:guide pos="351"/>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7432B-FDE3-45ED-8912-3380C9BF475C}" type="doc">
      <dgm:prSet loTypeId="urn:microsoft.com/office/officeart/2005/8/layout/hList7" loCatId="picture" qsTypeId="urn:microsoft.com/office/officeart/2005/8/quickstyle/simple2" qsCatId="simple" csTypeId="urn:microsoft.com/office/officeart/2005/8/colors/accent0_2" csCatId="mainScheme" phldr="1"/>
      <dgm:spPr/>
    </dgm:pt>
    <dgm:pt modelId="{A01A174F-ACC6-4724-942B-41FF850ADFE1}">
      <dgm:prSet phldrT="[Text]" custT="1"/>
      <dgm:spPr/>
      <dgm:t>
        <a:bodyPr/>
        <a:lstStyle/>
        <a:p>
          <a:r>
            <a:rPr lang="en-US" sz="3300"/>
            <a:t>Young children</a:t>
          </a:r>
        </a:p>
        <a:p>
          <a:r>
            <a:rPr lang="en-US" sz="2000"/>
            <a:t>(ages 3 – 5)</a:t>
          </a:r>
        </a:p>
      </dgm:t>
    </dgm:pt>
    <dgm:pt modelId="{D9A227D2-8151-4BA2-A098-34EF08C5141D}" type="parTrans" cxnId="{4F66895D-D42B-4945-8E5E-289793BB8C07}">
      <dgm:prSet/>
      <dgm:spPr/>
      <dgm:t>
        <a:bodyPr/>
        <a:lstStyle/>
        <a:p>
          <a:endParaRPr lang="en-US"/>
        </a:p>
      </dgm:t>
    </dgm:pt>
    <dgm:pt modelId="{8DE6F3A0-D1D7-4960-9601-48960B4532F7}" type="sibTrans" cxnId="{4F66895D-D42B-4945-8E5E-289793BB8C07}">
      <dgm:prSet/>
      <dgm:spPr/>
      <dgm:t>
        <a:bodyPr/>
        <a:lstStyle/>
        <a:p>
          <a:endParaRPr lang="en-US"/>
        </a:p>
      </dgm:t>
    </dgm:pt>
    <dgm:pt modelId="{724C3740-A35C-40D1-A10A-A4255CCB04BA}">
      <dgm:prSet phldrT="[Text]" custT="1"/>
      <dgm:spPr/>
      <dgm:t>
        <a:bodyPr/>
        <a:lstStyle/>
        <a:p>
          <a:r>
            <a:rPr lang="en-US" sz="3000"/>
            <a:t>School-age to preteens</a:t>
          </a:r>
        </a:p>
        <a:p>
          <a:r>
            <a:rPr lang="en-US" sz="2000"/>
            <a:t>(ages 6 – 12)</a:t>
          </a:r>
          <a:endParaRPr lang="en-US" sz="3000"/>
        </a:p>
      </dgm:t>
    </dgm:pt>
    <dgm:pt modelId="{F2BEC95E-FA70-4A6B-B598-0BF2FA88C771}" type="parTrans" cxnId="{B8602052-8A6A-4B28-B994-CA02BF00B157}">
      <dgm:prSet/>
      <dgm:spPr/>
      <dgm:t>
        <a:bodyPr/>
        <a:lstStyle/>
        <a:p>
          <a:endParaRPr lang="en-US"/>
        </a:p>
      </dgm:t>
    </dgm:pt>
    <dgm:pt modelId="{0A2703A1-12A0-4D09-8A5A-2C3E6444332D}" type="sibTrans" cxnId="{B8602052-8A6A-4B28-B994-CA02BF00B157}">
      <dgm:prSet/>
      <dgm:spPr/>
      <dgm:t>
        <a:bodyPr/>
        <a:lstStyle/>
        <a:p>
          <a:endParaRPr lang="en-US"/>
        </a:p>
      </dgm:t>
    </dgm:pt>
    <dgm:pt modelId="{A386D705-73A7-4592-A99F-48A26530CF12}">
      <dgm:prSet phldrT="[Text]" custT="1"/>
      <dgm:spPr/>
      <dgm:t>
        <a:bodyPr/>
        <a:lstStyle/>
        <a:p>
          <a:r>
            <a:rPr lang="en-US" sz="3000"/>
            <a:t>Teens to young adults</a:t>
          </a:r>
        </a:p>
        <a:p>
          <a:r>
            <a:rPr lang="en-US" sz="2000"/>
            <a:t>(ages 13 – 21)</a:t>
          </a:r>
          <a:endParaRPr lang="en-US" sz="3000"/>
        </a:p>
      </dgm:t>
    </dgm:pt>
    <dgm:pt modelId="{150D562E-7373-40EB-8A15-EF953103917B}" type="parTrans" cxnId="{70D67683-34EF-458F-9AB6-85B6D600E033}">
      <dgm:prSet/>
      <dgm:spPr/>
      <dgm:t>
        <a:bodyPr/>
        <a:lstStyle/>
        <a:p>
          <a:endParaRPr lang="en-US"/>
        </a:p>
      </dgm:t>
    </dgm:pt>
    <dgm:pt modelId="{CA7756DE-2044-441D-8D0A-48C1AAA12800}" type="sibTrans" cxnId="{70D67683-34EF-458F-9AB6-85B6D600E033}">
      <dgm:prSet/>
      <dgm:spPr/>
      <dgm:t>
        <a:bodyPr/>
        <a:lstStyle/>
        <a:p>
          <a:endParaRPr lang="en-US"/>
        </a:p>
      </dgm:t>
    </dgm:pt>
    <dgm:pt modelId="{AD4C6F4A-1278-4209-9937-B8C6173973C0}" type="pres">
      <dgm:prSet presAssocID="{D167432B-FDE3-45ED-8912-3380C9BF475C}" presName="Name0" presStyleCnt="0">
        <dgm:presLayoutVars>
          <dgm:dir/>
          <dgm:resizeHandles val="exact"/>
        </dgm:presLayoutVars>
      </dgm:prSet>
      <dgm:spPr/>
    </dgm:pt>
    <dgm:pt modelId="{1B4DB400-2077-4949-826F-71CADF56020F}" type="pres">
      <dgm:prSet presAssocID="{D167432B-FDE3-45ED-8912-3380C9BF475C}" presName="fgShape" presStyleLbl="fgShp" presStyleIdx="0" presStyleCnt="1"/>
      <dgm:spPr>
        <a:solidFill>
          <a:srgbClr val="2CB34A"/>
        </a:solidFill>
        <a:ln>
          <a:solidFill>
            <a:schemeClr val="bg1">
              <a:lumMod val="75000"/>
            </a:schemeClr>
          </a:solidFill>
        </a:ln>
      </dgm:spPr>
    </dgm:pt>
    <dgm:pt modelId="{F16B0AAA-77FE-486B-9E01-5EF8A9EA3B20}" type="pres">
      <dgm:prSet presAssocID="{D167432B-FDE3-45ED-8912-3380C9BF475C}" presName="linComp" presStyleCnt="0"/>
      <dgm:spPr/>
    </dgm:pt>
    <dgm:pt modelId="{612D661E-1A99-445B-89BD-D65BA01F6092}" type="pres">
      <dgm:prSet presAssocID="{A01A174F-ACC6-4724-942B-41FF850ADFE1}" presName="compNode" presStyleCnt="0"/>
      <dgm:spPr/>
    </dgm:pt>
    <dgm:pt modelId="{DB2E1128-D5F9-4C12-A2EE-73EFABFD5656}" type="pres">
      <dgm:prSet presAssocID="{A01A174F-ACC6-4724-942B-41FF850ADFE1}" presName="bkgdShape" presStyleLbl="node1" presStyleIdx="0" presStyleCnt="3"/>
      <dgm:spPr/>
    </dgm:pt>
    <dgm:pt modelId="{58BAE5EB-46E2-4793-B37B-F0DB89B280F7}" type="pres">
      <dgm:prSet presAssocID="{A01A174F-ACC6-4724-942B-41FF850ADFE1}" presName="nodeTx" presStyleLbl="node1" presStyleIdx="0" presStyleCnt="3">
        <dgm:presLayoutVars>
          <dgm:bulletEnabled val="1"/>
        </dgm:presLayoutVars>
      </dgm:prSet>
      <dgm:spPr/>
    </dgm:pt>
    <dgm:pt modelId="{575F23D0-D171-4F5F-A580-8181E0FFDCC3}" type="pres">
      <dgm:prSet presAssocID="{A01A174F-ACC6-4724-942B-41FF850ADFE1}" presName="invisiNode" presStyleLbl="node1" presStyleIdx="0" presStyleCnt="3"/>
      <dgm:spPr/>
    </dgm:pt>
    <dgm:pt modelId="{F690C935-ED1C-45C1-B5DF-038A1AAC1CAF}" type="pres">
      <dgm:prSet presAssocID="{A01A174F-ACC6-4724-942B-41FF850ADFE1}" presName="imagNode" presStyleLbl="fgImgPlace1" presStyleIdx="0" presStyleCnt="3" custLinFactNeighborX="2191" custLinFactNeighborY="-320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1B24CA5D-2546-4995-A756-BC8F50A8B41C}" type="pres">
      <dgm:prSet presAssocID="{8DE6F3A0-D1D7-4960-9601-48960B4532F7}" presName="sibTrans" presStyleLbl="sibTrans2D1" presStyleIdx="0" presStyleCnt="0"/>
      <dgm:spPr/>
    </dgm:pt>
    <dgm:pt modelId="{81A45FDF-2660-4E84-B1EC-BF82B79009F4}" type="pres">
      <dgm:prSet presAssocID="{724C3740-A35C-40D1-A10A-A4255CCB04BA}" presName="compNode" presStyleCnt="0"/>
      <dgm:spPr/>
    </dgm:pt>
    <dgm:pt modelId="{23942262-757A-4A1D-8F61-05B5992893F1}" type="pres">
      <dgm:prSet presAssocID="{724C3740-A35C-40D1-A10A-A4255CCB04BA}" presName="bkgdShape" presStyleLbl="node1" presStyleIdx="1" presStyleCnt="3"/>
      <dgm:spPr/>
    </dgm:pt>
    <dgm:pt modelId="{059F99B4-8F2B-488F-8B90-CA9307FC69A5}" type="pres">
      <dgm:prSet presAssocID="{724C3740-A35C-40D1-A10A-A4255CCB04BA}" presName="nodeTx" presStyleLbl="node1" presStyleIdx="1" presStyleCnt="3">
        <dgm:presLayoutVars>
          <dgm:bulletEnabled val="1"/>
        </dgm:presLayoutVars>
      </dgm:prSet>
      <dgm:spPr/>
    </dgm:pt>
    <dgm:pt modelId="{588456F4-258B-40CB-AE14-0A769BDC2C46}" type="pres">
      <dgm:prSet presAssocID="{724C3740-A35C-40D1-A10A-A4255CCB04BA}" presName="invisiNode" presStyleLbl="node1" presStyleIdx="1" presStyleCnt="3"/>
      <dgm:spPr/>
    </dgm:pt>
    <dgm:pt modelId="{15B337F8-1124-4F40-ABE3-785805BA158A}" type="pres">
      <dgm:prSet presAssocID="{724C3740-A35C-40D1-A10A-A4255CCB04BA}" presName="imagNode" presStyleLbl="fgImgPlace1" presStyleIdx="1" presStyleCnt="3" custLinFactNeighborX="1090" custLinFactNeighborY="533"/>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F7735FCE-1FCE-4BBB-BA05-089FFE5095CD}" type="pres">
      <dgm:prSet presAssocID="{0A2703A1-12A0-4D09-8A5A-2C3E6444332D}" presName="sibTrans" presStyleLbl="sibTrans2D1" presStyleIdx="0" presStyleCnt="0"/>
      <dgm:spPr/>
    </dgm:pt>
    <dgm:pt modelId="{49C2CE4A-EF5A-4F1D-AEEA-7FC6CA2BCF96}" type="pres">
      <dgm:prSet presAssocID="{A386D705-73A7-4592-A99F-48A26530CF12}" presName="compNode" presStyleCnt="0"/>
      <dgm:spPr/>
    </dgm:pt>
    <dgm:pt modelId="{42C1CCE3-7A6E-4E9F-93EC-52948BB80164}" type="pres">
      <dgm:prSet presAssocID="{A386D705-73A7-4592-A99F-48A26530CF12}" presName="bkgdShape" presStyleLbl="node1" presStyleIdx="2" presStyleCnt="3"/>
      <dgm:spPr/>
    </dgm:pt>
    <dgm:pt modelId="{ABCEC299-BC32-426A-B987-FAD2583BBAC1}" type="pres">
      <dgm:prSet presAssocID="{A386D705-73A7-4592-A99F-48A26530CF12}" presName="nodeTx" presStyleLbl="node1" presStyleIdx="2" presStyleCnt="3">
        <dgm:presLayoutVars>
          <dgm:bulletEnabled val="1"/>
        </dgm:presLayoutVars>
      </dgm:prSet>
      <dgm:spPr/>
    </dgm:pt>
    <dgm:pt modelId="{02A90C44-F9C7-4B57-AFC1-8B4C05CFD8EE}" type="pres">
      <dgm:prSet presAssocID="{A386D705-73A7-4592-A99F-48A26530CF12}" presName="invisiNode" presStyleLbl="node1" presStyleIdx="2" presStyleCnt="3"/>
      <dgm:spPr/>
    </dgm:pt>
    <dgm:pt modelId="{7F7A9F1E-3257-4A45-AF3A-79F667B3CD3B}" type="pres">
      <dgm:prSet presAssocID="{A386D705-73A7-4592-A99F-48A26530CF12}"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Lst>
  <dgm:cxnLst>
    <dgm:cxn modelId="{EAD42203-2581-4281-A6F7-2B784FFA5BEC}" type="presOf" srcId="{A386D705-73A7-4592-A99F-48A26530CF12}" destId="{ABCEC299-BC32-426A-B987-FAD2583BBAC1}" srcOrd="1" destOrd="0" presId="urn:microsoft.com/office/officeart/2005/8/layout/hList7"/>
    <dgm:cxn modelId="{7DD76317-E7DC-4B52-AF38-009D721580A1}" type="presOf" srcId="{A01A174F-ACC6-4724-942B-41FF850ADFE1}" destId="{DB2E1128-D5F9-4C12-A2EE-73EFABFD5656}" srcOrd="0" destOrd="0" presId="urn:microsoft.com/office/officeart/2005/8/layout/hList7"/>
    <dgm:cxn modelId="{A1680A28-74EF-429C-9CAA-2EB0D024BCE9}" type="presOf" srcId="{8DE6F3A0-D1D7-4960-9601-48960B4532F7}" destId="{1B24CA5D-2546-4995-A756-BC8F50A8B41C}" srcOrd="0" destOrd="0" presId="urn:microsoft.com/office/officeart/2005/8/layout/hList7"/>
    <dgm:cxn modelId="{4F66895D-D42B-4945-8E5E-289793BB8C07}" srcId="{D167432B-FDE3-45ED-8912-3380C9BF475C}" destId="{A01A174F-ACC6-4724-942B-41FF850ADFE1}" srcOrd="0" destOrd="0" parTransId="{D9A227D2-8151-4BA2-A098-34EF08C5141D}" sibTransId="{8DE6F3A0-D1D7-4960-9601-48960B4532F7}"/>
    <dgm:cxn modelId="{687D3F4D-19ED-492E-972D-2A090886F6AC}" type="presOf" srcId="{724C3740-A35C-40D1-A10A-A4255CCB04BA}" destId="{23942262-757A-4A1D-8F61-05B5992893F1}" srcOrd="0" destOrd="0" presId="urn:microsoft.com/office/officeart/2005/8/layout/hList7"/>
    <dgm:cxn modelId="{B8602052-8A6A-4B28-B994-CA02BF00B157}" srcId="{D167432B-FDE3-45ED-8912-3380C9BF475C}" destId="{724C3740-A35C-40D1-A10A-A4255CCB04BA}" srcOrd="1" destOrd="0" parTransId="{F2BEC95E-FA70-4A6B-B598-0BF2FA88C771}" sibTransId="{0A2703A1-12A0-4D09-8A5A-2C3E6444332D}"/>
    <dgm:cxn modelId="{CC384377-C0F8-4DF1-9FB2-A79944688DC6}" type="presOf" srcId="{D167432B-FDE3-45ED-8912-3380C9BF475C}" destId="{AD4C6F4A-1278-4209-9937-B8C6173973C0}" srcOrd="0" destOrd="0" presId="urn:microsoft.com/office/officeart/2005/8/layout/hList7"/>
    <dgm:cxn modelId="{70D67683-34EF-458F-9AB6-85B6D600E033}" srcId="{D167432B-FDE3-45ED-8912-3380C9BF475C}" destId="{A386D705-73A7-4592-A99F-48A26530CF12}" srcOrd="2" destOrd="0" parTransId="{150D562E-7373-40EB-8A15-EF953103917B}" sibTransId="{CA7756DE-2044-441D-8D0A-48C1AAA12800}"/>
    <dgm:cxn modelId="{B7B9A887-1326-42FB-B366-27E52FE528E0}" type="presOf" srcId="{0A2703A1-12A0-4D09-8A5A-2C3E6444332D}" destId="{F7735FCE-1FCE-4BBB-BA05-089FFE5095CD}" srcOrd="0" destOrd="0" presId="urn:microsoft.com/office/officeart/2005/8/layout/hList7"/>
    <dgm:cxn modelId="{9A3D7BB2-DD72-4165-B354-AD968465D520}" type="presOf" srcId="{A01A174F-ACC6-4724-942B-41FF850ADFE1}" destId="{58BAE5EB-46E2-4793-B37B-F0DB89B280F7}" srcOrd="1" destOrd="0" presId="urn:microsoft.com/office/officeart/2005/8/layout/hList7"/>
    <dgm:cxn modelId="{F3EE28D0-6D11-4970-8771-208D03527739}" type="presOf" srcId="{724C3740-A35C-40D1-A10A-A4255CCB04BA}" destId="{059F99B4-8F2B-488F-8B90-CA9307FC69A5}" srcOrd="1" destOrd="0" presId="urn:microsoft.com/office/officeart/2005/8/layout/hList7"/>
    <dgm:cxn modelId="{8D72FDF4-943C-41F5-A395-7F039CDB65AD}" type="presOf" srcId="{A386D705-73A7-4592-A99F-48A26530CF12}" destId="{42C1CCE3-7A6E-4E9F-93EC-52948BB80164}" srcOrd="0" destOrd="0" presId="urn:microsoft.com/office/officeart/2005/8/layout/hList7"/>
    <dgm:cxn modelId="{188E7BE0-227A-456A-BF08-6962A142477C}" type="presParOf" srcId="{AD4C6F4A-1278-4209-9937-B8C6173973C0}" destId="{1B4DB400-2077-4949-826F-71CADF56020F}" srcOrd="0" destOrd="0" presId="urn:microsoft.com/office/officeart/2005/8/layout/hList7"/>
    <dgm:cxn modelId="{378B19BD-0546-4989-9B90-E4FE66221AEB}" type="presParOf" srcId="{AD4C6F4A-1278-4209-9937-B8C6173973C0}" destId="{F16B0AAA-77FE-486B-9E01-5EF8A9EA3B20}" srcOrd="1" destOrd="0" presId="urn:microsoft.com/office/officeart/2005/8/layout/hList7"/>
    <dgm:cxn modelId="{583E4A15-6BF7-4890-96F1-ECCF744BF5EF}" type="presParOf" srcId="{F16B0AAA-77FE-486B-9E01-5EF8A9EA3B20}" destId="{612D661E-1A99-445B-89BD-D65BA01F6092}" srcOrd="0" destOrd="0" presId="urn:microsoft.com/office/officeart/2005/8/layout/hList7"/>
    <dgm:cxn modelId="{BEE99029-1BFB-401C-B432-63A926307D0C}" type="presParOf" srcId="{612D661E-1A99-445B-89BD-D65BA01F6092}" destId="{DB2E1128-D5F9-4C12-A2EE-73EFABFD5656}" srcOrd="0" destOrd="0" presId="urn:microsoft.com/office/officeart/2005/8/layout/hList7"/>
    <dgm:cxn modelId="{72386BA8-53E4-4145-8D72-B99F8EC4B318}" type="presParOf" srcId="{612D661E-1A99-445B-89BD-D65BA01F6092}" destId="{58BAE5EB-46E2-4793-B37B-F0DB89B280F7}" srcOrd="1" destOrd="0" presId="urn:microsoft.com/office/officeart/2005/8/layout/hList7"/>
    <dgm:cxn modelId="{4FB30458-81DD-4FE9-9AA7-8094703E8B39}" type="presParOf" srcId="{612D661E-1A99-445B-89BD-D65BA01F6092}" destId="{575F23D0-D171-4F5F-A580-8181E0FFDCC3}" srcOrd="2" destOrd="0" presId="urn:microsoft.com/office/officeart/2005/8/layout/hList7"/>
    <dgm:cxn modelId="{E16A05F8-80B4-4381-B629-DBEA9E42D225}" type="presParOf" srcId="{612D661E-1A99-445B-89BD-D65BA01F6092}" destId="{F690C935-ED1C-45C1-B5DF-038A1AAC1CAF}" srcOrd="3" destOrd="0" presId="urn:microsoft.com/office/officeart/2005/8/layout/hList7"/>
    <dgm:cxn modelId="{C724AE93-41C7-440E-A90D-2E5FB58E56DE}" type="presParOf" srcId="{F16B0AAA-77FE-486B-9E01-5EF8A9EA3B20}" destId="{1B24CA5D-2546-4995-A756-BC8F50A8B41C}" srcOrd="1" destOrd="0" presId="urn:microsoft.com/office/officeart/2005/8/layout/hList7"/>
    <dgm:cxn modelId="{D2729157-35C8-4176-9225-0E50D3AF967C}" type="presParOf" srcId="{F16B0AAA-77FE-486B-9E01-5EF8A9EA3B20}" destId="{81A45FDF-2660-4E84-B1EC-BF82B79009F4}" srcOrd="2" destOrd="0" presId="urn:microsoft.com/office/officeart/2005/8/layout/hList7"/>
    <dgm:cxn modelId="{C8FD7B95-5DA2-4DF9-8873-A62C5C083908}" type="presParOf" srcId="{81A45FDF-2660-4E84-B1EC-BF82B79009F4}" destId="{23942262-757A-4A1D-8F61-05B5992893F1}" srcOrd="0" destOrd="0" presId="urn:microsoft.com/office/officeart/2005/8/layout/hList7"/>
    <dgm:cxn modelId="{43FE6263-C995-498E-B6F1-57DF3F243BE1}" type="presParOf" srcId="{81A45FDF-2660-4E84-B1EC-BF82B79009F4}" destId="{059F99B4-8F2B-488F-8B90-CA9307FC69A5}" srcOrd="1" destOrd="0" presId="urn:microsoft.com/office/officeart/2005/8/layout/hList7"/>
    <dgm:cxn modelId="{4BDAF922-1EF0-4DBA-B067-A946948A1A5E}" type="presParOf" srcId="{81A45FDF-2660-4E84-B1EC-BF82B79009F4}" destId="{588456F4-258B-40CB-AE14-0A769BDC2C46}" srcOrd="2" destOrd="0" presId="urn:microsoft.com/office/officeart/2005/8/layout/hList7"/>
    <dgm:cxn modelId="{98588B5D-B4BC-4D83-859F-E378D3E3381C}" type="presParOf" srcId="{81A45FDF-2660-4E84-B1EC-BF82B79009F4}" destId="{15B337F8-1124-4F40-ABE3-785805BA158A}" srcOrd="3" destOrd="0" presId="urn:microsoft.com/office/officeart/2005/8/layout/hList7"/>
    <dgm:cxn modelId="{5DBEE063-58CD-4377-AE88-BC51ADD02C8C}" type="presParOf" srcId="{F16B0AAA-77FE-486B-9E01-5EF8A9EA3B20}" destId="{F7735FCE-1FCE-4BBB-BA05-089FFE5095CD}" srcOrd="3" destOrd="0" presId="urn:microsoft.com/office/officeart/2005/8/layout/hList7"/>
    <dgm:cxn modelId="{82278438-10C4-4947-A15F-23140EB1C0A3}" type="presParOf" srcId="{F16B0AAA-77FE-486B-9E01-5EF8A9EA3B20}" destId="{49C2CE4A-EF5A-4F1D-AEEA-7FC6CA2BCF96}" srcOrd="4" destOrd="0" presId="urn:microsoft.com/office/officeart/2005/8/layout/hList7"/>
    <dgm:cxn modelId="{9C9DAB78-5989-4B86-A505-29A26727463D}" type="presParOf" srcId="{49C2CE4A-EF5A-4F1D-AEEA-7FC6CA2BCF96}" destId="{42C1CCE3-7A6E-4E9F-93EC-52948BB80164}" srcOrd="0" destOrd="0" presId="urn:microsoft.com/office/officeart/2005/8/layout/hList7"/>
    <dgm:cxn modelId="{68A2056B-766D-4B9E-B623-4ADBD02DE2D9}" type="presParOf" srcId="{49C2CE4A-EF5A-4F1D-AEEA-7FC6CA2BCF96}" destId="{ABCEC299-BC32-426A-B987-FAD2583BBAC1}" srcOrd="1" destOrd="0" presId="urn:microsoft.com/office/officeart/2005/8/layout/hList7"/>
    <dgm:cxn modelId="{F5629767-18BC-48CA-BFBF-5C0404F29F04}" type="presParOf" srcId="{49C2CE4A-EF5A-4F1D-AEEA-7FC6CA2BCF96}" destId="{02A90C44-F9C7-4B57-AFC1-8B4C05CFD8EE}" srcOrd="2" destOrd="0" presId="urn:microsoft.com/office/officeart/2005/8/layout/hList7"/>
    <dgm:cxn modelId="{D2969402-74A2-4F3D-B538-319EE615A3B0}" type="presParOf" srcId="{49C2CE4A-EF5A-4F1D-AEEA-7FC6CA2BCF96}" destId="{7F7A9F1E-3257-4A45-AF3A-79F667B3CD3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02A402-0202-4B50-B5C0-1B2AEE4E3CD6}"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4D54E56A-7129-4AFE-924A-E6C16E5222C0}">
      <dgm:prSet/>
      <dgm:spPr/>
      <dgm:t>
        <a:bodyPr/>
        <a:lstStyle/>
        <a:p>
          <a:r>
            <a:rPr lang="en-US" dirty="0"/>
            <a:t>Tool: Setting SMART goals</a:t>
          </a:r>
        </a:p>
      </dgm:t>
    </dgm:pt>
    <dgm:pt modelId="{8B4EEC0E-9EC7-4735-AC03-3F4412A6A9C7}" type="parTrans" cxnId="{C612FCD9-ACF6-41EC-BFB4-C3E67EA31450}">
      <dgm:prSet/>
      <dgm:spPr/>
      <dgm:t>
        <a:bodyPr/>
        <a:lstStyle/>
        <a:p>
          <a:endParaRPr lang="en-US"/>
        </a:p>
      </dgm:t>
    </dgm:pt>
    <dgm:pt modelId="{E073EB61-E0D8-4F2D-AD64-F61779E4E177}" type="sibTrans" cxnId="{C612FCD9-ACF6-41EC-BFB4-C3E67EA31450}">
      <dgm:prSet/>
      <dgm:spPr/>
      <dgm:t>
        <a:bodyPr/>
        <a:lstStyle/>
        <a:p>
          <a:endParaRPr lang="en-US"/>
        </a:p>
      </dgm:t>
    </dgm:pt>
    <dgm:pt modelId="{D9D7C355-B01C-4636-8768-0A400A9AF869}">
      <dgm:prSet/>
      <dgm:spPr/>
      <dgm:t>
        <a:bodyPr/>
        <a:lstStyle/>
        <a:p>
          <a:r>
            <a:rPr lang="en-US"/>
            <a:t>Tool: Putting goals into action</a:t>
          </a:r>
        </a:p>
      </dgm:t>
    </dgm:pt>
    <dgm:pt modelId="{4549C402-CAC8-495B-8C67-6DF72398210A}" type="parTrans" cxnId="{C2777EBF-F8E0-4783-987C-1CFD9800A5BF}">
      <dgm:prSet/>
      <dgm:spPr/>
      <dgm:t>
        <a:bodyPr/>
        <a:lstStyle/>
        <a:p>
          <a:endParaRPr lang="en-US"/>
        </a:p>
      </dgm:t>
    </dgm:pt>
    <dgm:pt modelId="{B902398E-4E85-41A3-A1C2-3141C11289B4}" type="sibTrans" cxnId="{C2777EBF-F8E0-4783-987C-1CFD9800A5BF}">
      <dgm:prSet/>
      <dgm:spPr/>
      <dgm:t>
        <a:bodyPr/>
        <a:lstStyle/>
        <a:p>
          <a:endParaRPr lang="en-US"/>
        </a:p>
      </dgm:t>
    </dgm:pt>
    <dgm:pt modelId="{77590A63-1BC5-47F1-A475-AD1370EC62DC}">
      <dgm:prSet/>
      <dgm:spPr/>
      <dgm:t>
        <a:bodyPr/>
        <a:lstStyle/>
        <a:p>
          <a:r>
            <a:rPr lang="en-US"/>
            <a:t>Tool: Planning for life events and large purchases</a:t>
          </a:r>
        </a:p>
      </dgm:t>
    </dgm:pt>
    <dgm:pt modelId="{4919AB5D-FC76-4D39-8D1A-07F43730FF43}" type="parTrans" cxnId="{3225A816-E54E-48E3-BC29-83B0982620C7}">
      <dgm:prSet/>
      <dgm:spPr/>
      <dgm:t>
        <a:bodyPr/>
        <a:lstStyle/>
        <a:p>
          <a:endParaRPr lang="en-US"/>
        </a:p>
      </dgm:t>
    </dgm:pt>
    <dgm:pt modelId="{86F5E9DA-9622-4BC8-9ED1-5810283565EF}" type="sibTrans" cxnId="{3225A816-E54E-48E3-BC29-83B0982620C7}">
      <dgm:prSet/>
      <dgm:spPr/>
      <dgm:t>
        <a:bodyPr/>
        <a:lstStyle/>
        <a:p>
          <a:endParaRPr lang="en-US"/>
        </a:p>
      </dgm:t>
    </dgm:pt>
    <dgm:pt modelId="{112BEBDC-8318-4FB8-96ED-C5D2501EFF24}">
      <dgm:prSet/>
      <dgm:spPr/>
      <dgm:t>
        <a:bodyPr/>
        <a:lstStyle/>
        <a:p>
          <a:r>
            <a:rPr lang="en-US"/>
            <a:t>Handout: Revising goals</a:t>
          </a:r>
        </a:p>
      </dgm:t>
    </dgm:pt>
    <dgm:pt modelId="{1FD65947-64AA-4E3E-8E90-CB25624CBF17}" type="parTrans" cxnId="{2EE8AB57-0B55-4A1E-95EE-276636887BEC}">
      <dgm:prSet/>
      <dgm:spPr/>
      <dgm:t>
        <a:bodyPr/>
        <a:lstStyle/>
        <a:p>
          <a:endParaRPr lang="en-US"/>
        </a:p>
      </dgm:t>
    </dgm:pt>
    <dgm:pt modelId="{C73EB677-7B13-484E-8B62-3C7CBA003219}" type="sibTrans" cxnId="{2EE8AB57-0B55-4A1E-95EE-276636887BEC}">
      <dgm:prSet/>
      <dgm:spPr/>
      <dgm:t>
        <a:bodyPr/>
        <a:lstStyle/>
        <a:p>
          <a:endParaRPr lang="en-US"/>
        </a:p>
      </dgm:t>
    </dgm:pt>
    <dgm:pt modelId="{C4157D07-B75B-485E-95E2-5FA0A309A0B3}">
      <dgm:prSet/>
      <dgm:spPr/>
      <dgm:t>
        <a:bodyPr/>
        <a:lstStyle/>
        <a:p>
          <a:r>
            <a:rPr lang="en-US"/>
            <a:t>Module 2: Saving</a:t>
          </a:r>
        </a:p>
      </dgm:t>
    </dgm:pt>
    <dgm:pt modelId="{16894BBE-5202-4A64-A6B6-6B4FDCA757F1}" type="parTrans" cxnId="{FBFBAEB4-55C5-4CA5-AE8E-54107F0A31F1}">
      <dgm:prSet/>
      <dgm:spPr/>
      <dgm:t>
        <a:bodyPr/>
        <a:lstStyle/>
        <a:p>
          <a:endParaRPr lang="en-US"/>
        </a:p>
      </dgm:t>
    </dgm:pt>
    <dgm:pt modelId="{EAF2B470-86AF-4BDA-9372-15DE05E37AAB}" type="sibTrans" cxnId="{FBFBAEB4-55C5-4CA5-AE8E-54107F0A31F1}">
      <dgm:prSet/>
      <dgm:spPr/>
      <dgm:t>
        <a:bodyPr/>
        <a:lstStyle/>
        <a:p>
          <a:endParaRPr lang="en-US"/>
        </a:p>
      </dgm:t>
    </dgm:pt>
    <dgm:pt modelId="{90888DE6-4E8B-4599-BF6D-9E1D198C7677}">
      <dgm:prSet/>
      <dgm:spPr/>
      <dgm:t>
        <a:bodyPr/>
        <a:lstStyle/>
        <a:p>
          <a:r>
            <a:rPr lang="en-US"/>
            <a:t>Tool: Savings plan</a:t>
          </a:r>
        </a:p>
      </dgm:t>
    </dgm:pt>
    <dgm:pt modelId="{F6FABEDD-4DFD-4E42-8E50-030F8E1F8E07}" type="parTrans" cxnId="{1B0B8610-638E-4A00-8E47-642533879FFF}">
      <dgm:prSet/>
      <dgm:spPr/>
      <dgm:t>
        <a:bodyPr/>
        <a:lstStyle/>
        <a:p>
          <a:endParaRPr lang="en-US"/>
        </a:p>
      </dgm:t>
    </dgm:pt>
    <dgm:pt modelId="{436B3C06-3E61-487B-BBAF-60FA1964E029}" type="sibTrans" cxnId="{1B0B8610-638E-4A00-8E47-642533879FFF}">
      <dgm:prSet/>
      <dgm:spPr/>
      <dgm:t>
        <a:bodyPr/>
        <a:lstStyle/>
        <a:p>
          <a:endParaRPr lang="en-US"/>
        </a:p>
      </dgm:t>
    </dgm:pt>
    <dgm:pt modelId="{2A255A37-29BF-473F-AD9D-C34AE639AB2F}">
      <dgm:prSet/>
      <dgm:spPr/>
      <dgm:t>
        <a:bodyPr/>
        <a:lstStyle/>
        <a:p>
          <a:r>
            <a:rPr lang="en-US"/>
            <a:t>Tool: Saving and asset limits</a:t>
          </a:r>
        </a:p>
      </dgm:t>
    </dgm:pt>
    <dgm:pt modelId="{A3C7203A-4C79-49CD-8EF4-242E82C31C32}" type="parTrans" cxnId="{E61C297E-DA61-4396-AE36-D7312AAC025D}">
      <dgm:prSet/>
      <dgm:spPr/>
      <dgm:t>
        <a:bodyPr/>
        <a:lstStyle/>
        <a:p>
          <a:endParaRPr lang="en-US"/>
        </a:p>
      </dgm:t>
    </dgm:pt>
    <dgm:pt modelId="{E78ACC2A-6002-444B-8597-F79CFCBBFF71}" type="sibTrans" cxnId="{E61C297E-DA61-4396-AE36-D7312AAC025D}">
      <dgm:prSet/>
      <dgm:spPr/>
      <dgm:t>
        <a:bodyPr/>
        <a:lstStyle/>
        <a:p>
          <a:endParaRPr lang="en-US"/>
        </a:p>
      </dgm:t>
    </dgm:pt>
    <dgm:pt modelId="{6BE3CBAD-4B44-4496-83D5-988E41EE1AD0}">
      <dgm:prSet/>
      <dgm:spPr/>
      <dgm:t>
        <a:bodyPr/>
        <a:lstStyle/>
        <a:p>
          <a:r>
            <a:rPr lang="en-US"/>
            <a:t>Tool: Finding a place for savings</a:t>
          </a:r>
        </a:p>
      </dgm:t>
    </dgm:pt>
    <dgm:pt modelId="{708724D3-563D-4142-AB39-99C8EA7F73B3}" type="parTrans" cxnId="{0E735139-E6C6-426F-B4D0-797D32403CB1}">
      <dgm:prSet/>
      <dgm:spPr/>
      <dgm:t>
        <a:bodyPr/>
        <a:lstStyle/>
        <a:p>
          <a:endParaRPr lang="en-US"/>
        </a:p>
      </dgm:t>
    </dgm:pt>
    <dgm:pt modelId="{1BA8244B-F2B5-4FA0-879C-2FB097E0D0CF}" type="sibTrans" cxnId="{0E735139-E6C6-426F-B4D0-797D32403CB1}">
      <dgm:prSet/>
      <dgm:spPr/>
      <dgm:t>
        <a:bodyPr/>
        <a:lstStyle/>
        <a:p>
          <a:endParaRPr lang="en-US"/>
        </a:p>
      </dgm:t>
    </dgm:pt>
    <dgm:pt modelId="{BB6ABEB8-9C16-4408-BD54-870935E764DA}">
      <dgm:prSet/>
      <dgm:spPr/>
      <dgm:t>
        <a:bodyPr/>
        <a:lstStyle/>
        <a:p>
          <a:r>
            <a:rPr lang="en-US"/>
            <a:t>Handout: Saving at tax time</a:t>
          </a:r>
        </a:p>
      </dgm:t>
    </dgm:pt>
    <dgm:pt modelId="{37D70FFC-F8D3-4833-8613-D2BEAD3E52F7}" type="parTrans" cxnId="{18DD4F13-7F7D-4C1B-AF81-A71800C78A81}">
      <dgm:prSet/>
      <dgm:spPr/>
      <dgm:t>
        <a:bodyPr/>
        <a:lstStyle/>
        <a:p>
          <a:endParaRPr lang="en-US"/>
        </a:p>
      </dgm:t>
    </dgm:pt>
    <dgm:pt modelId="{A703D7D5-6967-4630-A010-0E4F2643C634}" type="sibTrans" cxnId="{18DD4F13-7F7D-4C1B-AF81-A71800C78A81}">
      <dgm:prSet/>
      <dgm:spPr/>
      <dgm:t>
        <a:bodyPr/>
        <a:lstStyle/>
        <a:p>
          <a:endParaRPr lang="en-US"/>
        </a:p>
      </dgm:t>
    </dgm:pt>
    <dgm:pt modelId="{A4074C13-4BC3-434C-8A32-265BD8CE7A55}">
      <dgm:prSet/>
      <dgm:spPr/>
      <dgm:t>
        <a:bodyPr/>
        <a:lstStyle/>
        <a:p>
          <a:r>
            <a:rPr lang="en-US"/>
            <a:t>Module 3: Tracking Income and Benefits</a:t>
          </a:r>
        </a:p>
      </dgm:t>
    </dgm:pt>
    <dgm:pt modelId="{6F907004-2A39-4682-8C55-98918B33546A}" type="parTrans" cxnId="{A2792885-4C99-425B-9BA4-86201B438692}">
      <dgm:prSet/>
      <dgm:spPr/>
      <dgm:t>
        <a:bodyPr/>
        <a:lstStyle/>
        <a:p>
          <a:endParaRPr lang="en-US"/>
        </a:p>
      </dgm:t>
    </dgm:pt>
    <dgm:pt modelId="{905560F1-3A04-47EF-B252-CE736A4BB7F4}" type="sibTrans" cxnId="{A2792885-4C99-425B-9BA4-86201B438692}">
      <dgm:prSet/>
      <dgm:spPr/>
      <dgm:t>
        <a:bodyPr/>
        <a:lstStyle/>
        <a:p>
          <a:endParaRPr lang="en-US"/>
        </a:p>
      </dgm:t>
    </dgm:pt>
    <dgm:pt modelId="{27AD9119-7C7F-4CFE-A359-D412947D929D}">
      <dgm:prSet/>
      <dgm:spPr/>
      <dgm:t>
        <a:bodyPr/>
        <a:lstStyle/>
        <a:p>
          <a:r>
            <a:rPr lang="en-US"/>
            <a:t>Tool: Income and benefits tracker</a:t>
          </a:r>
        </a:p>
      </dgm:t>
    </dgm:pt>
    <dgm:pt modelId="{67650A34-20BE-428A-8B86-68E4D42CDFB2}" type="parTrans" cxnId="{80DE3515-752C-4A5E-8901-4B95CB8B300A}">
      <dgm:prSet/>
      <dgm:spPr/>
      <dgm:t>
        <a:bodyPr/>
        <a:lstStyle/>
        <a:p>
          <a:endParaRPr lang="en-US"/>
        </a:p>
      </dgm:t>
    </dgm:pt>
    <dgm:pt modelId="{F04DC77E-9BFB-4AA1-8727-CDCDB5199FFB}" type="sibTrans" cxnId="{80DE3515-752C-4A5E-8901-4B95CB8B300A}">
      <dgm:prSet/>
      <dgm:spPr/>
      <dgm:t>
        <a:bodyPr/>
        <a:lstStyle/>
        <a:p>
          <a:endParaRPr lang="en-US"/>
        </a:p>
      </dgm:t>
    </dgm:pt>
    <dgm:pt modelId="{D59F6B29-6F77-40C0-99F9-6F9BD20C668F}">
      <dgm:prSet/>
      <dgm:spPr/>
      <dgm:t>
        <a:bodyPr/>
        <a:lstStyle/>
        <a:p>
          <a:r>
            <a:rPr lang="en-US"/>
            <a:t>Tool: Choosing how to get paid</a:t>
          </a:r>
        </a:p>
      </dgm:t>
    </dgm:pt>
    <dgm:pt modelId="{274DA4AD-669B-42C7-904A-BCB696CBC161}" type="parTrans" cxnId="{1234C881-EAA5-4157-8A89-8D7D4929C6C4}">
      <dgm:prSet/>
      <dgm:spPr/>
      <dgm:t>
        <a:bodyPr/>
        <a:lstStyle/>
        <a:p>
          <a:endParaRPr lang="en-US"/>
        </a:p>
      </dgm:t>
    </dgm:pt>
    <dgm:pt modelId="{53A02FBC-672C-4982-A659-637573B628C7}" type="sibTrans" cxnId="{1234C881-EAA5-4157-8A89-8D7D4929C6C4}">
      <dgm:prSet/>
      <dgm:spPr/>
      <dgm:t>
        <a:bodyPr/>
        <a:lstStyle/>
        <a:p>
          <a:endParaRPr lang="en-US"/>
        </a:p>
      </dgm:t>
    </dgm:pt>
    <dgm:pt modelId="{2F3A122E-FDB7-42F0-8964-C794160AD714}">
      <dgm:prSet/>
      <dgm:spPr/>
      <dgm:t>
        <a:bodyPr/>
        <a:lstStyle/>
        <a:p>
          <a:r>
            <a:rPr lang="en-US"/>
            <a:t>Tool: Increasing income and benefits</a:t>
          </a:r>
        </a:p>
      </dgm:t>
    </dgm:pt>
    <dgm:pt modelId="{6C6BBFCC-FC96-4D82-B047-6848869E6156}" type="parTrans" cxnId="{4497A964-A73A-495D-9DC3-ACC333E3702E}">
      <dgm:prSet/>
      <dgm:spPr/>
      <dgm:t>
        <a:bodyPr/>
        <a:lstStyle/>
        <a:p>
          <a:endParaRPr lang="en-US"/>
        </a:p>
      </dgm:t>
    </dgm:pt>
    <dgm:pt modelId="{A50030C6-AEC1-4EA0-ABD2-9C45CD968187}" type="sibTrans" cxnId="{4497A964-A73A-495D-9DC3-ACC333E3702E}">
      <dgm:prSet/>
      <dgm:spPr/>
      <dgm:t>
        <a:bodyPr/>
        <a:lstStyle/>
        <a:p>
          <a:endParaRPr lang="en-US"/>
        </a:p>
      </dgm:t>
    </dgm:pt>
    <dgm:pt modelId="{ACB9E7EC-E6D0-474B-AF50-3D9411DDE7AF}">
      <dgm:prSet/>
      <dgm:spPr/>
      <dgm:t>
        <a:bodyPr/>
        <a:lstStyle/>
        <a:p>
          <a:r>
            <a:rPr lang="en-US"/>
            <a:t>Module 4: Paying Bills</a:t>
          </a:r>
        </a:p>
      </dgm:t>
    </dgm:pt>
    <dgm:pt modelId="{EB7680F9-633F-421D-9D49-112EDF56DC64}" type="parTrans" cxnId="{F52F1507-86E9-445A-86FD-FD3857978605}">
      <dgm:prSet/>
      <dgm:spPr/>
      <dgm:t>
        <a:bodyPr/>
        <a:lstStyle/>
        <a:p>
          <a:endParaRPr lang="en-US"/>
        </a:p>
      </dgm:t>
    </dgm:pt>
    <dgm:pt modelId="{0290DE71-2477-45A4-AAF2-E4AB45F7FC2F}" type="sibTrans" cxnId="{F52F1507-86E9-445A-86FD-FD3857978605}">
      <dgm:prSet/>
      <dgm:spPr/>
      <dgm:t>
        <a:bodyPr/>
        <a:lstStyle/>
        <a:p>
          <a:endParaRPr lang="en-US"/>
        </a:p>
      </dgm:t>
    </dgm:pt>
    <dgm:pt modelId="{C18B0F94-C08C-4EC0-BE6D-13440E1ADD01}">
      <dgm:prSet/>
      <dgm:spPr/>
      <dgm:t>
        <a:bodyPr/>
        <a:lstStyle/>
        <a:p>
          <a:r>
            <a:rPr lang="en-US"/>
            <a:t>Tool: Spending tracker</a:t>
          </a:r>
        </a:p>
      </dgm:t>
    </dgm:pt>
    <dgm:pt modelId="{EB50F73B-613E-49A8-93EB-73F03B5BCE85}" type="parTrans" cxnId="{E24B884C-880D-414B-AAA3-3EC505150DA1}">
      <dgm:prSet/>
      <dgm:spPr/>
      <dgm:t>
        <a:bodyPr/>
        <a:lstStyle/>
        <a:p>
          <a:endParaRPr lang="en-US"/>
        </a:p>
      </dgm:t>
    </dgm:pt>
    <dgm:pt modelId="{22F6D549-0FA4-4935-B023-9B3D7979D689}" type="sibTrans" cxnId="{E24B884C-880D-414B-AAA3-3EC505150DA1}">
      <dgm:prSet/>
      <dgm:spPr/>
      <dgm:t>
        <a:bodyPr/>
        <a:lstStyle/>
        <a:p>
          <a:endParaRPr lang="en-US"/>
        </a:p>
      </dgm:t>
    </dgm:pt>
    <dgm:pt modelId="{02120767-ACDB-46C1-988C-8873C82C32C5}">
      <dgm:prSet/>
      <dgm:spPr/>
      <dgm:t>
        <a:bodyPr/>
        <a:lstStyle/>
        <a:p>
          <a:r>
            <a:rPr lang="en-US"/>
            <a:t>Tool: Bill calendar</a:t>
          </a:r>
        </a:p>
      </dgm:t>
    </dgm:pt>
    <dgm:pt modelId="{EC1A6140-2CC8-4EF9-9E73-A7E82F737B8D}" type="parTrans" cxnId="{0038DBF2-AE3C-4C79-B7EB-DAFB20A1B56A}">
      <dgm:prSet/>
      <dgm:spPr/>
      <dgm:t>
        <a:bodyPr/>
        <a:lstStyle/>
        <a:p>
          <a:endParaRPr lang="en-US"/>
        </a:p>
      </dgm:t>
    </dgm:pt>
    <dgm:pt modelId="{C2EE6C44-A087-42AE-85FD-C4B87748146B}" type="sibTrans" cxnId="{0038DBF2-AE3C-4C79-B7EB-DAFB20A1B56A}">
      <dgm:prSet/>
      <dgm:spPr/>
      <dgm:t>
        <a:bodyPr/>
        <a:lstStyle/>
        <a:p>
          <a:endParaRPr lang="en-US"/>
        </a:p>
      </dgm:t>
    </dgm:pt>
    <dgm:pt modelId="{D76F8286-E482-4BB3-B262-50263DE316B0}">
      <dgm:prSet/>
      <dgm:spPr/>
      <dgm:t>
        <a:bodyPr/>
        <a:lstStyle/>
        <a:p>
          <a:r>
            <a:rPr lang="en-US"/>
            <a:t>Tool: Choosing how to pay bills</a:t>
          </a:r>
        </a:p>
      </dgm:t>
    </dgm:pt>
    <dgm:pt modelId="{A7898BF5-0437-4D75-9C7F-51EC860DA643}" type="parTrans" cxnId="{B87A422B-0EFE-4A64-BF09-AE4109B1456E}">
      <dgm:prSet/>
      <dgm:spPr/>
      <dgm:t>
        <a:bodyPr/>
        <a:lstStyle/>
        <a:p>
          <a:endParaRPr lang="en-US"/>
        </a:p>
      </dgm:t>
    </dgm:pt>
    <dgm:pt modelId="{36A78F36-0F58-48E9-8C7E-FB393E1A1A1D}" type="sibTrans" cxnId="{B87A422B-0EFE-4A64-BF09-AE4109B1456E}">
      <dgm:prSet/>
      <dgm:spPr/>
      <dgm:t>
        <a:bodyPr/>
        <a:lstStyle/>
        <a:p>
          <a:endParaRPr lang="en-US"/>
        </a:p>
      </dgm:t>
    </dgm:pt>
    <dgm:pt modelId="{3395AC9B-C35C-4F5D-9DE4-46D6D1594036}">
      <dgm:prSet/>
      <dgm:spPr/>
      <dgm:t>
        <a:bodyPr/>
        <a:lstStyle/>
        <a:p>
          <a:r>
            <a:rPr lang="en-US"/>
            <a:t>Tool: Cutting expenses</a:t>
          </a:r>
        </a:p>
      </dgm:t>
    </dgm:pt>
    <dgm:pt modelId="{2B2B84C5-9FD6-467A-B2B8-ADAD9AD11A04}" type="parTrans" cxnId="{3FD7162A-82AC-412F-9AD6-5685455C2ED3}">
      <dgm:prSet/>
      <dgm:spPr/>
      <dgm:t>
        <a:bodyPr/>
        <a:lstStyle/>
        <a:p>
          <a:endParaRPr lang="en-US"/>
        </a:p>
      </dgm:t>
    </dgm:pt>
    <dgm:pt modelId="{3B36A7DD-4AC2-4EB6-ABFB-445046FB24BB}" type="sibTrans" cxnId="{3FD7162A-82AC-412F-9AD6-5685455C2ED3}">
      <dgm:prSet/>
      <dgm:spPr/>
      <dgm:t>
        <a:bodyPr/>
        <a:lstStyle/>
        <a:p>
          <a:endParaRPr lang="en-US"/>
        </a:p>
      </dgm:t>
    </dgm:pt>
    <dgm:pt modelId="{72140836-4639-4108-818D-5F583A43E095}">
      <dgm:prSet/>
      <dgm:spPr/>
      <dgm:t>
        <a:bodyPr/>
        <a:lstStyle/>
        <a:p>
          <a:r>
            <a:rPr lang="en-US"/>
            <a:t>Tool: Prioritizing bills</a:t>
          </a:r>
        </a:p>
      </dgm:t>
    </dgm:pt>
    <dgm:pt modelId="{227521DA-5071-4313-8E1A-4EDCC289A310}" type="parTrans" cxnId="{64D13EB4-9F7D-420C-854B-4AE3B269F940}">
      <dgm:prSet/>
      <dgm:spPr/>
      <dgm:t>
        <a:bodyPr/>
        <a:lstStyle/>
        <a:p>
          <a:endParaRPr lang="en-US"/>
        </a:p>
      </dgm:t>
    </dgm:pt>
    <dgm:pt modelId="{93AFA8C4-514D-49A5-A025-AF7B89736E73}" type="sibTrans" cxnId="{64D13EB4-9F7D-420C-854B-4AE3B269F940}">
      <dgm:prSet/>
      <dgm:spPr/>
      <dgm:t>
        <a:bodyPr/>
        <a:lstStyle/>
        <a:p>
          <a:endParaRPr lang="en-US"/>
        </a:p>
      </dgm:t>
    </dgm:pt>
    <dgm:pt modelId="{EE22D4C0-5B23-4B84-961C-D6A44E3F292B}">
      <dgm:prSet/>
      <dgm:spPr/>
      <dgm:t>
        <a:bodyPr/>
        <a:lstStyle/>
        <a:p>
          <a:r>
            <a:rPr lang="en-US"/>
            <a:t>Module 5: Getting through the Month</a:t>
          </a:r>
        </a:p>
      </dgm:t>
    </dgm:pt>
    <dgm:pt modelId="{4B699A4F-06E8-4D4B-8AB1-7F8BFB383B9C}" type="parTrans" cxnId="{0B2295D0-F30F-4520-9561-A7AFBFD6FFF1}">
      <dgm:prSet/>
      <dgm:spPr/>
      <dgm:t>
        <a:bodyPr/>
        <a:lstStyle/>
        <a:p>
          <a:endParaRPr lang="en-US"/>
        </a:p>
      </dgm:t>
    </dgm:pt>
    <dgm:pt modelId="{1BB23044-0FBA-4A56-A814-76F5B3732D2A}" type="sibTrans" cxnId="{0B2295D0-F30F-4520-9561-A7AFBFD6FFF1}">
      <dgm:prSet/>
      <dgm:spPr/>
      <dgm:t>
        <a:bodyPr/>
        <a:lstStyle/>
        <a:p>
          <a:endParaRPr lang="en-US"/>
        </a:p>
      </dgm:t>
    </dgm:pt>
    <dgm:pt modelId="{E9FB6507-5E8F-4D9C-B98F-32A2C22595EE}">
      <dgm:prSet/>
      <dgm:spPr/>
      <dgm:t>
        <a:bodyPr/>
        <a:lstStyle/>
        <a:p>
          <a:r>
            <a:rPr lang="en-US"/>
            <a:t>Tool: Creating a cash flow budget</a:t>
          </a:r>
        </a:p>
      </dgm:t>
    </dgm:pt>
    <dgm:pt modelId="{5ACBC246-6B02-458C-8777-20EDF1376E5D}" type="parTrans" cxnId="{E7EA70B5-B37C-4B4E-B4BE-A5DCEC899148}">
      <dgm:prSet/>
      <dgm:spPr/>
      <dgm:t>
        <a:bodyPr/>
        <a:lstStyle/>
        <a:p>
          <a:endParaRPr lang="en-US"/>
        </a:p>
      </dgm:t>
    </dgm:pt>
    <dgm:pt modelId="{1D159FBF-A7BE-4A2D-ABEF-2B06128902DC}" type="sibTrans" cxnId="{E7EA70B5-B37C-4B4E-B4BE-A5DCEC899148}">
      <dgm:prSet/>
      <dgm:spPr/>
      <dgm:t>
        <a:bodyPr/>
        <a:lstStyle/>
        <a:p>
          <a:endParaRPr lang="en-US"/>
        </a:p>
      </dgm:t>
    </dgm:pt>
    <dgm:pt modelId="{BAEB8E97-4C70-498F-AA8F-CC1B504D351A}">
      <dgm:prSet/>
      <dgm:spPr/>
      <dgm:t>
        <a:bodyPr/>
        <a:lstStyle/>
        <a:p>
          <a:r>
            <a:rPr lang="en-US"/>
            <a:t>Tool: Improving cash flow</a:t>
          </a:r>
        </a:p>
      </dgm:t>
    </dgm:pt>
    <dgm:pt modelId="{D53BA81C-6065-49EA-A816-E4AC4053474C}" type="parTrans" cxnId="{5AEF04A6-4C32-432E-941C-A69C36C86ADB}">
      <dgm:prSet/>
      <dgm:spPr/>
      <dgm:t>
        <a:bodyPr/>
        <a:lstStyle/>
        <a:p>
          <a:endParaRPr lang="en-US"/>
        </a:p>
      </dgm:t>
    </dgm:pt>
    <dgm:pt modelId="{3032DD25-ED78-4C02-841F-9DEA7EBD4306}" type="sibTrans" cxnId="{5AEF04A6-4C32-432E-941C-A69C36C86ADB}">
      <dgm:prSet/>
      <dgm:spPr/>
      <dgm:t>
        <a:bodyPr/>
        <a:lstStyle/>
        <a:p>
          <a:endParaRPr lang="en-US"/>
        </a:p>
      </dgm:t>
    </dgm:pt>
    <dgm:pt modelId="{94176073-06F0-45CE-85B4-B24940140D9A}">
      <dgm:prSet/>
      <dgm:spPr/>
      <dgm:t>
        <a:bodyPr/>
        <a:lstStyle/>
        <a:p>
          <a:r>
            <a:rPr lang="en-US" dirty="0"/>
            <a:t>Tool: Adjusting your cash flow</a:t>
          </a:r>
        </a:p>
      </dgm:t>
    </dgm:pt>
    <dgm:pt modelId="{0AE79AE7-A75C-4836-A8E0-E97384EAA3CC}" type="parTrans" cxnId="{43AED982-DE07-48E0-9F41-BE2167920759}">
      <dgm:prSet/>
      <dgm:spPr/>
      <dgm:t>
        <a:bodyPr/>
        <a:lstStyle/>
        <a:p>
          <a:endParaRPr lang="en-US"/>
        </a:p>
      </dgm:t>
    </dgm:pt>
    <dgm:pt modelId="{4D85A1E8-7DE1-4B49-9636-61E5E8164974}" type="sibTrans" cxnId="{43AED982-DE07-48E0-9F41-BE2167920759}">
      <dgm:prSet/>
      <dgm:spPr/>
      <dgm:t>
        <a:bodyPr/>
        <a:lstStyle/>
        <a:p>
          <a:endParaRPr lang="en-US"/>
        </a:p>
      </dgm:t>
    </dgm:pt>
    <dgm:pt modelId="{56444B0C-228B-4DCC-A9B1-7527238B5FEE}">
      <dgm:prSet/>
      <dgm:spPr/>
      <dgm:t>
        <a:bodyPr/>
        <a:lstStyle/>
        <a:p>
          <a:r>
            <a:rPr lang="en-US"/>
            <a:t>Module 1: Setting Goals</a:t>
          </a:r>
          <a:endParaRPr lang="en-US" dirty="0"/>
        </a:p>
      </dgm:t>
    </dgm:pt>
    <dgm:pt modelId="{8A1F0995-7641-47F1-B0F5-8B74A1F4F313}" type="parTrans" cxnId="{B28B7531-9A27-40E7-96AE-E5B123E20142}">
      <dgm:prSet/>
      <dgm:spPr/>
      <dgm:t>
        <a:bodyPr/>
        <a:lstStyle/>
        <a:p>
          <a:endParaRPr lang="en-US"/>
        </a:p>
      </dgm:t>
    </dgm:pt>
    <dgm:pt modelId="{8BB03A83-458A-46E8-B47C-6F05A092488C}" type="sibTrans" cxnId="{B28B7531-9A27-40E7-96AE-E5B123E20142}">
      <dgm:prSet/>
      <dgm:spPr/>
      <dgm:t>
        <a:bodyPr/>
        <a:lstStyle/>
        <a:p>
          <a:endParaRPr lang="en-US"/>
        </a:p>
      </dgm:t>
    </dgm:pt>
    <dgm:pt modelId="{43B8CF37-99B3-4A24-BF54-EC84F589A582}">
      <dgm:prSet/>
      <dgm:spPr/>
      <dgm:t>
        <a:bodyPr/>
        <a:lstStyle/>
        <a:p>
          <a:r>
            <a:rPr lang="en-US"/>
            <a:t>Introduction</a:t>
          </a:r>
          <a:endParaRPr lang="en-US" dirty="0"/>
        </a:p>
      </dgm:t>
    </dgm:pt>
    <dgm:pt modelId="{A8265531-1E7F-4E00-9708-520398C456F1}" type="parTrans" cxnId="{A0D28947-1B5C-48F8-A590-862D9BABA7BC}">
      <dgm:prSet/>
      <dgm:spPr/>
      <dgm:t>
        <a:bodyPr/>
        <a:lstStyle/>
        <a:p>
          <a:endParaRPr lang="en-US"/>
        </a:p>
      </dgm:t>
    </dgm:pt>
    <dgm:pt modelId="{871C9D39-F63E-44C2-A0D1-CF3D0829338A}" type="sibTrans" cxnId="{A0D28947-1B5C-48F8-A590-862D9BABA7BC}">
      <dgm:prSet/>
      <dgm:spPr/>
      <dgm:t>
        <a:bodyPr/>
        <a:lstStyle/>
        <a:p>
          <a:endParaRPr lang="en-US"/>
        </a:p>
      </dgm:t>
    </dgm:pt>
    <dgm:pt modelId="{E569851E-CDCE-4344-942D-811E5FEF5ADE}">
      <dgm:prSet/>
      <dgm:spPr/>
      <dgm:t>
        <a:bodyPr/>
        <a:lstStyle/>
        <a:p>
          <a:r>
            <a:rPr lang="en-US" dirty="0"/>
            <a:t>Tool: Financial empowerment self-assessment</a:t>
          </a:r>
        </a:p>
      </dgm:t>
    </dgm:pt>
    <dgm:pt modelId="{8E3DED9B-0A5E-4CD7-97F6-7F3F68F7EFD4}" type="parTrans" cxnId="{EB8A95AC-FAEC-418F-A104-6EE58A220189}">
      <dgm:prSet/>
      <dgm:spPr/>
      <dgm:t>
        <a:bodyPr/>
        <a:lstStyle/>
        <a:p>
          <a:endParaRPr lang="en-US"/>
        </a:p>
      </dgm:t>
    </dgm:pt>
    <dgm:pt modelId="{EED12495-288F-4D1B-B21D-EA81279D48B4}" type="sibTrans" cxnId="{EB8A95AC-FAEC-418F-A104-6EE58A220189}">
      <dgm:prSet/>
      <dgm:spPr/>
      <dgm:t>
        <a:bodyPr/>
        <a:lstStyle/>
        <a:p>
          <a:endParaRPr lang="en-US"/>
        </a:p>
      </dgm:t>
    </dgm:pt>
    <dgm:pt modelId="{9318847F-3819-41A8-BF1D-BECFDCCB16F5}">
      <dgm:prSet/>
      <dgm:spPr/>
      <dgm:t>
        <a:bodyPr/>
        <a:lstStyle/>
        <a:p>
          <a:r>
            <a:rPr lang="en-US" dirty="0"/>
            <a:t>Tool: My money picture</a:t>
          </a:r>
        </a:p>
      </dgm:t>
    </dgm:pt>
    <dgm:pt modelId="{5E78F4DE-8D7F-4FEC-A704-FD3C374EDD22}" type="parTrans" cxnId="{9BDD749D-8160-4237-88C0-C79D9661C14B}">
      <dgm:prSet/>
      <dgm:spPr/>
      <dgm:t>
        <a:bodyPr/>
        <a:lstStyle/>
        <a:p>
          <a:endParaRPr lang="en-US"/>
        </a:p>
      </dgm:t>
    </dgm:pt>
    <dgm:pt modelId="{9D5C50C3-86F3-473B-B8B2-665941C48CC9}" type="sibTrans" cxnId="{9BDD749D-8160-4237-88C0-C79D9661C14B}">
      <dgm:prSet/>
      <dgm:spPr/>
      <dgm:t>
        <a:bodyPr/>
        <a:lstStyle/>
        <a:p>
          <a:endParaRPr lang="en-US"/>
        </a:p>
      </dgm:t>
    </dgm:pt>
    <dgm:pt modelId="{1EED04C4-BB71-44D1-AF3C-767DF5933FA6}" type="pres">
      <dgm:prSet presAssocID="{2802A402-0202-4B50-B5C0-1B2AEE4E3CD6}" presName="diagram" presStyleCnt="0">
        <dgm:presLayoutVars>
          <dgm:chPref val="1"/>
          <dgm:dir/>
          <dgm:animOne val="branch"/>
          <dgm:animLvl val="lvl"/>
          <dgm:resizeHandles/>
        </dgm:presLayoutVars>
      </dgm:prSet>
      <dgm:spPr/>
    </dgm:pt>
    <dgm:pt modelId="{31919E2F-479A-4DD4-BFFC-F2311D0C6FAF}" type="pres">
      <dgm:prSet presAssocID="{43B8CF37-99B3-4A24-BF54-EC84F589A582}" presName="root" presStyleCnt="0"/>
      <dgm:spPr/>
    </dgm:pt>
    <dgm:pt modelId="{69E75275-61DD-46FC-951E-21C6E1BFF4B1}" type="pres">
      <dgm:prSet presAssocID="{43B8CF37-99B3-4A24-BF54-EC84F589A582}" presName="rootComposite" presStyleCnt="0"/>
      <dgm:spPr/>
    </dgm:pt>
    <dgm:pt modelId="{752FC19D-0782-4614-AE60-F6AC009CE666}" type="pres">
      <dgm:prSet presAssocID="{43B8CF37-99B3-4A24-BF54-EC84F589A582}" presName="rootText" presStyleLbl="node1" presStyleIdx="0" presStyleCnt="6"/>
      <dgm:spPr/>
    </dgm:pt>
    <dgm:pt modelId="{8CB27478-86E2-4D68-AD67-F22F15554F04}" type="pres">
      <dgm:prSet presAssocID="{43B8CF37-99B3-4A24-BF54-EC84F589A582}" presName="rootConnector" presStyleLbl="node1" presStyleIdx="0" presStyleCnt="6"/>
      <dgm:spPr/>
    </dgm:pt>
    <dgm:pt modelId="{961581DC-0AF8-4832-BA76-5E5FEDDDE1E1}" type="pres">
      <dgm:prSet presAssocID="{43B8CF37-99B3-4A24-BF54-EC84F589A582}" presName="childShape" presStyleCnt="0"/>
      <dgm:spPr/>
    </dgm:pt>
    <dgm:pt modelId="{4B859801-94A5-4F7B-B796-9D616B5C94DF}" type="pres">
      <dgm:prSet presAssocID="{8E3DED9B-0A5E-4CD7-97F6-7F3F68F7EFD4}" presName="Name13" presStyleLbl="parChTrans1D2" presStyleIdx="0" presStyleCnt="21"/>
      <dgm:spPr/>
    </dgm:pt>
    <dgm:pt modelId="{A11BCA9D-65FA-47D6-9439-C86C94215130}" type="pres">
      <dgm:prSet presAssocID="{E569851E-CDCE-4344-942D-811E5FEF5ADE}" presName="childText" presStyleLbl="bgAcc1" presStyleIdx="0" presStyleCnt="21">
        <dgm:presLayoutVars>
          <dgm:bulletEnabled val="1"/>
        </dgm:presLayoutVars>
      </dgm:prSet>
      <dgm:spPr/>
    </dgm:pt>
    <dgm:pt modelId="{D95454D1-1C13-4F2D-8CA1-BC351DDCAC96}" type="pres">
      <dgm:prSet presAssocID="{5E78F4DE-8D7F-4FEC-A704-FD3C374EDD22}" presName="Name13" presStyleLbl="parChTrans1D2" presStyleIdx="1" presStyleCnt="21"/>
      <dgm:spPr/>
    </dgm:pt>
    <dgm:pt modelId="{47735DFF-50A3-45FC-A5C7-E7D750C2AA56}" type="pres">
      <dgm:prSet presAssocID="{9318847F-3819-41A8-BF1D-BECFDCCB16F5}" presName="childText" presStyleLbl="bgAcc1" presStyleIdx="1" presStyleCnt="21">
        <dgm:presLayoutVars>
          <dgm:bulletEnabled val="1"/>
        </dgm:presLayoutVars>
      </dgm:prSet>
      <dgm:spPr/>
    </dgm:pt>
    <dgm:pt modelId="{86DAAF65-F0BB-403A-846A-8F44D73A1971}" type="pres">
      <dgm:prSet presAssocID="{56444B0C-228B-4DCC-A9B1-7527238B5FEE}" presName="root" presStyleCnt="0"/>
      <dgm:spPr/>
    </dgm:pt>
    <dgm:pt modelId="{0F2D9C21-7637-40AA-8D35-9313F8D20DDC}" type="pres">
      <dgm:prSet presAssocID="{56444B0C-228B-4DCC-A9B1-7527238B5FEE}" presName="rootComposite" presStyleCnt="0"/>
      <dgm:spPr/>
    </dgm:pt>
    <dgm:pt modelId="{1C81E2CD-440D-4FBD-B5A2-A6176648A259}" type="pres">
      <dgm:prSet presAssocID="{56444B0C-228B-4DCC-A9B1-7527238B5FEE}" presName="rootText" presStyleLbl="node1" presStyleIdx="1" presStyleCnt="6"/>
      <dgm:spPr/>
    </dgm:pt>
    <dgm:pt modelId="{8EA5B7BA-366C-4E35-BCA8-B28A98910CF4}" type="pres">
      <dgm:prSet presAssocID="{56444B0C-228B-4DCC-A9B1-7527238B5FEE}" presName="rootConnector" presStyleLbl="node1" presStyleIdx="1" presStyleCnt="6"/>
      <dgm:spPr/>
    </dgm:pt>
    <dgm:pt modelId="{27A82A39-92C4-446C-A144-55B30A7F5803}" type="pres">
      <dgm:prSet presAssocID="{56444B0C-228B-4DCC-A9B1-7527238B5FEE}" presName="childShape" presStyleCnt="0"/>
      <dgm:spPr/>
    </dgm:pt>
    <dgm:pt modelId="{B85AA716-CC49-4F30-95A6-8C66951E98AD}" type="pres">
      <dgm:prSet presAssocID="{8B4EEC0E-9EC7-4735-AC03-3F4412A6A9C7}" presName="Name13" presStyleLbl="parChTrans1D2" presStyleIdx="2" presStyleCnt="21"/>
      <dgm:spPr/>
    </dgm:pt>
    <dgm:pt modelId="{BD482827-F5D9-47FF-9A67-64D2101676ED}" type="pres">
      <dgm:prSet presAssocID="{4D54E56A-7129-4AFE-924A-E6C16E5222C0}" presName="childText" presStyleLbl="bgAcc1" presStyleIdx="2" presStyleCnt="21">
        <dgm:presLayoutVars>
          <dgm:bulletEnabled val="1"/>
        </dgm:presLayoutVars>
      </dgm:prSet>
      <dgm:spPr/>
    </dgm:pt>
    <dgm:pt modelId="{21D66201-712D-46CD-B623-F02878755884}" type="pres">
      <dgm:prSet presAssocID="{4549C402-CAC8-495B-8C67-6DF72398210A}" presName="Name13" presStyleLbl="parChTrans1D2" presStyleIdx="3" presStyleCnt="21"/>
      <dgm:spPr/>
    </dgm:pt>
    <dgm:pt modelId="{92273E0F-5D22-4602-AAF4-41614C10B0AA}" type="pres">
      <dgm:prSet presAssocID="{D9D7C355-B01C-4636-8768-0A400A9AF869}" presName="childText" presStyleLbl="bgAcc1" presStyleIdx="3" presStyleCnt="21">
        <dgm:presLayoutVars>
          <dgm:bulletEnabled val="1"/>
        </dgm:presLayoutVars>
      </dgm:prSet>
      <dgm:spPr/>
    </dgm:pt>
    <dgm:pt modelId="{3300D371-9991-49B2-ACEF-5C77AA99AE33}" type="pres">
      <dgm:prSet presAssocID="{4919AB5D-FC76-4D39-8D1A-07F43730FF43}" presName="Name13" presStyleLbl="parChTrans1D2" presStyleIdx="4" presStyleCnt="21"/>
      <dgm:spPr/>
    </dgm:pt>
    <dgm:pt modelId="{FD4A5930-524E-41AB-AE11-D23474E2328F}" type="pres">
      <dgm:prSet presAssocID="{77590A63-1BC5-47F1-A475-AD1370EC62DC}" presName="childText" presStyleLbl="bgAcc1" presStyleIdx="4" presStyleCnt="21">
        <dgm:presLayoutVars>
          <dgm:bulletEnabled val="1"/>
        </dgm:presLayoutVars>
      </dgm:prSet>
      <dgm:spPr/>
    </dgm:pt>
    <dgm:pt modelId="{A00D07BA-A5C1-4A9F-B936-9D2E138F9F18}" type="pres">
      <dgm:prSet presAssocID="{1FD65947-64AA-4E3E-8E90-CB25624CBF17}" presName="Name13" presStyleLbl="parChTrans1D2" presStyleIdx="5" presStyleCnt="21"/>
      <dgm:spPr/>
    </dgm:pt>
    <dgm:pt modelId="{BFA98246-DE96-4587-BA54-21CB905BCE75}" type="pres">
      <dgm:prSet presAssocID="{112BEBDC-8318-4FB8-96ED-C5D2501EFF24}" presName="childText" presStyleLbl="bgAcc1" presStyleIdx="5" presStyleCnt="21">
        <dgm:presLayoutVars>
          <dgm:bulletEnabled val="1"/>
        </dgm:presLayoutVars>
      </dgm:prSet>
      <dgm:spPr/>
    </dgm:pt>
    <dgm:pt modelId="{D66C37F0-728C-49EE-BDAD-B1D3BAADAC5F}" type="pres">
      <dgm:prSet presAssocID="{C4157D07-B75B-485E-95E2-5FA0A309A0B3}" presName="root" presStyleCnt="0"/>
      <dgm:spPr/>
    </dgm:pt>
    <dgm:pt modelId="{99EEA72A-2225-4DDD-A3EA-F25FD0FE8F36}" type="pres">
      <dgm:prSet presAssocID="{C4157D07-B75B-485E-95E2-5FA0A309A0B3}" presName="rootComposite" presStyleCnt="0"/>
      <dgm:spPr/>
    </dgm:pt>
    <dgm:pt modelId="{245AA557-F415-40D6-B646-6D50C00B9DC2}" type="pres">
      <dgm:prSet presAssocID="{C4157D07-B75B-485E-95E2-5FA0A309A0B3}" presName="rootText" presStyleLbl="node1" presStyleIdx="2" presStyleCnt="6" custLinFactNeighborX="4758"/>
      <dgm:spPr/>
    </dgm:pt>
    <dgm:pt modelId="{444E9A01-437E-4BA2-B0F6-558EEAD55E8A}" type="pres">
      <dgm:prSet presAssocID="{C4157D07-B75B-485E-95E2-5FA0A309A0B3}" presName="rootConnector" presStyleLbl="node1" presStyleIdx="2" presStyleCnt="6"/>
      <dgm:spPr/>
    </dgm:pt>
    <dgm:pt modelId="{97AD2620-0D9A-4FAA-A7B1-F76283295391}" type="pres">
      <dgm:prSet presAssocID="{C4157D07-B75B-485E-95E2-5FA0A309A0B3}" presName="childShape" presStyleCnt="0"/>
      <dgm:spPr/>
    </dgm:pt>
    <dgm:pt modelId="{D3FD19C3-B1A2-41D9-B7C4-3025C837F541}" type="pres">
      <dgm:prSet presAssocID="{F6FABEDD-4DFD-4E42-8E50-030F8E1F8E07}" presName="Name13" presStyleLbl="parChTrans1D2" presStyleIdx="6" presStyleCnt="21"/>
      <dgm:spPr/>
    </dgm:pt>
    <dgm:pt modelId="{2C350A8F-B76C-444A-888F-6C3D6A90A2E0}" type="pres">
      <dgm:prSet presAssocID="{90888DE6-4E8B-4599-BF6D-9E1D198C7677}" presName="childText" presStyleLbl="bgAcc1" presStyleIdx="6" presStyleCnt="21">
        <dgm:presLayoutVars>
          <dgm:bulletEnabled val="1"/>
        </dgm:presLayoutVars>
      </dgm:prSet>
      <dgm:spPr/>
    </dgm:pt>
    <dgm:pt modelId="{D7FADC55-5D92-4D5B-9A93-65D3AF60AB50}" type="pres">
      <dgm:prSet presAssocID="{A3C7203A-4C79-49CD-8EF4-242E82C31C32}" presName="Name13" presStyleLbl="parChTrans1D2" presStyleIdx="7" presStyleCnt="21"/>
      <dgm:spPr/>
    </dgm:pt>
    <dgm:pt modelId="{D83013DC-EB8B-4E2C-A71E-7DCE15618268}" type="pres">
      <dgm:prSet presAssocID="{2A255A37-29BF-473F-AD9D-C34AE639AB2F}" presName="childText" presStyleLbl="bgAcc1" presStyleIdx="7" presStyleCnt="21">
        <dgm:presLayoutVars>
          <dgm:bulletEnabled val="1"/>
        </dgm:presLayoutVars>
      </dgm:prSet>
      <dgm:spPr/>
    </dgm:pt>
    <dgm:pt modelId="{66394170-3B6C-4458-A774-E6975D5B8D74}" type="pres">
      <dgm:prSet presAssocID="{708724D3-563D-4142-AB39-99C8EA7F73B3}" presName="Name13" presStyleLbl="parChTrans1D2" presStyleIdx="8" presStyleCnt="21"/>
      <dgm:spPr/>
    </dgm:pt>
    <dgm:pt modelId="{FC47A6EF-0B60-43E4-BBE3-13682B251AAB}" type="pres">
      <dgm:prSet presAssocID="{6BE3CBAD-4B44-4496-83D5-988E41EE1AD0}" presName="childText" presStyleLbl="bgAcc1" presStyleIdx="8" presStyleCnt="21">
        <dgm:presLayoutVars>
          <dgm:bulletEnabled val="1"/>
        </dgm:presLayoutVars>
      </dgm:prSet>
      <dgm:spPr/>
    </dgm:pt>
    <dgm:pt modelId="{A2598061-5028-465D-931C-FD2E1D63485D}" type="pres">
      <dgm:prSet presAssocID="{37D70FFC-F8D3-4833-8613-D2BEAD3E52F7}" presName="Name13" presStyleLbl="parChTrans1D2" presStyleIdx="9" presStyleCnt="21"/>
      <dgm:spPr/>
    </dgm:pt>
    <dgm:pt modelId="{BB5D31E8-5894-4810-A402-E0E7AFCA5DFB}" type="pres">
      <dgm:prSet presAssocID="{BB6ABEB8-9C16-4408-BD54-870935E764DA}" presName="childText" presStyleLbl="bgAcc1" presStyleIdx="9" presStyleCnt="21">
        <dgm:presLayoutVars>
          <dgm:bulletEnabled val="1"/>
        </dgm:presLayoutVars>
      </dgm:prSet>
      <dgm:spPr/>
    </dgm:pt>
    <dgm:pt modelId="{66E41004-FA06-46A9-9750-4B099914DA83}" type="pres">
      <dgm:prSet presAssocID="{A4074C13-4BC3-434C-8A32-265BD8CE7A55}" presName="root" presStyleCnt="0"/>
      <dgm:spPr/>
    </dgm:pt>
    <dgm:pt modelId="{00DA4A5B-FCBC-4076-AFAA-3BBD0158A6A2}" type="pres">
      <dgm:prSet presAssocID="{A4074C13-4BC3-434C-8A32-265BD8CE7A55}" presName="rootComposite" presStyleCnt="0"/>
      <dgm:spPr/>
    </dgm:pt>
    <dgm:pt modelId="{B9BD7C08-5A2A-4A84-80D1-59AB07E2CCB4}" type="pres">
      <dgm:prSet presAssocID="{A4074C13-4BC3-434C-8A32-265BD8CE7A55}" presName="rootText" presStyleLbl="node1" presStyleIdx="3" presStyleCnt="6" custLinFactNeighborX="4758"/>
      <dgm:spPr/>
    </dgm:pt>
    <dgm:pt modelId="{A0ADC95C-F7C9-4A6E-B5F9-0AC23A115DEB}" type="pres">
      <dgm:prSet presAssocID="{A4074C13-4BC3-434C-8A32-265BD8CE7A55}" presName="rootConnector" presStyleLbl="node1" presStyleIdx="3" presStyleCnt="6"/>
      <dgm:spPr/>
    </dgm:pt>
    <dgm:pt modelId="{332F18FF-C975-4E0F-BF9C-A0AEDBA9F2B3}" type="pres">
      <dgm:prSet presAssocID="{A4074C13-4BC3-434C-8A32-265BD8CE7A55}" presName="childShape" presStyleCnt="0"/>
      <dgm:spPr/>
    </dgm:pt>
    <dgm:pt modelId="{037D2CD2-7C96-4464-9E08-58EA89D62A79}" type="pres">
      <dgm:prSet presAssocID="{67650A34-20BE-428A-8B86-68E4D42CDFB2}" presName="Name13" presStyleLbl="parChTrans1D2" presStyleIdx="10" presStyleCnt="21"/>
      <dgm:spPr/>
    </dgm:pt>
    <dgm:pt modelId="{D06E0807-7C54-4179-9D50-0254FEDE9443}" type="pres">
      <dgm:prSet presAssocID="{27AD9119-7C7F-4CFE-A359-D412947D929D}" presName="childText" presStyleLbl="bgAcc1" presStyleIdx="10" presStyleCnt="21">
        <dgm:presLayoutVars>
          <dgm:bulletEnabled val="1"/>
        </dgm:presLayoutVars>
      </dgm:prSet>
      <dgm:spPr/>
    </dgm:pt>
    <dgm:pt modelId="{43A8A052-F6B4-4EC7-9F34-01D332E75824}" type="pres">
      <dgm:prSet presAssocID="{274DA4AD-669B-42C7-904A-BCB696CBC161}" presName="Name13" presStyleLbl="parChTrans1D2" presStyleIdx="11" presStyleCnt="21"/>
      <dgm:spPr/>
    </dgm:pt>
    <dgm:pt modelId="{48A60707-A51F-46A6-9BDD-C4E8CCA85EF6}" type="pres">
      <dgm:prSet presAssocID="{D59F6B29-6F77-40C0-99F9-6F9BD20C668F}" presName="childText" presStyleLbl="bgAcc1" presStyleIdx="11" presStyleCnt="21">
        <dgm:presLayoutVars>
          <dgm:bulletEnabled val="1"/>
        </dgm:presLayoutVars>
      </dgm:prSet>
      <dgm:spPr/>
    </dgm:pt>
    <dgm:pt modelId="{B8D31EDE-814E-4E75-BE49-51AEA264A8A4}" type="pres">
      <dgm:prSet presAssocID="{6C6BBFCC-FC96-4D82-B047-6848869E6156}" presName="Name13" presStyleLbl="parChTrans1D2" presStyleIdx="12" presStyleCnt="21"/>
      <dgm:spPr/>
    </dgm:pt>
    <dgm:pt modelId="{1831AB1F-ABD7-4CD3-8975-7DFF1EF63D4B}" type="pres">
      <dgm:prSet presAssocID="{2F3A122E-FDB7-42F0-8964-C794160AD714}" presName="childText" presStyleLbl="bgAcc1" presStyleIdx="12" presStyleCnt="21">
        <dgm:presLayoutVars>
          <dgm:bulletEnabled val="1"/>
        </dgm:presLayoutVars>
      </dgm:prSet>
      <dgm:spPr/>
    </dgm:pt>
    <dgm:pt modelId="{C119EECB-26AB-4853-9478-3767E871113E}" type="pres">
      <dgm:prSet presAssocID="{ACB9E7EC-E6D0-474B-AF50-3D9411DDE7AF}" presName="root" presStyleCnt="0"/>
      <dgm:spPr/>
    </dgm:pt>
    <dgm:pt modelId="{401DB374-C9F2-44A4-A110-CEADFB0405A1}" type="pres">
      <dgm:prSet presAssocID="{ACB9E7EC-E6D0-474B-AF50-3D9411DDE7AF}" presName="rootComposite" presStyleCnt="0"/>
      <dgm:spPr/>
    </dgm:pt>
    <dgm:pt modelId="{9560967F-2D52-4402-8536-0D4BBB3CA3BE}" type="pres">
      <dgm:prSet presAssocID="{ACB9E7EC-E6D0-474B-AF50-3D9411DDE7AF}" presName="rootText" presStyleLbl="node1" presStyleIdx="4" presStyleCnt="6" custLinFactNeighborX="4758"/>
      <dgm:spPr/>
    </dgm:pt>
    <dgm:pt modelId="{6F623A86-4BE4-416B-9119-709D1303163E}" type="pres">
      <dgm:prSet presAssocID="{ACB9E7EC-E6D0-474B-AF50-3D9411DDE7AF}" presName="rootConnector" presStyleLbl="node1" presStyleIdx="4" presStyleCnt="6"/>
      <dgm:spPr/>
    </dgm:pt>
    <dgm:pt modelId="{C4A6FBEC-62F8-43BD-A014-679B1D297AA1}" type="pres">
      <dgm:prSet presAssocID="{ACB9E7EC-E6D0-474B-AF50-3D9411DDE7AF}" presName="childShape" presStyleCnt="0"/>
      <dgm:spPr/>
    </dgm:pt>
    <dgm:pt modelId="{6E11E5CD-CF8D-4F1A-B9F5-3FDF9F0E0780}" type="pres">
      <dgm:prSet presAssocID="{EB50F73B-613E-49A8-93EB-73F03B5BCE85}" presName="Name13" presStyleLbl="parChTrans1D2" presStyleIdx="13" presStyleCnt="21"/>
      <dgm:spPr/>
    </dgm:pt>
    <dgm:pt modelId="{FCE3C6D8-20B7-43B6-BE82-8B519D814B38}" type="pres">
      <dgm:prSet presAssocID="{C18B0F94-C08C-4EC0-BE6D-13440E1ADD01}" presName="childText" presStyleLbl="bgAcc1" presStyleIdx="13" presStyleCnt="21">
        <dgm:presLayoutVars>
          <dgm:bulletEnabled val="1"/>
        </dgm:presLayoutVars>
      </dgm:prSet>
      <dgm:spPr/>
    </dgm:pt>
    <dgm:pt modelId="{9BDE1221-BE0A-4410-911B-5587985ACBB5}" type="pres">
      <dgm:prSet presAssocID="{EC1A6140-2CC8-4EF9-9E73-A7E82F737B8D}" presName="Name13" presStyleLbl="parChTrans1D2" presStyleIdx="14" presStyleCnt="21"/>
      <dgm:spPr/>
    </dgm:pt>
    <dgm:pt modelId="{3A89FFD9-CE98-4A73-91EF-24FEDED59B8C}" type="pres">
      <dgm:prSet presAssocID="{02120767-ACDB-46C1-988C-8873C82C32C5}" presName="childText" presStyleLbl="bgAcc1" presStyleIdx="14" presStyleCnt="21">
        <dgm:presLayoutVars>
          <dgm:bulletEnabled val="1"/>
        </dgm:presLayoutVars>
      </dgm:prSet>
      <dgm:spPr/>
    </dgm:pt>
    <dgm:pt modelId="{EE7AC211-435C-43D1-BFE1-9EC1AF2F75BB}" type="pres">
      <dgm:prSet presAssocID="{A7898BF5-0437-4D75-9C7F-51EC860DA643}" presName="Name13" presStyleLbl="parChTrans1D2" presStyleIdx="15" presStyleCnt="21"/>
      <dgm:spPr/>
    </dgm:pt>
    <dgm:pt modelId="{C7E6AF9D-F039-4933-BD39-E4CDD685510E}" type="pres">
      <dgm:prSet presAssocID="{D76F8286-E482-4BB3-B262-50263DE316B0}" presName="childText" presStyleLbl="bgAcc1" presStyleIdx="15" presStyleCnt="21">
        <dgm:presLayoutVars>
          <dgm:bulletEnabled val="1"/>
        </dgm:presLayoutVars>
      </dgm:prSet>
      <dgm:spPr/>
    </dgm:pt>
    <dgm:pt modelId="{577F2ECC-459E-4B43-AAB0-7BD1F96EDB77}" type="pres">
      <dgm:prSet presAssocID="{2B2B84C5-9FD6-467A-B2B8-ADAD9AD11A04}" presName="Name13" presStyleLbl="parChTrans1D2" presStyleIdx="16" presStyleCnt="21"/>
      <dgm:spPr/>
    </dgm:pt>
    <dgm:pt modelId="{D9502857-37E4-48CC-97FF-C1200981E2F9}" type="pres">
      <dgm:prSet presAssocID="{3395AC9B-C35C-4F5D-9DE4-46D6D1594036}" presName="childText" presStyleLbl="bgAcc1" presStyleIdx="16" presStyleCnt="21">
        <dgm:presLayoutVars>
          <dgm:bulletEnabled val="1"/>
        </dgm:presLayoutVars>
      </dgm:prSet>
      <dgm:spPr/>
    </dgm:pt>
    <dgm:pt modelId="{AA495149-80A5-4F88-82C5-385471E88D78}" type="pres">
      <dgm:prSet presAssocID="{227521DA-5071-4313-8E1A-4EDCC289A310}" presName="Name13" presStyleLbl="parChTrans1D2" presStyleIdx="17" presStyleCnt="21"/>
      <dgm:spPr/>
    </dgm:pt>
    <dgm:pt modelId="{840E6DD2-872E-4634-B4B0-32D548A99262}" type="pres">
      <dgm:prSet presAssocID="{72140836-4639-4108-818D-5F583A43E095}" presName="childText" presStyleLbl="bgAcc1" presStyleIdx="17" presStyleCnt="21">
        <dgm:presLayoutVars>
          <dgm:bulletEnabled val="1"/>
        </dgm:presLayoutVars>
      </dgm:prSet>
      <dgm:spPr/>
    </dgm:pt>
    <dgm:pt modelId="{4C35DFE8-5B48-433E-ADD0-2A4FD9CC225B}" type="pres">
      <dgm:prSet presAssocID="{EE22D4C0-5B23-4B84-961C-D6A44E3F292B}" presName="root" presStyleCnt="0"/>
      <dgm:spPr/>
    </dgm:pt>
    <dgm:pt modelId="{1EC65247-097A-4056-838F-E9AE14520EF0}" type="pres">
      <dgm:prSet presAssocID="{EE22D4C0-5B23-4B84-961C-D6A44E3F292B}" presName="rootComposite" presStyleCnt="0"/>
      <dgm:spPr/>
    </dgm:pt>
    <dgm:pt modelId="{2178DDAE-43F8-446E-9D55-1D1225B9752A}" type="pres">
      <dgm:prSet presAssocID="{EE22D4C0-5B23-4B84-961C-D6A44E3F292B}" presName="rootText" presStyleLbl="node1" presStyleIdx="5" presStyleCnt="6"/>
      <dgm:spPr/>
    </dgm:pt>
    <dgm:pt modelId="{C5F90E32-BAB8-41BC-A8C0-61FABEB54076}" type="pres">
      <dgm:prSet presAssocID="{EE22D4C0-5B23-4B84-961C-D6A44E3F292B}" presName="rootConnector" presStyleLbl="node1" presStyleIdx="5" presStyleCnt="6"/>
      <dgm:spPr/>
    </dgm:pt>
    <dgm:pt modelId="{367EB387-4DDE-485F-946A-775231A77061}" type="pres">
      <dgm:prSet presAssocID="{EE22D4C0-5B23-4B84-961C-D6A44E3F292B}" presName="childShape" presStyleCnt="0"/>
      <dgm:spPr/>
    </dgm:pt>
    <dgm:pt modelId="{FF3FD51C-CE77-4607-82C1-48AFFAE2DC70}" type="pres">
      <dgm:prSet presAssocID="{5ACBC246-6B02-458C-8777-20EDF1376E5D}" presName="Name13" presStyleLbl="parChTrans1D2" presStyleIdx="18" presStyleCnt="21"/>
      <dgm:spPr/>
    </dgm:pt>
    <dgm:pt modelId="{C65E5F36-A00F-4FA6-9FC5-1B369872EACA}" type="pres">
      <dgm:prSet presAssocID="{E9FB6507-5E8F-4D9C-B98F-32A2C22595EE}" presName="childText" presStyleLbl="bgAcc1" presStyleIdx="18" presStyleCnt="21">
        <dgm:presLayoutVars>
          <dgm:bulletEnabled val="1"/>
        </dgm:presLayoutVars>
      </dgm:prSet>
      <dgm:spPr/>
    </dgm:pt>
    <dgm:pt modelId="{838280FE-D340-4BF4-A8B9-2C7EE481F23D}" type="pres">
      <dgm:prSet presAssocID="{D53BA81C-6065-49EA-A816-E4AC4053474C}" presName="Name13" presStyleLbl="parChTrans1D2" presStyleIdx="19" presStyleCnt="21"/>
      <dgm:spPr/>
    </dgm:pt>
    <dgm:pt modelId="{35DA9434-F796-43DE-9601-67D527125991}" type="pres">
      <dgm:prSet presAssocID="{BAEB8E97-4C70-498F-AA8F-CC1B504D351A}" presName="childText" presStyleLbl="bgAcc1" presStyleIdx="19" presStyleCnt="21">
        <dgm:presLayoutVars>
          <dgm:bulletEnabled val="1"/>
        </dgm:presLayoutVars>
      </dgm:prSet>
      <dgm:spPr/>
    </dgm:pt>
    <dgm:pt modelId="{A918F66B-7804-4569-B5DA-1574DC6E1ABB}" type="pres">
      <dgm:prSet presAssocID="{0AE79AE7-A75C-4836-A8E0-E97384EAA3CC}" presName="Name13" presStyleLbl="parChTrans1D2" presStyleIdx="20" presStyleCnt="21"/>
      <dgm:spPr/>
    </dgm:pt>
    <dgm:pt modelId="{D8422C2A-93B5-4DCD-B67D-F60D2DDB1561}" type="pres">
      <dgm:prSet presAssocID="{94176073-06F0-45CE-85B4-B24940140D9A}" presName="childText" presStyleLbl="bgAcc1" presStyleIdx="20" presStyleCnt="21">
        <dgm:presLayoutVars>
          <dgm:bulletEnabled val="1"/>
        </dgm:presLayoutVars>
      </dgm:prSet>
      <dgm:spPr/>
    </dgm:pt>
  </dgm:ptLst>
  <dgm:cxnLst>
    <dgm:cxn modelId="{88B1C504-65CE-4EE7-9EB2-2D35DCE79C9F}" type="presOf" srcId="{E569851E-CDCE-4344-942D-811E5FEF5ADE}" destId="{A11BCA9D-65FA-47D6-9439-C86C94215130}" srcOrd="0" destOrd="0" presId="urn:microsoft.com/office/officeart/2005/8/layout/hierarchy3"/>
    <dgm:cxn modelId="{F52F1507-86E9-445A-86FD-FD3857978605}" srcId="{2802A402-0202-4B50-B5C0-1B2AEE4E3CD6}" destId="{ACB9E7EC-E6D0-474B-AF50-3D9411DDE7AF}" srcOrd="4" destOrd="0" parTransId="{EB7680F9-633F-421D-9D49-112EDF56DC64}" sibTransId="{0290DE71-2477-45A4-AAF2-E4AB45F7FC2F}"/>
    <dgm:cxn modelId="{1B0B8610-638E-4A00-8E47-642533879FFF}" srcId="{C4157D07-B75B-485E-95E2-5FA0A309A0B3}" destId="{90888DE6-4E8B-4599-BF6D-9E1D198C7677}" srcOrd="0" destOrd="0" parTransId="{F6FABEDD-4DFD-4E42-8E50-030F8E1F8E07}" sibTransId="{436B3C06-3E61-487B-BBAF-60FA1964E029}"/>
    <dgm:cxn modelId="{350F3313-D81C-4F92-ABD9-540F3DEF883D}" type="presOf" srcId="{C4157D07-B75B-485E-95E2-5FA0A309A0B3}" destId="{444E9A01-437E-4BA2-B0F6-558EEAD55E8A}" srcOrd="1" destOrd="0" presId="urn:microsoft.com/office/officeart/2005/8/layout/hierarchy3"/>
    <dgm:cxn modelId="{18DD4F13-7F7D-4C1B-AF81-A71800C78A81}" srcId="{C4157D07-B75B-485E-95E2-5FA0A309A0B3}" destId="{BB6ABEB8-9C16-4408-BD54-870935E764DA}" srcOrd="3" destOrd="0" parTransId="{37D70FFC-F8D3-4833-8613-D2BEAD3E52F7}" sibTransId="{A703D7D5-6967-4630-A010-0E4F2643C634}"/>
    <dgm:cxn modelId="{80DE3515-752C-4A5E-8901-4B95CB8B300A}" srcId="{A4074C13-4BC3-434C-8A32-265BD8CE7A55}" destId="{27AD9119-7C7F-4CFE-A359-D412947D929D}" srcOrd="0" destOrd="0" parTransId="{67650A34-20BE-428A-8B86-68E4D42CDFB2}" sibTransId="{F04DC77E-9BFB-4AA1-8727-CDCDB5199FFB}"/>
    <dgm:cxn modelId="{ED5E9516-EE11-483E-81F6-711398A3D54A}" type="presOf" srcId="{A3C7203A-4C79-49CD-8EF4-242E82C31C32}" destId="{D7FADC55-5D92-4D5B-9A93-65D3AF60AB50}" srcOrd="0" destOrd="0" presId="urn:microsoft.com/office/officeart/2005/8/layout/hierarchy3"/>
    <dgm:cxn modelId="{3225A816-E54E-48E3-BC29-83B0982620C7}" srcId="{56444B0C-228B-4DCC-A9B1-7527238B5FEE}" destId="{77590A63-1BC5-47F1-A475-AD1370EC62DC}" srcOrd="2" destOrd="0" parTransId="{4919AB5D-FC76-4D39-8D1A-07F43730FF43}" sibTransId="{86F5E9DA-9622-4BC8-9ED1-5810283565EF}"/>
    <dgm:cxn modelId="{156FA927-63D7-4584-812F-DBF187294A67}" type="presOf" srcId="{A7898BF5-0437-4D75-9C7F-51EC860DA643}" destId="{EE7AC211-435C-43D1-BFE1-9EC1AF2F75BB}" srcOrd="0" destOrd="0" presId="urn:microsoft.com/office/officeart/2005/8/layout/hierarchy3"/>
    <dgm:cxn modelId="{3FD7162A-82AC-412F-9AD6-5685455C2ED3}" srcId="{ACB9E7EC-E6D0-474B-AF50-3D9411DDE7AF}" destId="{3395AC9B-C35C-4F5D-9DE4-46D6D1594036}" srcOrd="3" destOrd="0" parTransId="{2B2B84C5-9FD6-467A-B2B8-ADAD9AD11A04}" sibTransId="{3B36A7DD-4AC2-4EB6-ABFB-445046FB24BB}"/>
    <dgm:cxn modelId="{B87A422B-0EFE-4A64-BF09-AE4109B1456E}" srcId="{ACB9E7EC-E6D0-474B-AF50-3D9411DDE7AF}" destId="{D76F8286-E482-4BB3-B262-50263DE316B0}" srcOrd="2" destOrd="0" parTransId="{A7898BF5-0437-4D75-9C7F-51EC860DA643}" sibTransId="{36A78F36-0F58-48E9-8C7E-FB393E1A1A1D}"/>
    <dgm:cxn modelId="{4FA5C82F-D736-4553-A630-76D5E2649CC9}" type="presOf" srcId="{2F3A122E-FDB7-42F0-8964-C794160AD714}" destId="{1831AB1F-ABD7-4CD3-8975-7DFF1EF63D4B}" srcOrd="0" destOrd="0" presId="urn:microsoft.com/office/officeart/2005/8/layout/hierarchy3"/>
    <dgm:cxn modelId="{6A3A2730-5753-46B4-840E-D1A78D5EBBCF}" type="presOf" srcId="{72140836-4639-4108-818D-5F583A43E095}" destId="{840E6DD2-872E-4634-B4B0-32D548A99262}" srcOrd="0" destOrd="0" presId="urn:microsoft.com/office/officeart/2005/8/layout/hierarchy3"/>
    <dgm:cxn modelId="{C5284030-0AD5-4DE6-9866-4DFC59B95358}" type="presOf" srcId="{67650A34-20BE-428A-8B86-68E4D42CDFB2}" destId="{037D2CD2-7C96-4464-9E08-58EA89D62A79}" srcOrd="0" destOrd="0" presId="urn:microsoft.com/office/officeart/2005/8/layout/hierarchy3"/>
    <dgm:cxn modelId="{B28B7531-9A27-40E7-96AE-E5B123E20142}" srcId="{2802A402-0202-4B50-B5C0-1B2AEE4E3CD6}" destId="{56444B0C-228B-4DCC-A9B1-7527238B5FEE}" srcOrd="1" destOrd="0" parTransId="{8A1F0995-7641-47F1-B0F5-8B74A1F4F313}" sibTransId="{8BB03A83-458A-46E8-B47C-6F05A092488C}"/>
    <dgm:cxn modelId="{F6AEB633-3E36-4A2B-9056-AF19F6F26D36}" type="presOf" srcId="{56444B0C-228B-4DCC-A9B1-7527238B5FEE}" destId="{8EA5B7BA-366C-4E35-BCA8-B28A98910CF4}" srcOrd="1" destOrd="0" presId="urn:microsoft.com/office/officeart/2005/8/layout/hierarchy3"/>
    <dgm:cxn modelId="{E67DA938-4628-4D98-BAD9-80879CEFE675}" type="presOf" srcId="{2802A402-0202-4B50-B5C0-1B2AEE4E3CD6}" destId="{1EED04C4-BB71-44D1-AF3C-767DF5933FA6}" srcOrd="0" destOrd="0" presId="urn:microsoft.com/office/officeart/2005/8/layout/hierarchy3"/>
    <dgm:cxn modelId="{0E735139-E6C6-426F-B4D0-797D32403CB1}" srcId="{C4157D07-B75B-485E-95E2-5FA0A309A0B3}" destId="{6BE3CBAD-4B44-4496-83D5-988E41EE1AD0}" srcOrd="2" destOrd="0" parTransId="{708724D3-563D-4142-AB39-99C8EA7F73B3}" sibTransId="{1BA8244B-F2B5-4FA0-879C-2FB097E0D0CF}"/>
    <dgm:cxn modelId="{AE0BBC39-99E9-40FC-8E7F-0656007EE328}" type="presOf" srcId="{56444B0C-228B-4DCC-A9B1-7527238B5FEE}" destId="{1C81E2CD-440D-4FBD-B5A2-A6176648A259}" srcOrd="0" destOrd="0" presId="urn:microsoft.com/office/officeart/2005/8/layout/hierarchy3"/>
    <dgm:cxn modelId="{5B4DDB5E-1D0F-4C8F-9749-6CC96B66FE4A}" type="presOf" srcId="{D53BA81C-6065-49EA-A816-E4AC4053474C}" destId="{838280FE-D340-4BF4-A8B9-2C7EE481F23D}" srcOrd="0" destOrd="0" presId="urn:microsoft.com/office/officeart/2005/8/layout/hierarchy3"/>
    <dgm:cxn modelId="{BCE20942-0E45-4C20-938C-735DCED226D0}" type="presOf" srcId="{274DA4AD-669B-42C7-904A-BCB696CBC161}" destId="{43A8A052-F6B4-4EC7-9F34-01D332E75824}" srcOrd="0" destOrd="0" presId="urn:microsoft.com/office/officeart/2005/8/layout/hierarchy3"/>
    <dgm:cxn modelId="{8ADF7463-97ED-4233-B5A1-F0ACADBFFBB9}" type="presOf" srcId="{5E78F4DE-8D7F-4FEC-A704-FD3C374EDD22}" destId="{D95454D1-1C13-4F2D-8CA1-BC351DDCAC96}" srcOrd="0" destOrd="0" presId="urn:microsoft.com/office/officeart/2005/8/layout/hierarchy3"/>
    <dgm:cxn modelId="{9AE19F64-AF21-4FCD-80CE-25B652867B53}" type="presOf" srcId="{D9D7C355-B01C-4636-8768-0A400A9AF869}" destId="{92273E0F-5D22-4602-AAF4-41614C10B0AA}" srcOrd="0" destOrd="0" presId="urn:microsoft.com/office/officeart/2005/8/layout/hierarchy3"/>
    <dgm:cxn modelId="{4497A964-A73A-495D-9DC3-ACC333E3702E}" srcId="{A4074C13-4BC3-434C-8A32-265BD8CE7A55}" destId="{2F3A122E-FDB7-42F0-8964-C794160AD714}" srcOrd="2" destOrd="0" parTransId="{6C6BBFCC-FC96-4D82-B047-6848869E6156}" sibTransId="{A50030C6-AEC1-4EA0-ABD2-9C45CD968187}"/>
    <dgm:cxn modelId="{42BE4B46-1983-4533-AD97-B5196BCFDA1E}" type="presOf" srcId="{2A255A37-29BF-473F-AD9D-C34AE639AB2F}" destId="{D83013DC-EB8B-4E2C-A71E-7DCE15618268}" srcOrd="0" destOrd="0" presId="urn:microsoft.com/office/officeart/2005/8/layout/hierarchy3"/>
    <dgm:cxn modelId="{57F01B47-163A-492E-9F32-4A11D616643D}" type="presOf" srcId="{9318847F-3819-41A8-BF1D-BECFDCCB16F5}" destId="{47735DFF-50A3-45FC-A5C7-E7D750C2AA56}" srcOrd="0" destOrd="0" presId="urn:microsoft.com/office/officeart/2005/8/layout/hierarchy3"/>
    <dgm:cxn modelId="{A0D28947-1B5C-48F8-A590-862D9BABA7BC}" srcId="{2802A402-0202-4B50-B5C0-1B2AEE4E3CD6}" destId="{43B8CF37-99B3-4A24-BF54-EC84F589A582}" srcOrd="0" destOrd="0" parTransId="{A8265531-1E7F-4E00-9708-520398C456F1}" sibTransId="{871C9D39-F63E-44C2-A0D1-CF3D0829338A}"/>
    <dgm:cxn modelId="{01462068-9298-42E8-B418-4F48B10B3460}" type="presOf" srcId="{EB50F73B-613E-49A8-93EB-73F03B5BCE85}" destId="{6E11E5CD-CF8D-4F1A-B9F5-3FDF9F0E0780}" srcOrd="0" destOrd="0" presId="urn:microsoft.com/office/officeart/2005/8/layout/hierarchy3"/>
    <dgm:cxn modelId="{5481FB69-1FB4-4A9E-B042-D4D70D76635C}" type="presOf" srcId="{0AE79AE7-A75C-4836-A8E0-E97384EAA3CC}" destId="{A918F66B-7804-4569-B5DA-1574DC6E1ABB}" srcOrd="0" destOrd="0" presId="urn:microsoft.com/office/officeart/2005/8/layout/hierarchy3"/>
    <dgm:cxn modelId="{E24B884C-880D-414B-AAA3-3EC505150DA1}" srcId="{ACB9E7EC-E6D0-474B-AF50-3D9411DDE7AF}" destId="{C18B0F94-C08C-4EC0-BE6D-13440E1ADD01}" srcOrd="0" destOrd="0" parTransId="{EB50F73B-613E-49A8-93EB-73F03B5BCE85}" sibTransId="{22F6D549-0FA4-4935-B023-9B3D7979D689}"/>
    <dgm:cxn modelId="{45E9DF4E-C386-4E6D-B66B-870C20B8CB51}" type="presOf" srcId="{8E3DED9B-0A5E-4CD7-97F6-7F3F68F7EFD4}" destId="{4B859801-94A5-4F7B-B796-9D616B5C94DF}" srcOrd="0" destOrd="0" presId="urn:microsoft.com/office/officeart/2005/8/layout/hierarchy3"/>
    <dgm:cxn modelId="{ECA97673-EF08-4666-9C2A-2579E40A7CBE}" type="presOf" srcId="{90888DE6-4E8B-4599-BF6D-9E1D198C7677}" destId="{2C350A8F-B76C-444A-888F-6C3D6A90A2E0}" srcOrd="0" destOrd="0" presId="urn:microsoft.com/office/officeart/2005/8/layout/hierarchy3"/>
    <dgm:cxn modelId="{C562B674-0C41-4E81-9BCF-A1D8F7DA229E}" type="presOf" srcId="{C4157D07-B75B-485E-95E2-5FA0A309A0B3}" destId="{245AA557-F415-40D6-B646-6D50C00B9DC2}" srcOrd="0" destOrd="0" presId="urn:microsoft.com/office/officeart/2005/8/layout/hierarchy3"/>
    <dgm:cxn modelId="{7ADDE374-31D3-4CE0-AE45-4B744EAF1970}" type="presOf" srcId="{112BEBDC-8318-4FB8-96ED-C5D2501EFF24}" destId="{BFA98246-DE96-4587-BA54-21CB905BCE75}" srcOrd="0" destOrd="0" presId="urn:microsoft.com/office/officeart/2005/8/layout/hierarchy3"/>
    <dgm:cxn modelId="{90CA4F77-8B2B-4C2A-9F86-AC31282C5177}" type="presOf" srcId="{BAEB8E97-4C70-498F-AA8F-CC1B504D351A}" destId="{35DA9434-F796-43DE-9601-67D527125991}" srcOrd="0" destOrd="0" presId="urn:microsoft.com/office/officeart/2005/8/layout/hierarchy3"/>
    <dgm:cxn modelId="{2EE8AB57-0B55-4A1E-95EE-276636887BEC}" srcId="{56444B0C-228B-4DCC-A9B1-7527238B5FEE}" destId="{112BEBDC-8318-4FB8-96ED-C5D2501EFF24}" srcOrd="3" destOrd="0" parTransId="{1FD65947-64AA-4E3E-8E90-CB25624CBF17}" sibTransId="{C73EB677-7B13-484E-8B62-3C7CBA003219}"/>
    <dgm:cxn modelId="{CB318D59-1E95-4BF1-9401-7E66EB9BAF73}" type="presOf" srcId="{43B8CF37-99B3-4A24-BF54-EC84F589A582}" destId="{752FC19D-0782-4614-AE60-F6AC009CE666}" srcOrd="0" destOrd="0" presId="urn:microsoft.com/office/officeart/2005/8/layout/hierarchy3"/>
    <dgm:cxn modelId="{E61C297E-DA61-4396-AE36-D7312AAC025D}" srcId="{C4157D07-B75B-485E-95E2-5FA0A309A0B3}" destId="{2A255A37-29BF-473F-AD9D-C34AE639AB2F}" srcOrd="1" destOrd="0" parTransId="{A3C7203A-4C79-49CD-8EF4-242E82C31C32}" sibTransId="{E78ACC2A-6002-444B-8597-F79CFCBBFF71}"/>
    <dgm:cxn modelId="{DDA3847F-79DE-4906-948B-4428C7B5F2C4}" type="presOf" srcId="{D59F6B29-6F77-40C0-99F9-6F9BD20C668F}" destId="{48A60707-A51F-46A6-9BDD-C4E8CCA85EF6}" srcOrd="0" destOrd="0" presId="urn:microsoft.com/office/officeart/2005/8/layout/hierarchy3"/>
    <dgm:cxn modelId="{1234C881-EAA5-4157-8A89-8D7D4929C6C4}" srcId="{A4074C13-4BC3-434C-8A32-265BD8CE7A55}" destId="{D59F6B29-6F77-40C0-99F9-6F9BD20C668F}" srcOrd="1" destOrd="0" parTransId="{274DA4AD-669B-42C7-904A-BCB696CBC161}" sibTransId="{53A02FBC-672C-4982-A659-637573B628C7}"/>
    <dgm:cxn modelId="{43AED982-DE07-48E0-9F41-BE2167920759}" srcId="{EE22D4C0-5B23-4B84-961C-D6A44E3F292B}" destId="{94176073-06F0-45CE-85B4-B24940140D9A}" srcOrd="2" destOrd="0" parTransId="{0AE79AE7-A75C-4836-A8E0-E97384EAA3CC}" sibTransId="{4D85A1E8-7DE1-4B49-9636-61E5E8164974}"/>
    <dgm:cxn modelId="{A2792885-4C99-425B-9BA4-86201B438692}" srcId="{2802A402-0202-4B50-B5C0-1B2AEE4E3CD6}" destId="{A4074C13-4BC3-434C-8A32-265BD8CE7A55}" srcOrd="3" destOrd="0" parTransId="{6F907004-2A39-4682-8C55-98918B33546A}" sibTransId="{905560F1-3A04-47EF-B252-CE736A4BB7F4}"/>
    <dgm:cxn modelId="{F8EA4387-3C68-430A-A3FC-7DBE662BE846}" type="presOf" srcId="{D76F8286-E482-4BB3-B262-50263DE316B0}" destId="{C7E6AF9D-F039-4933-BD39-E4CDD685510E}" srcOrd="0" destOrd="0" presId="urn:microsoft.com/office/officeart/2005/8/layout/hierarchy3"/>
    <dgm:cxn modelId="{45423A8A-B403-4D0C-82F5-E19E241D3277}" type="presOf" srcId="{3395AC9B-C35C-4F5D-9DE4-46D6D1594036}" destId="{D9502857-37E4-48CC-97FF-C1200981E2F9}" srcOrd="0" destOrd="0" presId="urn:microsoft.com/office/officeart/2005/8/layout/hierarchy3"/>
    <dgm:cxn modelId="{DAD8118C-E77B-4D99-8FB8-7289F85B18EE}" type="presOf" srcId="{A4074C13-4BC3-434C-8A32-265BD8CE7A55}" destId="{B9BD7C08-5A2A-4A84-80D1-59AB07E2CCB4}" srcOrd="0" destOrd="0" presId="urn:microsoft.com/office/officeart/2005/8/layout/hierarchy3"/>
    <dgm:cxn modelId="{CA74EF8F-2B3A-4349-BDC7-6805A0C83BC6}" type="presOf" srcId="{EE22D4C0-5B23-4B84-961C-D6A44E3F292B}" destId="{2178DDAE-43F8-446E-9D55-1D1225B9752A}" srcOrd="0" destOrd="0" presId="urn:microsoft.com/office/officeart/2005/8/layout/hierarchy3"/>
    <dgm:cxn modelId="{7E6F9996-95DE-42A2-BDE0-87A6792453E8}" type="presOf" srcId="{ACB9E7EC-E6D0-474B-AF50-3D9411DDE7AF}" destId="{9560967F-2D52-4402-8536-0D4BBB3CA3BE}" srcOrd="0" destOrd="0" presId="urn:microsoft.com/office/officeart/2005/8/layout/hierarchy3"/>
    <dgm:cxn modelId="{9D2FEC98-8966-43BE-88F6-18CCD562D9D4}" type="presOf" srcId="{5ACBC246-6B02-458C-8777-20EDF1376E5D}" destId="{FF3FD51C-CE77-4607-82C1-48AFFAE2DC70}" srcOrd="0" destOrd="0" presId="urn:microsoft.com/office/officeart/2005/8/layout/hierarchy3"/>
    <dgm:cxn modelId="{8E8E1F99-0321-4BEC-A952-ECEEF8635C1B}" type="presOf" srcId="{E9FB6507-5E8F-4D9C-B98F-32A2C22595EE}" destId="{C65E5F36-A00F-4FA6-9FC5-1B369872EACA}" srcOrd="0" destOrd="0" presId="urn:microsoft.com/office/officeart/2005/8/layout/hierarchy3"/>
    <dgm:cxn modelId="{4E36BD99-A838-4482-800B-4759F698D8CF}" type="presOf" srcId="{27AD9119-7C7F-4CFE-A359-D412947D929D}" destId="{D06E0807-7C54-4179-9D50-0254FEDE9443}" srcOrd="0" destOrd="0" presId="urn:microsoft.com/office/officeart/2005/8/layout/hierarchy3"/>
    <dgm:cxn modelId="{1576E59A-B5D2-4178-AE40-E67C13014F22}" type="presOf" srcId="{94176073-06F0-45CE-85B4-B24940140D9A}" destId="{D8422C2A-93B5-4DCD-B67D-F60D2DDB1561}" srcOrd="0" destOrd="0" presId="urn:microsoft.com/office/officeart/2005/8/layout/hierarchy3"/>
    <dgm:cxn modelId="{9BDD749D-8160-4237-88C0-C79D9661C14B}" srcId="{43B8CF37-99B3-4A24-BF54-EC84F589A582}" destId="{9318847F-3819-41A8-BF1D-BECFDCCB16F5}" srcOrd="1" destOrd="0" parTransId="{5E78F4DE-8D7F-4FEC-A704-FD3C374EDD22}" sibTransId="{9D5C50C3-86F3-473B-B8B2-665941C48CC9}"/>
    <dgm:cxn modelId="{5AEF04A6-4C32-432E-941C-A69C36C86ADB}" srcId="{EE22D4C0-5B23-4B84-961C-D6A44E3F292B}" destId="{BAEB8E97-4C70-498F-AA8F-CC1B504D351A}" srcOrd="1" destOrd="0" parTransId="{D53BA81C-6065-49EA-A816-E4AC4053474C}" sibTransId="{3032DD25-ED78-4C02-841F-9DEA7EBD4306}"/>
    <dgm:cxn modelId="{DBE931A8-78AE-4459-B7A2-877D1751B44B}" type="presOf" srcId="{6BE3CBAD-4B44-4496-83D5-988E41EE1AD0}" destId="{FC47A6EF-0B60-43E4-BBE3-13682B251AAB}" srcOrd="0" destOrd="0" presId="urn:microsoft.com/office/officeart/2005/8/layout/hierarchy3"/>
    <dgm:cxn modelId="{08713DA8-586A-4E2B-A76C-3BC2BCC21A32}" type="presOf" srcId="{A4074C13-4BC3-434C-8A32-265BD8CE7A55}" destId="{A0ADC95C-F7C9-4A6E-B5F9-0AC23A115DEB}" srcOrd="1" destOrd="0" presId="urn:microsoft.com/office/officeart/2005/8/layout/hierarchy3"/>
    <dgm:cxn modelId="{8AFAD2A8-7C31-48A5-9AF0-138853FBAEC5}" type="presOf" srcId="{4549C402-CAC8-495B-8C67-6DF72398210A}" destId="{21D66201-712D-46CD-B623-F02878755884}" srcOrd="0" destOrd="0" presId="urn:microsoft.com/office/officeart/2005/8/layout/hierarchy3"/>
    <dgm:cxn modelId="{C60CE6A8-A24C-4D5C-9C11-30E933820602}" type="presOf" srcId="{37D70FFC-F8D3-4833-8613-D2BEAD3E52F7}" destId="{A2598061-5028-465D-931C-FD2E1D63485D}" srcOrd="0" destOrd="0" presId="urn:microsoft.com/office/officeart/2005/8/layout/hierarchy3"/>
    <dgm:cxn modelId="{EB8A95AC-FAEC-418F-A104-6EE58A220189}" srcId="{43B8CF37-99B3-4A24-BF54-EC84F589A582}" destId="{E569851E-CDCE-4344-942D-811E5FEF5ADE}" srcOrd="0" destOrd="0" parTransId="{8E3DED9B-0A5E-4CD7-97F6-7F3F68F7EFD4}" sibTransId="{EED12495-288F-4D1B-B21D-EA81279D48B4}"/>
    <dgm:cxn modelId="{96410AAF-42A8-4FCD-8A27-02D165B0685A}" type="presOf" srcId="{1FD65947-64AA-4E3E-8E90-CB25624CBF17}" destId="{A00D07BA-A5C1-4A9F-B936-9D2E138F9F18}" srcOrd="0" destOrd="0" presId="urn:microsoft.com/office/officeart/2005/8/layout/hierarchy3"/>
    <dgm:cxn modelId="{D5B047B0-C8A6-40FD-9626-B9CB16F2485E}" type="presOf" srcId="{6C6BBFCC-FC96-4D82-B047-6848869E6156}" destId="{B8D31EDE-814E-4E75-BE49-51AEA264A8A4}" srcOrd="0" destOrd="0" presId="urn:microsoft.com/office/officeart/2005/8/layout/hierarchy3"/>
    <dgm:cxn modelId="{64D13EB4-9F7D-420C-854B-4AE3B269F940}" srcId="{ACB9E7EC-E6D0-474B-AF50-3D9411DDE7AF}" destId="{72140836-4639-4108-818D-5F583A43E095}" srcOrd="4" destOrd="0" parTransId="{227521DA-5071-4313-8E1A-4EDCC289A310}" sibTransId="{93AFA8C4-514D-49A5-A025-AF7B89736E73}"/>
    <dgm:cxn modelId="{FBFBAEB4-55C5-4CA5-AE8E-54107F0A31F1}" srcId="{2802A402-0202-4B50-B5C0-1B2AEE4E3CD6}" destId="{C4157D07-B75B-485E-95E2-5FA0A309A0B3}" srcOrd="2" destOrd="0" parTransId="{16894BBE-5202-4A64-A6B6-6B4FDCA757F1}" sibTransId="{EAF2B470-86AF-4BDA-9372-15DE05E37AAB}"/>
    <dgm:cxn modelId="{E7EA70B5-B37C-4B4E-B4BE-A5DCEC899148}" srcId="{EE22D4C0-5B23-4B84-961C-D6A44E3F292B}" destId="{E9FB6507-5E8F-4D9C-B98F-32A2C22595EE}" srcOrd="0" destOrd="0" parTransId="{5ACBC246-6B02-458C-8777-20EDF1376E5D}" sibTransId="{1D159FBF-A7BE-4A2D-ABEF-2B06128902DC}"/>
    <dgm:cxn modelId="{C2777EBF-F8E0-4783-987C-1CFD9800A5BF}" srcId="{56444B0C-228B-4DCC-A9B1-7527238B5FEE}" destId="{D9D7C355-B01C-4636-8768-0A400A9AF869}" srcOrd="1" destOrd="0" parTransId="{4549C402-CAC8-495B-8C67-6DF72398210A}" sibTransId="{B902398E-4E85-41A3-A1C2-3141C11289B4}"/>
    <dgm:cxn modelId="{BF6FD8CA-92F0-45B1-815C-33F246B16CC1}" type="presOf" srcId="{02120767-ACDB-46C1-988C-8873C82C32C5}" destId="{3A89FFD9-CE98-4A73-91EF-24FEDED59B8C}" srcOrd="0" destOrd="0" presId="urn:microsoft.com/office/officeart/2005/8/layout/hierarchy3"/>
    <dgm:cxn modelId="{3CCF1ECC-C8E4-49F3-BB68-AEBACE937DDF}" type="presOf" srcId="{2B2B84C5-9FD6-467A-B2B8-ADAD9AD11A04}" destId="{577F2ECC-459E-4B43-AAB0-7BD1F96EDB77}" srcOrd="0" destOrd="0" presId="urn:microsoft.com/office/officeart/2005/8/layout/hierarchy3"/>
    <dgm:cxn modelId="{DEDF6BCC-DD7F-475D-A31A-026915392523}" type="presOf" srcId="{4D54E56A-7129-4AFE-924A-E6C16E5222C0}" destId="{BD482827-F5D9-47FF-9A67-64D2101676ED}" srcOrd="0" destOrd="0" presId="urn:microsoft.com/office/officeart/2005/8/layout/hierarchy3"/>
    <dgm:cxn modelId="{1FCD47D0-BCFA-411A-BDFE-A1D17C2A78C9}" type="presOf" srcId="{8B4EEC0E-9EC7-4735-AC03-3F4412A6A9C7}" destId="{B85AA716-CC49-4F30-95A6-8C66951E98AD}" srcOrd="0" destOrd="0" presId="urn:microsoft.com/office/officeart/2005/8/layout/hierarchy3"/>
    <dgm:cxn modelId="{0B2295D0-F30F-4520-9561-A7AFBFD6FFF1}" srcId="{2802A402-0202-4B50-B5C0-1B2AEE4E3CD6}" destId="{EE22D4C0-5B23-4B84-961C-D6A44E3F292B}" srcOrd="5" destOrd="0" parTransId="{4B699A4F-06E8-4D4B-8AB1-7F8BFB383B9C}" sibTransId="{1BB23044-0FBA-4A56-A814-76F5B3732D2A}"/>
    <dgm:cxn modelId="{A4BE3BD6-B64A-464E-9467-25CEB614E6EE}" type="presOf" srcId="{C18B0F94-C08C-4EC0-BE6D-13440E1ADD01}" destId="{FCE3C6D8-20B7-43B6-BE82-8B519D814B38}" srcOrd="0" destOrd="0" presId="urn:microsoft.com/office/officeart/2005/8/layout/hierarchy3"/>
    <dgm:cxn modelId="{206B66D6-A51C-4399-B32B-D2502866D84F}" type="presOf" srcId="{ACB9E7EC-E6D0-474B-AF50-3D9411DDE7AF}" destId="{6F623A86-4BE4-416B-9119-709D1303163E}" srcOrd="1" destOrd="0" presId="urn:microsoft.com/office/officeart/2005/8/layout/hierarchy3"/>
    <dgm:cxn modelId="{4DACB1D6-B841-4811-A42A-B31EE94CE47F}" type="presOf" srcId="{EC1A6140-2CC8-4EF9-9E73-A7E82F737B8D}" destId="{9BDE1221-BE0A-4410-911B-5587985ACBB5}" srcOrd="0" destOrd="0" presId="urn:microsoft.com/office/officeart/2005/8/layout/hierarchy3"/>
    <dgm:cxn modelId="{ABF33FD8-B3E2-45C5-928C-5E345F8CB166}" type="presOf" srcId="{708724D3-563D-4142-AB39-99C8EA7F73B3}" destId="{66394170-3B6C-4458-A774-E6975D5B8D74}" srcOrd="0" destOrd="0" presId="urn:microsoft.com/office/officeart/2005/8/layout/hierarchy3"/>
    <dgm:cxn modelId="{15D586D9-627E-4425-9A60-54F107BF59EA}" type="presOf" srcId="{BB6ABEB8-9C16-4408-BD54-870935E764DA}" destId="{BB5D31E8-5894-4810-A402-E0E7AFCA5DFB}" srcOrd="0" destOrd="0" presId="urn:microsoft.com/office/officeart/2005/8/layout/hierarchy3"/>
    <dgm:cxn modelId="{C612FCD9-ACF6-41EC-BFB4-C3E67EA31450}" srcId="{56444B0C-228B-4DCC-A9B1-7527238B5FEE}" destId="{4D54E56A-7129-4AFE-924A-E6C16E5222C0}" srcOrd="0" destOrd="0" parTransId="{8B4EEC0E-9EC7-4735-AC03-3F4412A6A9C7}" sibTransId="{E073EB61-E0D8-4F2D-AD64-F61779E4E177}"/>
    <dgm:cxn modelId="{9F1188DC-27A0-4B23-9645-4F3D1C9E5D06}" type="presOf" srcId="{77590A63-1BC5-47F1-A475-AD1370EC62DC}" destId="{FD4A5930-524E-41AB-AE11-D23474E2328F}" srcOrd="0" destOrd="0" presId="urn:microsoft.com/office/officeart/2005/8/layout/hierarchy3"/>
    <dgm:cxn modelId="{0D7ADEE3-42E1-44C2-8719-004E4ABC823A}" type="presOf" srcId="{4919AB5D-FC76-4D39-8D1A-07F43730FF43}" destId="{3300D371-9991-49B2-ACEF-5C77AA99AE33}" srcOrd="0" destOrd="0" presId="urn:microsoft.com/office/officeart/2005/8/layout/hierarchy3"/>
    <dgm:cxn modelId="{67485FE8-F041-4741-96DC-AE90A121EC54}" type="presOf" srcId="{43B8CF37-99B3-4A24-BF54-EC84F589A582}" destId="{8CB27478-86E2-4D68-AD67-F22F15554F04}" srcOrd="1" destOrd="0" presId="urn:microsoft.com/office/officeart/2005/8/layout/hierarchy3"/>
    <dgm:cxn modelId="{BF622DEC-AEBB-4B9E-B33D-CEF3C4280C53}" type="presOf" srcId="{227521DA-5071-4313-8E1A-4EDCC289A310}" destId="{AA495149-80A5-4F88-82C5-385471E88D78}" srcOrd="0" destOrd="0" presId="urn:microsoft.com/office/officeart/2005/8/layout/hierarchy3"/>
    <dgm:cxn modelId="{9552B9ED-5212-4AD0-AB0A-4E27BB3C0341}" type="presOf" srcId="{EE22D4C0-5B23-4B84-961C-D6A44E3F292B}" destId="{C5F90E32-BAB8-41BC-A8C0-61FABEB54076}" srcOrd="1" destOrd="0" presId="urn:microsoft.com/office/officeart/2005/8/layout/hierarchy3"/>
    <dgm:cxn modelId="{0038DBF2-AE3C-4C79-B7EB-DAFB20A1B56A}" srcId="{ACB9E7EC-E6D0-474B-AF50-3D9411DDE7AF}" destId="{02120767-ACDB-46C1-988C-8873C82C32C5}" srcOrd="1" destOrd="0" parTransId="{EC1A6140-2CC8-4EF9-9E73-A7E82F737B8D}" sibTransId="{C2EE6C44-A087-42AE-85FD-C4B87748146B}"/>
    <dgm:cxn modelId="{707DF4FC-4DE8-4C99-9E46-416BCE0BC071}" type="presOf" srcId="{F6FABEDD-4DFD-4E42-8E50-030F8E1F8E07}" destId="{D3FD19C3-B1A2-41D9-B7C4-3025C837F541}" srcOrd="0" destOrd="0" presId="urn:microsoft.com/office/officeart/2005/8/layout/hierarchy3"/>
    <dgm:cxn modelId="{54889C2F-658E-4AA8-A91A-25A6BD670C69}" type="presParOf" srcId="{1EED04C4-BB71-44D1-AF3C-767DF5933FA6}" destId="{31919E2F-479A-4DD4-BFFC-F2311D0C6FAF}" srcOrd="0" destOrd="0" presId="urn:microsoft.com/office/officeart/2005/8/layout/hierarchy3"/>
    <dgm:cxn modelId="{B8D87167-A09E-4EF8-BE75-A913F3CB6266}" type="presParOf" srcId="{31919E2F-479A-4DD4-BFFC-F2311D0C6FAF}" destId="{69E75275-61DD-46FC-951E-21C6E1BFF4B1}" srcOrd="0" destOrd="0" presId="urn:microsoft.com/office/officeart/2005/8/layout/hierarchy3"/>
    <dgm:cxn modelId="{F1478B40-D921-4628-A966-6C35E7BB7D54}" type="presParOf" srcId="{69E75275-61DD-46FC-951E-21C6E1BFF4B1}" destId="{752FC19D-0782-4614-AE60-F6AC009CE666}" srcOrd="0" destOrd="0" presId="urn:microsoft.com/office/officeart/2005/8/layout/hierarchy3"/>
    <dgm:cxn modelId="{59EDA4E1-4D8C-443C-B5CC-2E798F1652B3}" type="presParOf" srcId="{69E75275-61DD-46FC-951E-21C6E1BFF4B1}" destId="{8CB27478-86E2-4D68-AD67-F22F15554F04}" srcOrd="1" destOrd="0" presId="urn:microsoft.com/office/officeart/2005/8/layout/hierarchy3"/>
    <dgm:cxn modelId="{A3EE8534-796A-4DF6-BD60-B8B0F9814B0E}" type="presParOf" srcId="{31919E2F-479A-4DD4-BFFC-F2311D0C6FAF}" destId="{961581DC-0AF8-4832-BA76-5E5FEDDDE1E1}" srcOrd="1" destOrd="0" presId="urn:microsoft.com/office/officeart/2005/8/layout/hierarchy3"/>
    <dgm:cxn modelId="{514FF1A7-6195-49B0-9F86-39314F900913}" type="presParOf" srcId="{961581DC-0AF8-4832-BA76-5E5FEDDDE1E1}" destId="{4B859801-94A5-4F7B-B796-9D616B5C94DF}" srcOrd="0" destOrd="0" presId="urn:microsoft.com/office/officeart/2005/8/layout/hierarchy3"/>
    <dgm:cxn modelId="{7BC77EFA-1085-465A-B41D-C958A32C6C2E}" type="presParOf" srcId="{961581DC-0AF8-4832-BA76-5E5FEDDDE1E1}" destId="{A11BCA9D-65FA-47D6-9439-C86C94215130}" srcOrd="1" destOrd="0" presId="urn:microsoft.com/office/officeart/2005/8/layout/hierarchy3"/>
    <dgm:cxn modelId="{3632250E-76EE-4F7B-91FC-6DF50E1D4AB9}" type="presParOf" srcId="{961581DC-0AF8-4832-BA76-5E5FEDDDE1E1}" destId="{D95454D1-1C13-4F2D-8CA1-BC351DDCAC96}" srcOrd="2" destOrd="0" presId="urn:microsoft.com/office/officeart/2005/8/layout/hierarchy3"/>
    <dgm:cxn modelId="{646325AD-CB53-43F1-AE74-93F30B87E1C4}" type="presParOf" srcId="{961581DC-0AF8-4832-BA76-5E5FEDDDE1E1}" destId="{47735DFF-50A3-45FC-A5C7-E7D750C2AA56}" srcOrd="3" destOrd="0" presId="urn:microsoft.com/office/officeart/2005/8/layout/hierarchy3"/>
    <dgm:cxn modelId="{85F2AE79-1D90-486F-BEB8-719BCF3F6C5F}" type="presParOf" srcId="{1EED04C4-BB71-44D1-AF3C-767DF5933FA6}" destId="{86DAAF65-F0BB-403A-846A-8F44D73A1971}" srcOrd="1" destOrd="0" presId="urn:microsoft.com/office/officeart/2005/8/layout/hierarchy3"/>
    <dgm:cxn modelId="{3BF8C8FC-98E5-459D-9EBF-9EB74621BB91}" type="presParOf" srcId="{86DAAF65-F0BB-403A-846A-8F44D73A1971}" destId="{0F2D9C21-7637-40AA-8D35-9313F8D20DDC}" srcOrd="0" destOrd="0" presId="urn:microsoft.com/office/officeart/2005/8/layout/hierarchy3"/>
    <dgm:cxn modelId="{BFF1FE91-A439-4552-ACD7-A4B4E1F2551B}" type="presParOf" srcId="{0F2D9C21-7637-40AA-8D35-9313F8D20DDC}" destId="{1C81E2CD-440D-4FBD-B5A2-A6176648A259}" srcOrd="0" destOrd="0" presId="urn:microsoft.com/office/officeart/2005/8/layout/hierarchy3"/>
    <dgm:cxn modelId="{C1379F29-4517-4048-AD27-ED31CCE412AA}" type="presParOf" srcId="{0F2D9C21-7637-40AA-8D35-9313F8D20DDC}" destId="{8EA5B7BA-366C-4E35-BCA8-B28A98910CF4}" srcOrd="1" destOrd="0" presId="urn:microsoft.com/office/officeart/2005/8/layout/hierarchy3"/>
    <dgm:cxn modelId="{22B7D317-82EE-4F6D-AB67-3E789DB2AFA8}" type="presParOf" srcId="{86DAAF65-F0BB-403A-846A-8F44D73A1971}" destId="{27A82A39-92C4-446C-A144-55B30A7F5803}" srcOrd="1" destOrd="0" presId="urn:microsoft.com/office/officeart/2005/8/layout/hierarchy3"/>
    <dgm:cxn modelId="{B153A19E-3BAA-423C-A726-004CDA842DC3}" type="presParOf" srcId="{27A82A39-92C4-446C-A144-55B30A7F5803}" destId="{B85AA716-CC49-4F30-95A6-8C66951E98AD}" srcOrd="0" destOrd="0" presId="urn:microsoft.com/office/officeart/2005/8/layout/hierarchy3"/>
    <dgm:cxn modelId="{108A953A-4A56-47C4-A75A-CF42BBDD3D92}" type="presParOf" srcId="{27A82A39-92C4-446C-A144-55B30A7F5803}" destId="{BD482827-F5D9-47FF-9A67-64D2101676ED}" srcOrd="1" destOrd="0" presId="urn:microsoft.com/office/officeart/2005/8/layout/hierarchy3"/>
    <dgm:cxn modelId="{E5D6FBD3-1CD0-439D-AE50-C46077A7C166}" type="presParOf" srcId="{27A82A39-92C4-446C-A144-55B30A7F5803}" destId="{21D66201-712D-46CD-B623-F02878755884}" srcOrd="2" destOrd="0" presId="urn:microsoft.com/office/officeart/2005/8/layout/hierarchy3"/>
    <dgm:cxn modelId="{CCC9C6DA-C756-4F20-A1E4-374B53ADEC14}" type="presParOf" srcId="{27A82A39-92C4-446C-A144-55B30A7F5803}" destId="{92273E0F-5D22-4602-AAF4-41614C10B0AA}" srcOrd="3" destOrd="0" presId="urn:microsoft.com/office/officeart/2005/8/layout/hierarchy3"/>
    <dgm:cxn modelId="{F4A17AE9-6294-4AF9-A184-082AC98D3E15}" type="presParOf" srcId="{27A82A39-92C4-446C-A144-55B30A7F5803}" destId="{3300D371-9991-49B2-ACEF-5C77AA99AE33}" srcOrd="4" destOrd="0" presId="urn:microsoft.com/office/officeart/2005/8/layout/hierarchy3"/>
    <dgm:cxn modelId="{BB44863A-6C23-4612-AB5E-6082D10FAC59}" type="presParOf" srcId="{27A82A39-92C4-446C-A144-55B30A7F5803}" destId="{FD4A5930-524E-41AB-AE11-D23474E2328F}" srcOrd="5" destOrd="0" presId="urn:microsoft.com/office/officeart/2005/8/layout/hierarchy3"/>
    <dgm:cxn modelId="{97BC56FE-FA37-40B9-9C9B-E8A94FE3D1D0}" type="presParOf" srcId="{27A82A39-92C4-446C-A144-55B30A7F5803}" destId="{A00D07BA-A5C1-4A9F-B936-9D2E138F9F18}" srcOrd="6" destOrd="0" presId="urn:microsoft.com/office/officeart/2005/8/layout/hierarchy3"/>
    <dgm:cxn modelId="{D0E9CFFB-C6DC-4B9F-BA0E-137EBD1F6C3C}" type="presParOf" srcId="{27A82A39-92C4-446C-A144-55B30A7F5803}" destId="{BFA98246-DE96-4587-BA54-21CB905BCE75}" srcOrd="7" destOrd="0" presId="urn:microsoft.com/office/officeart/2005/8/layout/hierarchy3"/>
    <dgm:cxn modelId="{6487D8A4-E9E1-4875-8F77-0EDEE0F7D97C}" type="presParOf" srcId="{1EED04C4-BB71-44D1-AF3C-767DF5933FA6}" destId="{D66C37F0-728C-49EE-BDAD-B1D3BAADAC5F}" srcOrd="2" destOrd="0" presId="urn:microsoft.com/office/officeart/2005/8/layout/hierarchy3"/>
    <dgm:cxn modelId="{4783DF2D-F97A-4590-94A5-4D9AA00D6CE3}" type="presParOf" srcId="{D66C37F0-728C-49EE-BDAD-B1D3BAADAC5F}" destId="{99EEA72A-2225-4DDD-A3EA-F25FD0FE8F36}" srcOrd="0" destOrd="0" presId="urn:microsoft.com/office/officeart/2005/8/layout/hierarchy3"/>
    <dgm:cxn modelId="{E44FAF20-5761-46F6-9444-8D0038DDD15E}" type="presParOf" srcId="{99EEA72A-2225-4DDD-A3EA-F25FD0FE8F36}" destId="{245AA557-F415-40D6-B646-6D50C00B9DC2}" srcOrd="0" destOrd="0" presId="urn:microsoft.com/office/officeart/2005/8/layout/hierarchy3"/>
    <dgm:cxn modelId="{9C79CE99-3506-44DF-8080-16CE4B37C3A5}" type="presParOf" srcId="{99EEA72A-2225-4DDD-A3EA-F25FD0FE8F36}" destId="{444E9A01-437E-4BA2-B0F6-558EEAD55E8A}" srcOrd="1" destOrd="0" presId="urn:microsoft.com/office/officeart/2005/8/layout/hierarchy3"/>
    <dgm:cxn modelId="{BC286E21-697B-4C21-975A-514DD036CF68}" type="presParOf" srcId="{D66C37F0-728C-49EE-BDAD-B1D3BAADAC5F}" destId="{97AD2620-0D9A-4FAA-A7B1-F76283295391}" srcOrd="1" destOrd="0" presId="urn:microsoft.com/office/officeart/2005/8/layout/hierarchy3"/>
    <dgm:cxn modelId="{8020D6A5-72BF-4B5C-80A0-97E7E1F6F2BD}" type="presParOf" srcId="{97AD2620-0D9A-4FAA-A7B1-F76283295391}" destId="{D3FD19C3-B1A2-41D9-B7C4-3025C837F541}" srcOrd="0" destOrd="0" presId="urn:microsoft.com/office/officeart/2005/8/layout/hierarchy3"/>
    <dgm:cxn modelId="{7981DCEF-6B50-4498-A6A3-9EE586ACF300}" type="presParOf" srcId="{97AD2620-0D9A-4FAA-A7B1-F76283295391}" destId="{2C350A8F-B76C-444A-888F-6C3D6A90A2E0}" srcOrd="1" destOrd="0" presId="urn:microsoft.com/office/officeart/2005/8/layout/hierarchy3"/>
    <dgm:cxn modelId="{C8CBFE1E-DB0C-4928-8FE1-0078CB2E89BE}" type="presParOf" srcId="{97AD2620-0D9A-4FAA-A7B1-F76283295391}" destId="{D7FADC55-5D92-4D5B-9A93-65D3AF60AB50}" srcOrd="2" destOrd="0" presId="urn:microsoft.com/office/officeart/2005/8/layout/hierarchy3"/>
    <dgm:cxn modelId="{D87C5489-0048-4134-91B9-7988298E42F2}" type="presParOf" srcId="{97AD2620-0D9A-4FAA-A7B1-F76283295391}" destId="{D83013DC-EB8B-4E2C-A71E-7DCE15618268}" srcOrd="3" destOrd="0" presId="urn:microsoft.com/office/officeart/2005/8/layout/hierarchy3"/>
    <dgm:cxn modelId="{E34FC827-5C52-4AAF-ACAC-D644A5F9D780}" type="presParOf" srcId="{97AD2620-0D9A-4FAA-A7B1-F76283295391}" destId="{66394170-3B6C-4458-A774-E6975D5B8D74}" srcOrd="4" destOrd="0" presId="urn:microsoft.com/office/officeart/2005/8/layout/hierarchy3"/>
    <dgm:cxn modelId="{25BEE9E7-D7E1-4AF5-B8BF-0E0B5EDDB37D}" type="presParOf" srcId="{97AD2620-0D9A-4FAA-A7B1-F76283295391}" destId="{FC47A6EF-0B60-43E4-BBE3-13682B251AAB}" srcOrd="5" destOrd="0" presId="urn:microsoft.com/office/officeart/2005/8/layout/hierarchy3"/>
    <dgm:cxn modelId="{391D693C-AACB-4A70-8B95-58975EA030C3}" type="presParOf" srcId="{97AD2620-0D9A-4FAA-A7B1-F76283295391}" destId="{A2598061-5028-465D-931C-FD2E1D63485D}" srcOrd="6" destOrd="0" presId="urn:microsoft.com/office/officeart/2005/8/layout/hierarchy3"/>
    <dgm:cxn modelId="{A6AB7F64-241F-4DBD-BFDE-1D48BDDD092A}" type="presParOf" srcId="{97AD2620-0D9A-4FAA-A7B1-F76283295391}" destId="{BB5D31E8-5894-4810-A402-E0E7AFCA5DFB}" srcOrd="7" destOrd="0" presId="urn:microsoft.com/office/officeart/2005/8/layout/hierarchy3"/>
    <dgm:cxn modelId="{6E054875-B915-4AD0-9367-51244705BB83}" type="presParOf" srcId="{1EED04C4-BB71-44D1-AF3C-767DF5933FA6}" destId="{66E41004-FA06-46A9-9750-4B099914DA83}" srcOrd="3" destOrd="0" presId="urn:microsoft.com/office/officeart/2005/8/layout/hierarchy3"/>
    <dgm:cxn modelId="{9228802B-7779-4FEB-8179-E68536892588}" type="presParOf" srcId="{66E41004-FA06-46A9-9750-4B099914DA83}" destId="{00DA4A5B-FCBC-4076-AFAA-3BBD0158A6A2}" srcOrd="0" destOrd="0" presId="urn:microsoft.com/office/officeart/2005/8/layout/hierarchy3"/>
    <dgm:cxn modelId="{FD636D69-AFBC-4170-8C5D-1221CA59D231}" type="presParOf" srcId="{00DA4A5B-FCBC-4076-AFAA-3BBD0158A6A2}" destId="{B9BD7C08-5A2A-4A84-80D1-59AB07E2CCB4}" srcOrd="0" destOrd="0" presId="urn:microsoft.com/office/officeart/2005/8/layout/hierarchy3"/>
    <dgm:cxn modelId="{C7B10851-4655-44C6-8DCA-C5C4E7E6CD91}" type="presParOf" srcId="{00DA4A5B-FCBC-4076-AFAA-3BBD0158A6A2}" destId="{A0ADC95C-F7C9-4A6E-B5F9-0AC23A115DEB}" srcOrd="1" destOrd="0" presId="urn:microsoft.com/office/officeart/2005/8/layout/hierarchy3"/>
    <dgm:cxn modelId="{DF095985-280A-4C4E-8750-25C0CFF203B4}" type="presParOf" srcId="{66E41004-FA06-46A9-9750-4B099914DA83}" destId="{332F18FF-C975-4E0F-BF9C-A0AEDBA9F2B3}" srcOrd="1" destOrd="0" presId="urn:microsoft.com/office/officeart/2005/8/layout/hierarchy3"/>
    <dgm:cxn modelId="{1582CCF6-08A2-49F3-9AD6-4320F633E04C}" type="presParOf" srcId="{332F18FF-C975-4E0F-BF9C-A0AEDBA9F2B3}" destId="{037D2CD2-7C96-4464-9E08-58EA89D62A79}" srcOrd="0" destOrd="0" presId="urn:microsoft.com/office/officeart/2005/8/layout/hierarchy3"/>
    <dgm:cxn modelId="{54621A76-A0AC-4A8F-85BF-83EB6680532D}" type="presParOf" srcId="{332F18FF-C975-4E0F-BF9C-A0AEDBA9F2B3}" destId="{D06E0807-7C54-4179-9D50-0254FEDE9443}" srcOrd="1" destOrd="0" presId="urn:microsoft.com/office/officeart/2005/8/layout/hierarchy3"/>
    <dgm:cxn modelId="{98E19076-AF05-41B5-93ED-7B62B0ED0A89}" type="presParOf" srcId="{332F18FF-C975-4E0F-BF9C-A0AEDBA9F2B3}" destId="{43A8A052-F6B4-4EC7-9F34-01D332E75824}" srcOrd="2" destOrd="0" presId="urn:microsoft.com/office/officeart/2005/8/layout/hierarchy3"/>
    <dgm:cxn modelId="{AE5D8091-3CC0-451F-9D8C-A8F39F97AAEC}" type="presParOf" srcId="{332F18FF-C975-4E0F-BF9C-A0AEDBA9F2B3}" destId="{48A60707-A51F-46A6-9BDD-C4E8CCA85EF6}" srcOrd="3" destOrd="0" presId="urn:microsoft.com/office/officeart/2005/8/layout/hierarchy3"/>
    <dgm:cxn modelId="{E0C70D45-9544-46E3-8FCD-3B12EE2F5095}" type="presParOf" srcId="{332F18FF-C975-4E0F-BF9C-A0AEDBA9F2B3}" destId="{B8D31EDE-814E-4E75-BE49-51AEA264A8A4}" srcOrd="4" destOrd="0" presId="urn:microsoft.com/office/officeart/2005/8/layout/hierarchy3"/>
    <dgm:cxn modelId="{6B446D83-E8A1-4431-AD5F-8F17A6D99E70}" type="presParOf" srcId="{332F18FF-C975-4E0F-BF9C-A0AEDBA9F2B3}" destId="{1831AB1F-ABD7-4CD3-8975-7DFF1EF63D4B}" srcOrd="5" destOrd="0" presId="urn:microsoft.com/office/officeart/2005/8/layout/hierarchy3"/>
    <dgm:cxn modelId="{93A1FA91-7C61-4CD5-83FA-F9D97AFE9B7F}" type="presParOf" srcId="{1EED04C4-BB71-44D1-AF3C-767DF5933FA6}" destId="{C119EECB-26AB-4853-9478-3767E871113E}" srcOrd="4" destOrd="0" presId="urn:microsoft.com/office/officeart/2005/8/layout/hierarchy3"/>
    <dgm:cxn modelId="{E7F1D775-4E39-43E6-823A-8532E1EE10A3}" type="presParOf" srcId="{C119EECB-26AB-4853-9478-3767E871113E}" destId="{401DB374-C9F2-44A4-A110-CEADFB0405A1}" srcOrd="0" destOrd="0" presId="urn:microsoft.com/office/officeart/2005/8/layout/hierarchy3"/>
    <dgm:cxn modelId="{F9375ADF-D0F7-4937-8915-35D287177818}" type="presParOf" srcId="{401DB374-C9F2-44A4-A110-CEADFB0405A1}" destId="{9560967F-2D52-4402-8536-0D4BBB3CA3BE}" srcOrd="0" destOrd="0" presId="urn:microsoft.com/office/officeart/2005/8/layout/hierarchy3"/>
    <dgm:cxn modelId="{D19A3156-51C4-4586-9181-189254C1700C}" type="presParOf" srcId="{401DB374-C9F2-44A4-A110-CEADFB0405A1}" destId="{6F623A86-4BE4-416B-9119-709D1303163E}" srcOrd="1" destOrd="0" presId="urn:microsoft.com/office/officeart/2005/8/layout/hierarchy3"/>
    <dgm:cxn modelId="{C95FDDA1-E7AC-4446-AE57-DB87CFEDC319}" type="presParOf" srcId="{C119EECB-26AB-4853-9478-3767E871113E}" destId="{C4A6FBEC-62F8-43BD-A014-679B1D297AA1}" srcOrd="1" destOrd="0" presId="urn:microsoft.com/office/officeart/2005/8/layout/hierarchy3"/>
    <dgm:cxn modelId="{0713FCF3-B6BD-417B-8CE3-56C7619EF71F}" type="presParOf" srcId="{C4A6FBEC-62F8-43BD-A014-679B1D297AA1}" destId="{6E11E5CD-CF8D-4F1A-B9F5-3FDF9F0E0780}" srcOrd="0" destOrd="0" presId="urn:microsoft.com/office/officeart/2005/8/layout/hierarchy3"/>
    <dgm:cxn modelId="{06185AAF-8F52-409B-8A00-4D06B28480C1}" type="presParOf" srcId="{C4A6FBEC-62F8-43BD-A014-679B1D297AA1}" destId="{FCE3C6D8-20B7-43B6-BE82-8B519D814B38}" srcOrd="1" destOrd="0" presId="urn:microsoft.com/office/officeart/2005/8/layout/hierarchy3"/>
    <dgm:cxn modelId="{CFE325B8-BE9E-44A7-9FBE-4CDA125A3D86}" type="presParOf" srcId="{C4A6FBEC-62F8-43BD-A014-679B1D297AA1}" destId="{9BDE1221-BE0A-4410-911B-5587985ACBB5}" srcOrd="2" destOrd="0" presId="urn:microsoft.com/office/officeart/2005/8/layout/hierarchy3"/>
    <dgm:cxn modelId="{699D42F8-252F-457F-BF06-1563E195F554}" type="presParOf" srcId="{C4A6FBEC-62F8-43BD-A014-679B1D297AA1}" destId="{3A89FFD9-CE98-4A73-91EF-24FEDED59B8C}" srcOrd="3" destOrd="0" presId="urn:microsoft.com/office/officeart/2005/8/layout/hierarchy3"/>
    <dgm:cxn modelId="{2FFEF61F-51A6-4769-9539-7B545CC3F3C2}" type="presParOf" srcId="{C4A6FBEC-62F8-43BD-A014-679B1D297AA1}" destId="{EE7AC211-435C-43D1-BFE1-9EC1AF2F75BB}" srcOrd="4" destOrd="0" presId="urn:microsoft.com/office/officeart/2005/8/layout/hierarchy3"/>
    <dgm:cxn modelId="{B59C077D-AE44-4E05-B422-A20A20C91D8A}" type="presParOf" srcId="{C4A6FBEC-62F8-43BD-A014-679B1D297AA1}" destId="{C7E6AF9D-F039-4933-BD39-E4CDD685510E}" srcOrd="5" destOrd="0" presId="urn:microsoft.com/office/officeart/2005/8/layout/hierarchy3"/>
    <dgm:cxn modelId="{3EF247B9-2091-4F0E-8B9D-5B443A37987C}" type="presParOf" srcId="{C4A6FBEC-62F8-43BD-A014-679B1D297AA1}" destId="{577F2ECC-459E-4B43-AAB0-7BD1F96EDB77}" srcOrd="6" destOrd="0" presId="urn:microsoft.com/office/officeart/2005/8/layout/hierarchy3"/>
    <dgm:cxn modelId="{468AA4FD-EAF6-4B0F-825A-A2F4AF1891F4}" type="presParOf" srcId="{C4A6FBEC-62F8-43BD-A014-679B1D297AA1}" destId="{D9502857-37E4-48CC-97FF-C1200981E2F9}" srcOrd="7" destOrd="0" presId="urn:microsoft.com/office/officeart/2005/8/layout/hierarchy3"/>
    <dgm:cxn modelId="{C50CCCDD-8DD0-4242-82F3-EF21F6DE0D49}" type="presParOf" srcId="{C4A6FBEC-62F8-43BD-A014-679B1D297AA1}" destId="{AA495149-80A5-4F88-82C5-385471E88D78}" srcOrd="8" destOrd="0" presId="urn:microsoft.com/office/officeart/2005/8/layout/hierarchy3"/>
    <dgm:cxn modelId="{0D61F191-8626-42C7-BA48-906E4987FB5F}" type="presParOf" srcId="{C4A6FBEC-62F8-43BD-A014-679B1D297AA1}" destId="{840E6DD2-872E-4634-B4B0-32D548A99262}" srcOrd="9" destOrd="0" presId="urn:microsoft.com/office/officeart/2005/8/layout/hierarchy3"/>
    <dgm:cxn modelId="{B75D5512-B7F0-4639-A18C-CD050A65FFF7}" type="presParOf" srcId="{1EED04C4-BB71-44D1-AF3C-767DF5933FA6}" destId="{4C35DFE8-5B48-433E-ADD0-2A4FD9CC225B}" srcOrd="5" destOrd="0" presId="urn:microsoft.com/office/officeart/2005/8/layout/hierarchy3"/>
    <dgm:cxn modelId="{E5BB3778-8128-4AC9-8297-456068CFE514}" type="presParOf" srcId="{4C35DFE8-5B48-433E-ADD0-2A4FD9CC225B}" destId="{1EC65247-097A-4056-838F-E9AE14520EF0}" srcOrd="0" destOrd="0" presId="urn:microsoft.com/office/officeart/2005/8/layout/hierarchy3"/>
    <dgm:cxn modelId="{31B216E0-24FC-41BD-9E5F-CA21AEC15CE3}" type="presParOf" srcId="{1EC65247-097A-4056-838F-E9AE14520EF0}" destId="{2178DDAE-43F8-446E-9D55-1D1225B9752A}" srcOrd="0" destOrd="0" presId="urn:microsoft.com/office/officeart/2005/8/layout/hierarchy3"/>
    <dgm:cxn modelId="{2DCB4FF9-74DF-4EAA-9C86-00B4FD359D62}" type="presParOf" srcId="{1EC65247-097A-4056-838F-E9AE14520EF0}" destId="{C5F90E32-BAB8-41BC-A8C0-61FABEB54076}" srcOrd="1" destOrd="0" presId="urn:microsoft.com/office/officeart/2005/8/layout/hierarchy3"/>
    <dgm:cxn modelId="{95F23DE5-DAAB-4210-BF12-266101AA0F00}" type="presParOf" srcId="{4C35DFE8-5B48-433E-ADD0-2A4FD9CC225B}" destId="{367EB387-4DDE-485F-946A-775231A77061}" srcOrd="1" destOrd="0" presId="urn:microsoft.com/office/officeart/2005/8/layout/hierarchy3"/>
    <dgm:cxn modelId="{49D60C97-52CE-4D0B-A2AC-51BAE39BFC40}" type="presParOf" srcId="{367EB387-4DDE-485F-946A-775231A77061}" destId="{FF3FD51C-CE77-4607-82C1-48AFFAE2DC70}" srcOrd="0" destOrd="0" presId="urn:microsoft.com/office/officeart/2005/8/layout/hierarchy3"/>
    <dgm:cxn modelId="{F05E764E-7D90-4696-979B-05CE58177697}" type="presParOf" srcId="{367EB387-4DDE-485F-946A-775231A77061}" destId="{C65E5F36-A00F-4FA6-9FC5-1B369872EACA}" srcOrd="1" destOrd="0" presId="urn:microsoft.com/office/officeart/2005/8/layout/hierarchy3"/>
    <dgm:cxn modelId="{ED62CF5F-D71F-4094-8450-C1012BF86B06}" type="presParOf" srcId="{367EB387-4DDE-485F-946A-775231A77061}" destId="{838280FE-D340-4BF4-A8B9-2C7EE481F23D}" srcOrd="2" destOrd="0" presId="urn:microsoft.com/office/officeart/2005/8/layout/hierarchy3"/>
    <dgm:cxn modelId="{98F8C356-75EA-4B5D-A865-A4898F6E44E2}" type="presParOf" srcId="{367EB387-4DDE-485F-946A-775231A77061}" destId="{35DA9434-F796-43DE-9601-67D527125991}" srcOrd="3" destOrd="0" presId="urn:microsoft.com/office/officeart/2005/8/layout/hierarchy3"/>
    <dgm:cxn modelId="{584404A6-F8E7-4399-9F27-60C3E7812B98}" type="presParOf" srcId="{367EB387-4DDE-485F-946A-775231A77061}" destId="{A918F66B-7804-4569-B5DA-1574DC6E1ABB}" srcOrd="4" destOrd="0" presId="urn:microsoft.com/office/officeart/2005/8/layout/hierarchy3"/>
    <dgm:cxn modelId="{06A69443-1F7B-4EF3-9DB6-FD87AEE57549}" type="presParOf" srcId="{367EB387-4DDE-485F-946A-775231A77061}" destId="{D8422C2A-93B5-4DCD-B67D-F60D2DDB1561}"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E1128-D5F9-4C12-A2EE-73EFABFD5656}">
      <dsp:nvSpPr>
        <dsp:cNvPr id="0" name=""/>
        <dsp:cNvSpPr/>
      </dsp:nvSpPr>
      <dsp:spPr>
        <a:xfrm>
          <a:off x="1707" y="0"/>
          <a:ext cx="2656779" cy="3394472"/>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Young children</a:t>
          </a:r>
        </a:p>
        <a:p>
          <a:pPr marL="0" lvl="0" indent="0" algn="ctr" defTabSz="1466850">
            <a:lnSpc>
              <a:spcPct val="90000"/>
            </a:lnSpc>
            <a:spcBef>
              <a:spcPct val="0"/>
            </a:spcBef>
            <a:spcAft>
              <a:spcPct val="35000"/>
            </a:spcAft>
            <a:buNone/>
          </a:pPr>
          <a:r>
            <a:rPr lang="en-US" sz="2000" kern="1200"/>
            <a:t>(ages 3 – 5)</a:t>
          </a:r>
        </a:p>
      </dsp:txBody>
      <dsp:txXfrm>
        <a:off x="1707" y="1357788"/>
        <a:ext cx="2656779" cy="1357788"/>
      </dsp:txXfrm>
    </dsp:sp>
    <dsp:sp modelId="{F690C935-ED1C-45C1-B5DF-038A1AAC1CAF}">
      <dsp:nvSpPr>
        <dsp:cNvPr id="0" name=""/>
        <dsp:cNvSpPr/>
      </dsp:nvSpPr>
      <dsp:spPr>
        <a:xfrm>
          <a:off x="789683" y="167451"/>
          <a:ext cx="1130359" cy="113035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3942262-757A-4A1D-8F61-05B5992893F1}">
      <dsp:nvSpPr>
        <dsp:cNvPr id="0" name=""/>
        <dsp:cNvSpPr/>
      </dsp:nvSpPr>
      <dsp:spPr>
        <a:xfrm>
          <a:off x="2738190" y="0"/>
          <a:ext cx="2656779" cy="3394472"/>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School-age to preteens</a:t>
          </a:r>
        </a:p>
        <a:p>
          <a:pPr marL="0" lvl="0" indent="0" algn="ctr" defTabSz="1333500">
            <a:lnSpc>
              <a:spcPct val="90000"/>
            </a:lnSpc>
            <a:spcBef>
              <a:spcPct val="0"/>
            </a:spcBef>
            <a:spcAft>
              <a:spcPct val="35000"/>
            </a:spcAft>
            <a:buNone/>
          </a:pPr>
          <a:r>
            <a:rPr lang="en-US" sz="2000" kern="1200"/>
            <a:t>(ages 6 – 12)</a:t>
          </a:r>
          <a:endParaRPr lang="en-US" sz="3000" kern="1200"/>
        </a:p>
      </dsp:txBody>
      <dsp:txXfrm>
        <a:off x="2738190" y="1357788"/>
        <a:ext cx="2656779" cy="1357788"/>
      </dsp:txXfrm>
    </dsp:sp>
    <dsp:sp modelId="{15B337F8-1124-4F40-ABE3-785805BA158A}">
      <dsp:nvSpPr>
        <dsp:cNvPr id="0" name=""/>
        <dsp:cNvSpPr/>
      </dsp:nvSpPr>
      <dsp:spPr>
        <a:xfrm>
          <a:off x="3513721" y="209693"/>
          <a:ext cx="1130359" cy="11303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2C1CCE3-7A6E-4E9F-93EC-52948BB80164}">
      <dsp:nvSpPr>
        <dsp:cNvPr id="0" name=""/>
        <dsp:cNvSpPr/>
      </dsp:nvSpPr>
      <dsp:spPr>
        <a:xfrm>
          <a:off x="5474673" y="0"/>
          <a:ext cx="2656779" cy="3394472"/>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Teens to young adults</a:t>
          </a:r>
        </a:p>
        <a:p>
          <a:pPr marL="0" lvl="0" indent="0" algn="ctr" defTabSz="1333500">
            <a:lnSpc>
              <a:spcPct val="90000"/>
            </a:lnSpc>
            <a:spcBef>
              <a:spcPct val="0"/>
            </a:spcBef>
            <a:spcAft>
              <a:spcPct val="35000"/>
            </a:spcAft>
            <a:buNone/>
          </a:pPr>
          <a:r>
            <a:rPr lang="en-US" sz="2000" kern="1200"/>
            <a:t>(ages 13 – 21)</a:t>
          </a:r>
          <a:endParaRPr lang="en-US" sz="3000" kern="1200"/>
        </a:p>
      </dsp:txBody>
      <dsp:txXfrm>
        <a:off x="5474673" y="1357788"/>
        <a:ext cx="2656779" cy="1357788"/>
      </dsp:txXfrm>
    </dsp:sp>
    <dsp:sp modelId="{7F7A9F1E-3257-4A45-AF3A-79F667B3CD3B}">
      <dsp:nvSpPr>
        <dsp:cNvPr id="0" name=""/>
        <dsp:cNvSpPr/>
      </dsp:nvSpPr>
      <dsp:spPr>
        <a:xfrm>
          <a:off x="6237883" y="203668"/>
          <a:ext cx="1130359" cy="113035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B4DB400-2077-4949-826F-71CADF56020F}">
      <dsp:nvSpPr>
        <dsp:cNvPr id="0" name=""/>
        <dsp:cNvSpPr/>
      </dsp:nvSpPr>
      <dsp:spPr>
        <a:xfrm>
          <a:off x="325326" y="2715577"/>
          <a:ext cx="7482507" cy="509170"/>
        </a:xfrm>
        <a:prstGeom prst="leftRightArrow">
          <a:avLst/>
        </a:prstGeom>
        <a:solidFill>
          <a:srgbClr val="2CB34A"/>
        </a:solidFill>
        <a:ln w="38100" cap="flat" cmpd="sng" algn="ctr">
          <a:solidFill>
            <a:schemeClr val="bg1">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FC19D-0782-4614-AE60-F6AC009CE666}">
      <dsp:nvSpPr>
        <dsp:cNvPr id="0" name=""/>
        <dsp:cNvSpPr/>
      </dsp:nvSpPr>
      <dsp:spPr>
        <a:xfrm>
          <a:off x="6739" y="229703"/>
          <a:ext cx="1085999" cy="542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Introduction</a:t>
          </a:r>
          <a:endParaRPr lang="en-US" sz="1000" kern="1200" dirty="0"/>
        </a:p>
      </dsp:txBody>
      <dsp:txXfrm>
        <a:off x="22643" y="245607"/>
        <a:ext cx="1054191" cy="511191"/>
      </dsp:txXfrm>
    </dsp:sp>
    <dsp:sp modelId="{4B859801-94A5-4F7B-B796-9D616B5C94DF}">
      <dsp:nvSpPr>
        <dsp:cNvPr id="0" name=""/>
        <dsp:cNvSpPr/>
      </dsp:nvSpPr>
      <dsp:spPr>
        <a:xfrm>
          <a:off x="115339" y="772703"/>
          <a:ext cx="108599" cy="407249"/>
        </a:xfrm>
        <a:custGeom>
          <a:avLst/>
          <a:gdLst/>
          <a:ahLst/>
          <a:cxnLst/>
          <a:rect l="0" t="0" r="0" b="0"/>
          <a:pathLst>
            <a:path>
              <a:moveTo>
                <a:pt x="0" y="0"/>
              </a:moveTo>
              <a:lnTo>
                <a:pt x="0" y="407249"/>
              </a:lnTo>
              <a:lnTo>
                <a:pt x="108599" y="40724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1BCA9D-65FA-47D6-9439-C86C94215130}">
      <dsp:nvSpPr>
        <dsp:cNvPr id="0" name=""/>
        <dsp:cNvSpPr/>
      </dsp:nvSpPr>
      <dsp:spPr>
        <a:xfrm>
          <a:off x="223939" y="908453"/>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Tool: Financial empowerment self-assessment</a:t>
          </a:r>
        </a:p>
      </dsp:txBody>
      <dsp:txXfrm>
        <a:off x="239843" y="924357"/>
        <a:ext cx="836991" cy="511191"/>
      </dsp:txXfrm>
    </dsp:sp>
    <dsp:sp modelId="{D95454D1-1C13-4F2D-8CA1-BC351DDCAC96}">
      <dsp:nvSpPr>
        <dsp:cNvPr id="0" name=""/>
        <dsp:cNvSpPr/>
      </dsp:nvSpPr>
      <dsp:spPr>
        <a:xfrm>
          <a:off x="115339" y="772703"/>
          <a:ext cx="108599" cy="1085999"/>
        </a:xfrm>
        <a:custGeom>
          <a:avLst/>
          <a:gdLst/>
          <a:ahLst/>
          <a:cxnLst/>
          <a:rect l="0" t="0" r="0" b="0"/>
          <a:pathLst>
            <a:path>
              <a:moveTo>
                <a:pt x="0" y="0"/>
              </a:moveTo>
              <a:lnTo>
                <a:pt x="0" y="1085999"/>
              </a:lnTo>
              <a:lnTo>
                <a:pt x="108599" y="108599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735DFF-50A3-45FC-A5C7-E7D750C2AA56}">
      <dsp:nvSpPr>
        <dsp:cNvPr id="0" name=""/>
        <dsp:cNvSpPr/>
      </dsp:nvSpPr>
      <dsp:spPr>
        <a:xfrm>
          <a:off x="223939" y="158720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Tool: My money picture</a:t>
          </a:r>
        </a:p>
      </dsp:txBody>
      <dsp:txXfrm>
        <a:off x="239843" y="1603106"/>
        <a:ext cx="836991" cy="511191"/>
      </dsp:txXfrm>
    </dsp:sp>
    <dsp:sp modelId="{1C81E2CD-440D-4FBD-B5A2-A6176648A259}">
      <dsp:nvSpPr>
        <dsp:cNvPr id="0" name=""/>
        <dsp:cNvSpPr/>
      </dsp:nvSpPr>
      <dsp:spPr>
        <a:xfrm>
          <a:off x="1364238" y="229703"/>
          <a:ext cx="1085999" cy="542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Module 1: Setting Goals</a:t>
          </a:r>
          <a:endParaRPr lang="en-US" sz="1000" kern="1200" dirty="0"/>
        </a:p>
      </dsp:txBody>
      <dsp:txXfrm>
        <a:off x="1380142" y="245607"/>
        <a:ext cx="1054191" cy="511191"/>
      </dsp:txXfrm>
    </dsp:sp>
    <dsp:sp modelId="{B85AA716-CC49-4F30-95A6-8C66951E98AD}">
      <dsp:nvSpPr>
        <dsp:cNvPr id="0" name=""/>
        <dsp:cNvSpPr/>
      </dsp:nvSpPr>
      <dsp:spPr>
        <a:xfrm>
          <a:off x="1472838" y="772703"/>
          <a:ext cx="108599" cy="407249"/>
        </a:xfrm>
        <a:custGeom>
          <a:avLst/>
          <a:gdLst/>
          <a:ahLst/>
          <a:cxnLst/>
          <a:rect l="0" t="0" r="0" b="0"/>
          <a:pathLst>
            <a:path>
              <a:moveTo>
                <a:pt x="0" y="0"/>
              </a:moveTo>
              <a:lnTo>
                <a:pt x="0" y="407249"/>
              </a:lnTo>
              <a:lnTo>
                <a:pt x="108599" y="40724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482827-F5D9-47FF-9A67-64D2101676ED}">
      <dsp:nvSpPr>
        <dsp:cNvPr id="0" name=""/>
        <dsp:cNvSpPr/>
      </dsp:nvSpPr>
      <dsp:spPr>
        <a:xfrm>
          <a:off x="1581438" y="908453"/>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Tool: Setting SMART goals</a:t>
          </a:r>
        </a:p>
      </dsp:txBody>
      <dsp:txXfrm>
        <a:off x="1597342" y="924357"/>
        <a:ext cx="836991" cy="511191"/>
      </dsp:txXfrm>
    </dsp:sp>
    <dsp:sp modelId="{21D66201-712D-46CD-B623-F02878755884}">
      <dsp:nvSpPr>
        <dsp:cNvPr id="0" name=""/>
        <dsp:cNvSpPr/>
      </dsp:nvSpPr>
      <dsp:spPr>
        <a:xfrm>
          <a:off x="1472838" y="772703"/>
          <a:ext cx="108599" cy="1085999"/>
        </a:xfrm>
        <a:custGeom>
          <a:avLst/>
          <a:gdLst/>
          <a:ahLst/>
          <a:cxnLst/>
          <a:rect l="0" t="0" r="0" b="0"/>
          <a:pathLst>
            <a:path>
              <a:moveTo>
                <a:pt x="0" y="0"/>
              </a:moveTo>
              <a:lnTo>
                <a:pt x="0" y="1085999"/>
              </a:lnTo>
              <a:lnTo>
                <a:pt x="108599" y="108599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273E0F-5D22-4602-AAF4-41614C10B0AA}">
      <dsp:nvSpPr>
        <dsp:cNvPr id="0" name=""/>
        <dsp:cNvSpPr/>
      </dsp:nvSpPr>
      <dsp:spPr>
        <a:xfrm>
          <a:off x="1581438" y="158720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Putting goals into action</a:t>
          </a:r>
        </a:p>
      </dsp:txBody>
      <dsp:txXfrm>
        <a:off x="1597342" y="1603106"/>
        <a:ext cx="836991" cy="511191"/>
      </dsp:txXfrm>
    </dsp:sp>
    <dsp:sp modelId="{3300D371-9991-49B2-ACEF-5C77AA99AE33}">
      <dsp:nvSpPr>
        <dsp:cNvPr id="0" name=""/>
        <dsp:cNvSpPr/>
      </dsp:nvSpPr>
      <dsp:spPr>
        <a:xfrm>
          <a:off x="1472838" y="772703"/>
          <a:ext cx="108599" cy="1764748"/>
        </a:xfrm>
        <a:custGeom>
          <a:avLst/>
          <a:gdLst/>
          <a:ahLst/>
          <a:cxnLst/>
          <a:rect l="0" t="0" r="0" b="0"/>
          <a:pathLst>
            <a:path>
              <a:moveTo>
                <a:pt x="0" y="0"/>
              </a:moveTo>
              <a:lnTo>
                <a:pt x="0" y="1764748"/>
              </a:lnTo>
              <a:lnTo>
                <a:pt x="108599" y="176474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A5930-524E-41AB-AE11-D23474E2328F}">
      <dsp:nvSpPr>
        <dsp:cNvPr id="0" name=""/>
        <dsp:cNvSpPr/>
      </dsp:nvSpPr>
      <dsp:spPr>
        <a:xfrm>
          <a:off x="1581438" y="226595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Planning for life events and large purchases</a:t>
          </a:r>
        </a:p>
      </dsp:txBody>
      <dsp:txXfrm>
        <a:off x="1597342" y="2281856"/>
        <a:ext cx="836991" cy="511191"/>
      </dsp:txXfrm>
    </dsp:sp>
    <dsp:sp modelId="{A00D07BA-A5C1-4A9F-B936-9D2E138F9F18}">
      <dsp:nvSpPr>
        <dsp:cNvPr id="0" name=""/>
        <dsp:cNvSpPr/>
      </dsp:nvSpPr>
      <dsp:spPr>
        <a:xfrm>
          <a:off x="1472838" y="772703"/>
          <a:ext cx="108599" cy="2443498"/>
        </a:xfrm>
        <a:custGeom>
          <a:avLst/>
          <a:gdLst/>
          <a:ahLst/>
          <a:cxnLst/>
          <a:rect l="0" t="0" r="0" b="0"/>
          <a:pathLst>
            <a:path>
              <a:moveTo>
                <a:pt x="0" y="0"/>
              </a:moveTo>
              <a:lnTo>
                <a:pt x="0" y="2443498"/>
              </a:lnTo>
              <a:lnTo>
                <a:pt x="108599" y="244349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A98246-DE96-4587-BA54-21CB905BCE75}">
      <dsp:nvSpPr>
        <dsp:cNvPr id="0" name=""/>
        <dsp:cNvSpPr/>
      </dsp:nvSpPr>
      <dsp:spPr>
        <a:xfrm>
          <a:off x="1581438" y="294470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Handout: Revising goals</a:t>
          </a:r>
        </a:p>
      </dsp:txBody>
      <dsp:txXfrm>
        <a:off x="1597342" y="2960606"/>
        <a:ext cx="836991" cy="511191"/>
      </dsp:txXfrm>
    </dsp:sp>
    <dsp:sp modelId="{245AA557-F415-40D6-B646-6D50C00B9DC2}">
      <dsp:nvSpPr>
        <dsp:cNvPr id="0" name=""/>
        <dsp:cNvSpPr/>
      </dsp:nvSpPr>
      <dsp:spPr>
        <a:xfrm>
          <a:off x="2773409" y="229703"/>
          <a:ext cx="1085999" cy="542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Module 2: Saving</a:t>
          </a:r>
        </a:p>
      </dsp:txBody>
      <dsp:txXfrm>
        <a:off x="2789313" y="245607"/>
        <a:ext cx="1054191" cy="511191"/>
      </dsp:txXfrm>
    </dsp:sp>
    <dsp:sp modelId="{D3FD19C3-B1A2-41D9-B7C4-3025C837F541}">
      <dsp:nvSpPr>
        <dsp:cNvPr id="0" name=""/>
        <dsp:cNvSpPr/>
      </dsp:nvSpPr>
      <dsp:spPr>
        <a:xfrm>
          <a:off x="2836289" y="772703"/>
          <a:ext cx="91440" cy="407249"/>
        </a:xfrm>
        <a:custGeom>
          <a:avLst/>
          <a:gdLst/>
          <a:ahLst/>
          <a:cxnLst/>
          <a:rect l="0" t="0" r="0" b="0"/>
          <a:pathLst>
            <a:path>
              <a:moveTo>
                <a:pt x="45720" y="0"/>
              </a:moveTo>
              <a:lnTo>
                <a:pt x="45720" y="407249"/>
              </a:lnTo>
              <a:lnTo>
                <a:pt x="102648" y="40724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350A8F-B76C-444A-888F-6C3D6A90A2E0}">
      <dsp:nvSpPr>
        <dsp:cNvPr id="0" name=""/>
        <dsp:cNvSpPr/>
      </dsp:nvSpPr>
      <dsp:spPr>
        <a:xfrm>
          <a:off x="2938937" y="908453"/>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Savings plan</a:t>
          </a:r>
        </a:p>
      </dsp:txBody>
      <dsp:txXfrm>
        <a:off x="2954841" y="924357"/>
        <a:ext cx="836991" cy="511191"/>
      </dsp:txXfrm>
    </dsp:sp>
    <dsp:sp modelId="{D7FADC55-5D92-4D5B-9A93-65D3AF60AB50}">
      <dsp:nvSpPr>
        <dsp:cNvPr id="0" name=""/>
        <dsp:cNvSpPr/>
      </dsp:nvSpPr>
      <dsp:spPr>
        <a:xfrm>
          <a:off x="2836289" y="772703"/>
          <a:ext cx="91440" cy="1085999"/>
        </a:xfrm>
        <a:custGeom>
          <a:avLst/>
          <a:gdLst/>
          <a:ahLst/>
          <a:cxnLst/>
          <a:rect l="0" t="0" r="0" b="0"/>
          <a:pathLst>
            <a:path>
              <a:moveTo>
                <a:pt x="45720" y="0"/>
              </a:moveTo>
              <a:lnTo>
                <a:pt x="45720" y="1085999"/>
              </a:lnTo>
              <a:lnTo>
                <a:pt x="102648" y="108599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3013DC-EB8B-4E2C-A71E-7DCE15618268}">
      <dsp:nvSpPr>
        <dsp:cNvPr id="0" name=""/>
        <dsp:cNvSpPr/>
      </dsp:nvSpPr>
      <dsp:spPr>
        <a:xfrm>
          <a:off x="2938937" y="158720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Saving and asset limits</a:t>
          </a:r>
        </a:p>
      </dsp:txBody>
      <dsp:txXfrm>
        <a:off x="2954841" y="1603106"/>
        <a:ext cx="836991" cy="511191"/>
      </dsp:txXfrm>
    </dsp:sp>
    <dsp:sp modelId="{66394170-3B6C-4458-A774-E6975D5B8D74}">
      <dsp:nvSpPr>
        <dsp:cNvPr id="0" name=""/>
        <dsp:cNvSpPr/>
      </dsp:nvSpPr>
      <dsp:spPr>
        <a:xfrm>
          <a:off x="2836289" y="772703"/>
          <a:ext cx="91440" cy="1764748"/>
        </a:xfrm>
        <a:custGeom>
          <a:avLst/>
          <a:gdLst/>
          <a:ahLst/>
          <a:cxnLst/>
          <a:rect l="0" t="0" r="0" b="0"/>
          <a:pathLst>
            <a:path>
              <a:moveTo>
                <a:pt x="45720" y="0"/>
              </a:moveTo>
              <a:lnTo>
                <a:pt x="45720" y="1764748"/>
              </a:lnTo>
              <a:lnTo>
                <a:pt x="102648" y="176474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47A6EF-0B60-43E4-BBE3-13682B251AAB}">
      <dsp:nvSpPr>
        <dsp:cNvPr id="0" name=""/>
        <dsp:cNvSpPr/>
      </dsp:nvSpPr>
      <dsp:spPr>
        <a:xfrm>
          <a:off x="2938937" y="226595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Finding a place for savings</a:t>
          </a:r>
        </a:p>
      </dsp:txBody>
      <dsp:txXfrm>
        <a:off x="2954841" y="2281856"/>
        <a:ext cx="836991" cy="511191"/>
      </dsp:txXfrm>
    </dsp:sp>
    <dsp:sp modelId="{A2598061-5028-465D-931C-FD2E1D63485D}">
      <dsp:nvSpPr>
        <dsp:cNvPr id="0" name=""/>
        <dsp:cNvSpPr/>
      </dsp:nvSpPr>
      <dsp:spPr>
        <a:xfrm>
          <a:off x="2836289" y="772703"/>
          <a:ext cx="91440" cy="2443498"/>
        </a:xfrm>
        <a:custGeom>
          <a:avLst/>
          <a:gdLst/>
          <a:ahLst/>
          <a:cxnLst/>
          <a:rect l="0" t="0" r="0" b="0"/>
          <a:pathLst>
            <a:path>
              <a:moveTo>
                <a:pt x="45720" y="0"/>
              </a:moveTo>
              <a:lnTo>
                <a:pt x="45720" y="2443498"/>
              </a:lnTo>
              <a:lnTo>
                <a:pt x="102648" y="244349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5D31E8-5894-4810-A402-E0E7AFCA5DFB}">
      <dsp:nvSpPr>
        <dsp:cNvPr id="0" name=""/>
        <dsp:cNvSpPr/>
      </dsp:nvSpPr>
      <dsp:spPr>
        <a:xfrm>
          <a:off x="2938937" y="294470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Handout: Saving at tax time</a:t>
          </a:r>
        </a:p>
      </dsp:txBody>
      <dsp:txXfrm>
        <a:off x="2954841" y="2960606"/>
        <a:ext cx="836991" cy="511191"/>
      </dsp:txXfrm>
    </dsp:sp>
    <dsp:sp modelId="{B9BD7C08-5A2A-4A84-80D1-59AB07E2CCB4}">
      <dsp:nvSpPr>
        <dsp:cNvPr id="0" name=""/>
        <dsp:cNvSpPr/>
      </dsp:nvSpPr>
      <dsp:spPr>
        <a:xfrm>
          <a:off x="4130908" y="229703"/>
          <a:ext cx="1085999" cy="542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Module 3: Tracking Income and Benefits</a:t>
          </a:r>
        </a:p>
      </dsp:txBody>
      <dsp:txXfrm>
        <a:off x="4146812" y="245607"/>
        <a:ext cx="1054191" cy="511191"/>
      </dsp:txXfrm>
    </dsp:sp>
    <dsp:sp modelId="{037D2CD2-7C96-4464-9E08-58EA89D62A79}">
      <dsp:nvSpPr>
        <dsp:cNvPr id="0" name=""/>
        <dsp:cNvSpPr/>
      </dsp:nvSpPr>
      <dsp:spPr>
        <a:xfrm>
          <a:off x="4193788" y="772703"/>
          <a:ext cx="91440" cy="407249"/>
        </a:xfrm>
        <a:custGeom>
          <a:avLst/>
          <a:gdLst/>
          <a:ahLst/>
          <a:cxnLst/>
          <a:rect l="0" t="0" r="0" b="0"/>
          <a:pathLst>
            <a:path>
              <a:moveTo>
                <a:pt x="45720" y="0"/>
              </a:moveTo>
              <a:lnTo>
                <a:pt x="45720" y="407249"/>
              </a:lnTo>
              <a:lnTo>
                <a:pt x="102648" y="40724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6E0807-7C54-4179-9D50-0254FEDE9443}">
      <dsp:nvSpPr>
        <dsp:cNvPr id="0" name=""/>
        <dsp:cNvSpPr/>
      </dsp:nvSpPr>
      <dsp:spPr>
        <a:xfrm>
          <a:off x="4296436" y="908453"/>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Income and benefits tracker</a:t>
          </a:r>
        </a:p>
      </dsp:txBody>
      <dsp:txXfrm>
        <a:off x="4312340" y="924357"/>
        <a:ext cx="836991" cy="511191"/>
      </dsp:txXfrm>
    </dsp:sp>
    <dsp:sp modelId="{43A8A052-F6B4-4EC7-9F34-01D332E75824}">
      <dsp:nvSpPr>
        <dsp:cNvPr id="0" name=""/>
        <dsp:cNvSpPr/>
      </dsp:nvSpPr>
      <dsp:spPr>
        <a:xfrm>
          <a:off x="4193788" y="772703"/>
          <a:ext cx="91440" cy="1085999"/>
        </a:xfrm>
        <a:custGeom>
          <a:avLst/>
          <a:gdLst/>
          <a:ahLst/>
          <a:cxnLst/>
          <a:rect l="0" t="0" r="0" b="0"/>
          <a:pathLst>
            <a:path>
              <a:moveTo>
                <a:pt x="45720" y="0"/>
              </a:moveTo>
              <a:lnTo>
                <a:pt x="45720" y="1085999"/>
              </a:lnTo>
              <a:lnTo>
                <a:pt x="102648" y="108599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A60707-A51F-46A6-9BDD-C4E8CCA85EF6}">
      <dsp:nvSpPr>
        <dsp:cNvPr id="0" name=""/>
        <dsp:cNvSpPr/>
      </dsp:nvSpPr>
      <dsp:spPr>
        <a:xfrm>
          <a:off x="4296436" y="158720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Choosing how to get paid</a:t>
          </a:r>
        </a:p>
      </dsp:txBody>
      <dsp:txXfrm>
        <a:off x="4312340" y="1603106"/>
        <a:ext cx="836991" cy="511191"/>
      </dsp:txXfrm>
    </dsp:sp>
    <dsp:sp modelId="{B8D31EDE-814E-4E75-BE49-51AEA264A8A4}">
      <dsp:nvSpPr>
        <dsp:cNvPr id="0" name=""/>
        <dsp:cNvSpPr/>
      </dsp:nvSpPr>
      <dsp:spPr>
        <a:xfrm>
          <a:off x="4193788" y="772703"/>
          <a:ext cx="91440" cy="1764748"/>
        </a:xfrm>
        <a:custGeom>
          <a:avLst/>
          <a:gdLst/>
          <a:ahLst/>
          <a:cxnLst/>
          <a:rect l="0" t="0" r="0" b="0"/>
          <a:pathLst>
            <a:path>
              <a:moveTo>
                <a:pt x="45720" y="0"/>
              </a:moveTo>
              <a:lnTo>
                <a:pt x="45720" y="1764748"/>
              </a:lnTo>
              <a:lnTo>
                <a:pt x="102648" y="176474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31AB1F-ABD7-4CD3-8975-7DFF1EF63D4B}">
      <dsp:nvSpPr>
        <dsp:cNvPr id="0" name=""/>
        <dsp:cNvSpPr/>
      </dsp:nvSpPr>
      <dsp:spPr>
        <a:xfrm>
          <a:off x="4296436" y="226595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Increasing income and benefits</a:t>
          </a:r>
        </a:p>
      </dsp:txBody>
      <dsp:txXfrm>
        <a:off x="4312340" y="2281856"/>
        <a:ext cx="836991" cy="511191"/>
      </dsp:txXfrm>
    </dsp:sp>
    <dsp:sp modelId="{9560967F-2D52-4402-8536-0D4BBB3CA3BE}">
      <dsp:nvSpPr>
        <dsp:cNvPr id="0" name=""/>
        <dsp:cNvSpPr/>
      </dsp:nvSpPr>
      <dsp:spPr>
        <a:xfrm>
          <a:off x="5488407" y="229703"/>
          <a:ext cx="1085999" cy="542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Module 4: Paying Bills</a:t>
          </a:r>
        </a:p>
      </dsp:txBody>
      <dsp:txXfrm>
        <a:off x="5504311" y="245607"/>
        <a:ext cx="1054191" cy="511191"/>
      </dsp:txXfrm>
    </dsp:sp>
    <dsp:sp modelId="{6E11E5CD-CF8D-4F1A-B9F5-3FDF9F0E0780}">
      <dsp:nvSpPr>
        <dsp:cNvPr id="0" name=""/>
        <dsp:cNvSpPr/>
      </dsp:nvSpPr>
      <dsp:spPr>
        <a:xfrm>
          <a:off x="5551287" y="772703"/>
          <a:ext cx="91440" cy="407249"/>
        </a:xfrm>
        <a:custGeom>
          <a:avLst/>
          <a:gdLst/>
          <a:ahLst/>
          <a:cxnLst/>
          <a:rect l="0" t="0" r="0" b="0"/>
          <a:pathLst>
            <a:path>
              <a:moveTo>
                <a:pt x="45720" y="0"/>
              </a:moveTo>
              <a:lnTo>
                <a:pt x="45720" y="407249"/>
              </a:lnTo>
              <a:lnTo>
                <a:pt x="102648" y="40724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E3C6D8-20B7-43B6-BE82-8B519D814B38}">
      <dsp:nvSpPr>
        <dsp:cNvPr id="0" name=""/>
        <dsp:cNvSpPr/>
      </dsp:nvSpPr>
      <dsp:spPr>
        <a:xfrm>
          <a:off x="5653935" y="908453"/>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Spending tracker</a:t>
          </a:r>
        </a:p>
      </dsp:txBody>
      <dsp:txXfrm>
        <a:off x="5669839" y="924357"/>
        <a:ext cx="836991" cy="511191"/>
      </dsp:txXfrm>
    </dsp:sp>
    <dsp:sp modelId="{9BDE1221-BE0A-4410-911B-5587985ACBB5}">
      <dsp:nvSpPr>
        <dsp:cNvPr id="0" name=""/>
        <dsp:cNvSpPr/>
      </dsp:nvSpPr>
      <dsp:spPr>
        <a:xfrm>
          <a:off x="5551287" y="772703"/>
          <a:ext cx="91440" cy="1085999"/>
        </a:xfrm>
        <a:custGeom>
          <a:avLst/>
          <a:gdLst/>
          <a:ahLst/>
          <a:cxnLst/>
          <a:rect l="0" t="0" r="0" b="0"/>
          <a:pathLst>
            <a:path>
              <a:moveTo>
                <a:pt x="45720" y="0"/>
              </a:moveTo>
              <a:lnTo>
                <a:pt x="45720" y="1085999"/>
              </a:lnTo>
              <a:lnTo>
                <a:pt x="102648" y="108599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9FFD9-CE98-4A73-91EF-24FEDED59B8C}">
      <dsp:nvSpPr>
        <dsp:cNvPr id="0" name=""/>
        <dsp:cNvSpPr/>
      </dsp:nvSpPr>
      <dsp:spPr>
        <a:xfrm>
          <a:off x="5653935" y="158720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Bill calendar</a:t>
          </a:r>
        </a:p>
      </dsp:txBody>
      <dsp:txXfrm>
        <a:off x="5669839" y="1603106"/>
        <a:ext cx="836991" cy="511191"/>
      </dsp:txXfrm>
    </dsp:sp>
    <dsp:sp modelId="{EE7AC211-435C-43D1-BFE1-9EC1AF2F75BB}">
      <dsp:nvSpPr>
        <dsp:cNvPr id="0" name=""/>
        <dsp:cNvSpPr/>
      </dsp:nvSpPr>
      <dsp:spPr>
        <a:xfrm>
          <a:off x="5551287" y="772703"/>
          <a:ext cx="91440" cy="1764748"/>
        </a:xfrm>
        <a:custGeom>
          <a:avLst/>
          <a:gdLst/>
          <a:ahLst/>
          <a:cxnLst/>
          <a:rect l="0" t="0" r="0" b="0"/>
          <a:pathLst>
            <a:path>
              <a:moveTo>
                <a:pt x="45720" y="0"/>
              </a:moveTo>
              <a:lnTo>
                <a:pt x="45720" y="1764748"/>
              </a:lnTo>
              <a:lnTo>
                <a:pt x="102648" y="176474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E6AF9D-F039-4933-BD39-E4CDD685510E}">
      <dsp:nvSpPr>
        <dsp:cNvPr id="0" name=""/>
        <dsp:cNvSpPr/>
      </dsp:nvSpPr>
      <dsp:spPr>
        <a:xfrm>
          <a:off x="5653935" y="226595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Choosing how to pay bills</a:t>
          </a:r>
        </a:p>
      </dsp:txBody>
      <dsp:txXfrm>
        <a:off x="5669839" y="2281856"/>
        <a:ext cx="836991" cy="511191"/>
      </dsp:txXfrm>
    </dsp:sp>
    <dsp:sp modelId="{577F2ECC-459E-4B43-AAB0-7BD1F96EDB77}">
      <dsp:nvSpPr>
        <dsp:cNvPr id="0" name=""/>
        <dsp:cNvSpPr/>
      </dsp:nvSpPr>
      <dsp:spPr>
        <a:xfrm>
          <a:off x="5551287" y="772703"/>
          <a:ext cx="91440" cy="2443498"/>
        </a:xfrm>
        <a:custGeom>
          <a:avLst/>
          <a:gdLst/>
          <a:ahLst/>
          <a:cxnLst/>
          <a:rect l="0" t="0" r="0" b="0"/>
          <a:pathLst>
            <a:path>
              <a:moveTo>
                <a:pt x="45720" y="0"/>
              </a:moveTo>
              <a:lnTo>
                <a:pt x="45720" y="2443498"/>
              </a:lnTo>
              <a:lnTo>
                <a:pt x="102648" y="244349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502857-37E4-48CC-97FF-C1200981E2F9}">
      <dsp:nvSpPr>
        <dsp:cNvPr id="0" name=""/>
        <dsp:cNvSpPr/>
      </dsp:nvSpPr>
      <dsp:spPr>
        <a:xfrm>
          <a:off x="5653935" y="294470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Cutting expenses</a:t>
          </a:r>
        </a:p>
      </dsp:txBody>
      <dsp:txXfrm>
        <a:off x="5669839" y="2960606"/>
        <a:ext cx="836991" cy="511191"/>
      </dsp:txXfrm>
    </dsp:sp>
    <dsp:sp modelId="{AA495149-80A5-4F88-82C5-385471E88D78}">
      <dsp:nvSpPr>
        <dsp:cNvPr id="0" name=""/>
        <dsp:cNvSpPr/>
      </dsp:nvSpPr>
      <dsp:spPr>
        <a:xfrm>
          <a:off x="5551287" y="772703"/>
          <a:ext cx="91440" cy="3122248"/>
        </a:xfrm>
        <a:custGeom>
          <a:avLst/>
          <a:gdLst/>
          <a:ahLst/>
          <a:cxnLst/>
          <a:rect l="0" t="0" r="0" b="0"/>
          <a:pathLst>
            <a:path>
              <a:moveTo>
                <a:pt x="45720" y="0"/>
              </a:moveTo>
              <a:lnTo>
                <a:pt x="45720" y="3122248"/>
              </a:lnTo>
              <a:lnTo>
                <a:pt x="102648" y="312224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0E6DD2-872E-4634-B4B0-32D548A99262}">
      <dsp:nvSpPr>
        <dsp:cNvPr id="0" name=""/>
        <dsp:cNvSpPr/>
      </dsp:nvSpPr>
      <dsp:spPr>
        <a:xfrm>
          <a:off x="5653935" y="3623451"/>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Prioritizing bills</a:t>
          </a:r>
        </a:p>
      </dsp:txBody>
      <dsp:txXfrm>
        <a:off x="5669839" y="3639355"/>
        <a:ext cx="836991" cy="511191"/>
      </dsp:txXfrm>
    </dsp:sp>
    <dsp:sp modelId="{2178DDAE-43F8-446E-9D55-1D1225B9752A}">
      <dsp:nvSpPr>
        <dsp:cNvPr id="0" name=""/>
        <dsp:cNvSpPr/>
      </dsp:nvSpPr>
      <dsp:spPr>
        <a:xfrm>
          <a:off x="6794235" y="229703"/>
          <a:ext cx="1085999" cy="542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Module 5: Getting through the Month</a:t>
          </a:r>
        </a:p>
      </dsp:txBody>
      <dsp:txXfrm>
        <a:off x="6810139" y="245607"/>
        <a:ext cx="1054191" cy="511191"/>
      </dsp:txXfrm>
    </dsp:sp>
    <dsp:sp modelId="{FF3FD51C-CE77-4607-82C1-48AFFAE2DC70}">
      <dsp:nvSpPr>
        <dsp:cNvPr id="0" name=""/>
        <dsp:cNvSpPr/>
      </dsp:nvSpPr>
      <dsp:spPr>
        <a:xfrm>
          <a:off x="6902835" y="772703"/>
          <a:ext cx="108599" cy="407249"/>
        </a:xfrm>
        <a:custGeom>
          <a:avLst/>
          <a:gdLst/>
          <a:ahLst/>
          <a:cxnLst/>
          <a:rect l="0" t="0" r="0" b="0"/>
          <a:pathLst>
            <a:path>
              <a:moveTo>
                <a:pt x="0" y="0"/>
              </a:moveTo>
              <a:lnTo>
                <a:pt x="0" y="407249"/>
              </a:lnTo>
              <a:lnTo>
                <a:pt x="108599" y="40724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5E5F36-A00F-4FA6-9FC5-1B369872EACA}">
      <dsp:nvSpPr>
        <dsp:cNvPr id="0" name=""/>
        <dsp:cNvSpPr/>
      </dsp:nvSpPr>
      <dsp:spPr>
        <a:xfrm>
          <a:off x="7011435" y="908453"/>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Creating a cash flow budget</a:t>
          </a:r>
        </a:p>
      </dsp:txBody>
      <dsp:txXfrm>
        <a:off x="7027339" y="924357"/>
        <a:ext cx="836991" cy="511191"/>
      </dsp:txXfrm>
    </dsp:sp>
    <dsp:sp modelId="{838280FE-D340-4BF4-A8B9-2C7EE481F23D}">
      <dsp:nvSpPr>
        <dsp:cNvPr id="0" name=""/>
        <dsp:cNvSpPr/>
      </dsp:nvSpPr>
      <dsp:spPr>
        <a:xfrm>
          <a:off x="6902835" y="772703"/>
          <a:ext cx="108599" cy="1085999"/>
        </a:xfrm>
        <a:custGeom>
          <a:avLst/>
          <a:gdLst/>
          <a:ahLst/>
          <a:cxnLst/>
          <a:rect l="0" t="0" r="0" b="0"/>
          <a:pathLst>
            <a:path>
              <a:moveTo>
                <a:pt x="0" y="0"/>
              </a:moveTo>
              <a:lnTo>
                <a:pt x="0" y="1085999"/>
              </a:lnTo>
              <a:lnTo>
                <a:pt x="108599" y="108599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DA9434-F796-43DE-9601-67D527125991}">
      <dsp:nvSpPr>
        <dsp:cNvPr id="0" name=""/>
        <dsp:cNvSpPr/>
      </dsp:nvSpPr>
      <dsp:spPr>
        <a:xfrm>
          <a:off x="7011435" y="158720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Tool: Improving cash flow</a:t>
          </a:r>
        </a:p>
      </dsp:txBody>
      <dsp:txXfrm>
        <a:off x="7027339" y="1603106"/>
        <a:ext cx="836991" cy="511191"/>
      </dsp:txXfrm>
    </dsp:sp>
    <dsp:sp modelId="{A918F66B-7804-4569-B5DA-1574DC6E1ABB}">
      <dsp:nvSpPr>
        <dsp:cNvPr id="0" name=""/>
        <dsp:cNvSpPr/>
      </dsp:nvSpPr>
      <dsp:spPr>
        <a:xfrm>
          <a:off x="6902835" y="772703"/>
          <a:ext cx="108599" cy="1764748"/>
        </a:xfrm>
        <a:custGeom>
          <a:avLst/>
          <a:gdLst/>
          <a:ahLst/>
          <a:cxnLst/>
          <a:rect l="0" t="0" r="0" b="0"/>
          <a:pathLst>
            <a:path>
              <a:moveTo>
                <a:pt x="0" y="0"/>
              </a:moveTo>
              <a:lnTo>
                <a:pt x="0" y="1764748"/>
              </a:lnTo>
              <a:lnTo>
                <a:pt x="108599" y="176474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422C2A-93B5-4DCD-B67D-F60D2DDB1561}">
      <dsp:nvSpPr>
        <dsp:cNvPr id="0" name=""/>
        <dsp:cNvSpPr/>
      </dsp:nvSpPr>
      <dsp:spPr>
        <a:xfrm>
          <a:off x="7011435" y="2265952"/>
          <a:ext cx="868799" cy="54299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Tool: Adjusting your cash flow</a:t>
          </a:r>
        </a:p>
      </dsp:txBody>
      <dsp:txXfrm>
        <a:off x="7027339" y="2281856"/>
        <a:ext cx="836991" cy="51119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45" tIns="48309" rIns="96645" bIns="48309" anchor="t" anchorCtr="0"/>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45" tIns="48309" rIns="96645" bIns="48309" anchor="t" anchorCtr="0"/>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45" tIns="48309" rIns="96645" bIns="48309" anchor="b" anchorCtr="0"/>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US" sz="1300" smtClean="0">
                <a:solidFill>
                  <a:schemeClr val="dk1"/>
                </a:solidFill>
                <a:latin typeface="Calibri"/>
                <a:ea typeface="Calibri"/>
                <a:cs typeface="Calibri"/>
                <a:sym typeface="Calibri"/>
              </a:rPr>
              <a:pPr algn="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DA1796-A782-BD4B-B36E-DAE2E059AADD}" type="slidenum">
              <a:rPr lang="en-US" smtClean="0"/>
              <a:t>1</a:t>
            </a:fld>
            <a:endParaRPr lang="en-US"/>
          </a:p>
        </p:txBody>
      </p:sp>
    </p:spTree>
    <p:extLst>
      <p:ext uri="{BB962C8B-B14F-4D97-AF65-F5344CB8AC3E}">
        <p14:creationId xmlns:p14="http://schemas.microsoft.com/office/powerpoint/2010/main" val="161419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6538" y="577850"/>
            <a:ext cx="5043487" cy="3781425"/>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BAF53EF-993C-FF42-8B62-CEF57763A78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0128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6538" y="577850"/>
            <a:ext cx="5043487" cy="3781425"/>
          </a:xfrm>
        </p:spPr>
      </p:sp>
      <p:sp>
        <p:nvSpPr>
          <p:cNvPr id="3" name="Notes Placeholder 2"/>
          <p:cNvSpPr>
            <a:spLocks noGrp="1"/>
          </p:cNvSpPr>
          <p:nvPr>
            <p:ph type="body" idx="1"/>
          </p:nvPr>
        </p:nvSpPr>
        <p:spPr/>
        <p:txBody>
          <a:bodyPr/>
          <a:lstStyle/>
          <a:p>
            <a:pPr defTabSz="1002622">
              <a:defRPr/>
            </a:pP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71123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marL="0" lvl="1" defTabSz="1002622">
              <a:defRPr/>
            </a:pPr>
            <a:endParaRPr lang="en-US" b="1" baseline="0" dirty="0"/>
          </a:p>
        </p:txBody>
      </p:sp>
      <p:sp>
        <p:nvSpPr>
          <p:cNvPr id="4" name="Slide Number Placeholder 3"/>
          <p:cNvSpPr>
            <a:spLocks noGrp="1"/>
          </p:cNvSpPr>
          <p:nvPr>
            <p:ph type="sldNum" sz="quarter" idx="10"/>
          </p:nvPr>
        </p:nvSpPr>
        <p:spPr/>
        <p:txBody>
          <a:bodyPr/>
          <a:lstStyle/>
          <a:p>
            <a:fld id="{4BAF53EF-993C-FF42-8B62-CEF57763A78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0457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6538" y="577850"/>
            <a:ext cx="5043487" cy="3781425"/>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BAF53EF-993C-FF42-8B62-CEF57763A78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27784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1002622">
              <a:defRPr/>
            </a:pPr>
            <a:endParaRPr lang="en-US" dirty="0"/>
          </a:p>
        </p:txBody>
      </p:sp>
      <p:sp>
        <p:nvSpPr>
          <p:cNvPr id="4" name="Date Placeholder 3"/>
          <p:cNvSpPr>
            <a:spLocks noGrp="1"/>
          </p:cNvSpPr>
          <p:nvPr>
            <p:ph type="dt" idx="10"/>
          </p:nvPr>
        </p:nvSpPr>
        <p:spPr/>
        <p:txBody>
          <a:bodyPr/>
          <a:lstStyle/>
          <a:p>
            <a:fld id="{B7E26E61-CD00-467F-B9B1-E273ED0CA806}" type="datetime1">
              <a:rPr lang="en-US" smtClean="0"/>
              <a:t>11/5/2020</a:t>
            </a:fld>
            <a:endParaRPr lang="en-US"/>
          </a:p>
        </p:txBody>
      </p:sp>
      <p:sp>
        <p:nvSpPr>
          <p:cNvPr id="5" name="Slide Number Placeholder 4"/>
          <p:cNvSpPr>
            <a:spLocks noGrp="1"/>
          </p:cNvSpPr>
          <p:nvPr>
            <p:ph type="sldNum" sz="quarter" idx="11"/>
          </p:nvPr>
        </p:nvSpPr>
        <p:spPr/>
        <p:txBody>
          <a:bodyPr/>
          <a:lstStyle/>
          <a:p>
            <a:fld id="{31D52DAA-1465-41A2-B1C3-ACC2DD50CAAC}" type="slidenum">
              <a:rPr lang="en-US" smtClean="0"/>
              <a:t>16</a:t>
            </a:fld>
            <a:endParaRPr lang="en-US"/>
          </a:p>
        </p:txBody>
      </p:sp>
    </p:spTree>
    <p:extLst>
      <p:ext uri="{BB962C8B-B14F-4D97-AF65-F5344CB8AC3E}">
        <p14:creationId xmlns:p14="http://schemas.microsoft.com/office/powerpoint/2010/main" val="2157590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marL="0" lvl="1" defTabSz="1002622">
              <a:defRPr/>
            </a:pPr>
            <a:endParaRPr lang="en-US" baseline="0" dirty="0"/>
          </a:p>
        </p:txBody>
      </p:sp>
      <p:sp>
        <p:nvSpPr>
          <p:cNvPr id="4" name="Slide Number Placeholder 3"/>
          <p:cNvSpPr>
            <a:spLocks noGrp="1"/>
          </p:cNvSpPr>
          <p:nvPr>
            <p:ph type="sldNum" sz="quarter" idx="10"/>
          </p:nvPr>
        </p:nvSpPr>
        <p:spPr/>
        <p:txBody>
          <a:bodyPr/>
          <a:lstStyle/>
          <a:p>
            <a:fld id="{7CAA8450-CA99-4207-A66B-397ACFAB3752}" type="slidenum">
              <a:rPr lang="en-US" smtClean="0"/>
              <a:t>17</a:t>
            </a:fld>
            <a:endParaRPr lang="en-US"/>
          </a:p>
        </p:txBody>
      </p:sp>
    </p:spTree>
    <p:extLst>
      <p:ext uri="{BB962C8B-B14F-4D97-AF65-F5344CB8AC3E}">
        <p14:creationId xmlns:p14="http://schemas.microsoft.com/office/powerpoint/2010/main" val="750684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AA8450-CA99-4207-A66B-397ACFAB3752}" type="slidenum">
              <a:rPr lang="en-US" smtClean="0"/>
              <a:t>18</a:t>
            </a:fld>
            <a:endParaRPr lang="en-US"/>
          </a:p>
        </p:txBody>
      </p:sp>
    </p:spTree>
    <p:extLst>
      <p:ext uri="{BB962C8B-B14F-4D97-AF65-F5344CB8AC3E}">
        <p14:creationId xmlns:p14="http://schemas.microsoft.com/office/powerpoint/2010/main" val="75068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marL="0" lvl="1" defTabSz="968063">
              <a:defRPr/>
            </a:pPr>
            <a:endParaRPr lang="en-US" b="1" dirty="0"/>
          </a:p>
        </p:txBody>
      </p:sp>
      <p:sp>
        <p:nvSpPr>
          <p:cNvPr id="4" name="Header Placeholder 3"/>
          <p:cNvSpPr>
            <a:spLocks noGrp="1"/>
          </p:cNvSpPr>
          <p:nvPr>
            <p:ph type="hdr" sz="quarter" idx="10"/>
          </p:nvPr>
        </p:nvSpPr>
        <p:spPr>
          <a:xfrm>
            <a:off x="0" y="0"/>
            <a:ext cx="3246233" cy="488728"/>
          </a:xfrm>
          <a:prstGeom prst="rect">
            <a:avLst/>
          </a:prstGeom>
        </p:spPr>
        <p:txBody>
          <a:bodyPr lIns="96806" tIns="48404" rIns="96806" bIns="48404"/>
          <a:lstStyle/>
          <a:p>
            <a:pPr>
              <a:defRPr/>
            </a:pPr>
            <a:r>
              <a:rPr lang="en-US"/>
              <a:t>Draft, pre-decisional, for discussion only</a:t>
            </a:r>
          </a:p>
        </p:txBody>
      </p:sp>
      <p:sp>
        <p:nvSpPr>
          <p:cNvPr id="5" name="Slide Number Placeholder 4"/>
          <p:cNvSpPr>
            <a:spLocks noGrp="1"/>
          </p:cNvSpPr>
          <p:nvPr>
            <p:ph type="sldNum" sz="quarter" idx="11"/>
          </p:nvPr>
        </p:nvSpPr>
        <p:spPr/>
        <p:txBody>
          <a:bodyPr/>
          <a:lstStyle/>
          <a:p>
            <a:pPr>
              <a:defRPr/>
            </a:pPr>
            <a:fld id="{A3B67116-911A-41A3-8CE0-F70A5137E26A}" type="slidenum">
              <a:rPr lang="en-US" smtClean="0"/>
              <a:pPr>
                <a:defRPr/>
              </a:pPr>
              <a:t>19</a:t>
            </a:fld>
            <a:endParaRPr lang="en-US"/>
          </a:p>
        </p:txBody>
      </p:sp>
      <p:sp>
        <p:nvSpPr>
          <p:cNvPr id="6" name="Date Placeholder 5"/>
          <p:cNvSpPr>
            <a:spLocks noGrp="1"/>
          </p:cNvSpPr>
          <p:nvPr>
            <p:ph type="dt" idx="12"/>
          </p:nvPr>
        </p:nvSpPr>
        <p:spPr/>
        <p:txBody>
          <a:bodyPr/>
          <a:lstStyle/>
          <a:p>
            <a:fld id="{12F5960C-643C-49F3-8FCA-F8AC685C859E}" type="datetime1">
              <a:rPr lang="en-US" smtClean="0"/>
              <a:t>11/5/2020</a:t>
            </a:fld>
            <a:endParaRPr lang="en-US"/>
          </a:p>
        </p:txBody>
      </p:sp>
    </p:spTree>
    <p:extLst>
      <p:ext uri="{BB962C8B-B14F-4D97-AF65-F5344CB8AC3E}">
        <p14:creationId xmlns:p14="http://schemas.microsoft.com/office/powerpoint/2010/main" val="3964015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ClrTx/>
              <a:buSzTx/>
              <a:defRPr/>
            </a:pPr>
            <a:endParaRPr lang="en-US" dirty="0"/>
          </a:p>
        </p:txBody>
      </p:sp>
      <p:sp>
        <p:nvSpPr>
          <p:cNvPr id="4" name="Date Placeholder 3"/>
          <p:cNvSpPr>
            <a:spLocks noGrp="1"/>
          </p:cNvSpPr>
          <p:nvPr>
            <p:ph type="dt" idx="1"/>
          </p:nvPr>
        </p:nvSpPr>
        <p:spPr/>
        <p:txBody>
          <a:bodyPr/>
          <a:lstStyle/>
          <a:p>
            <a:fld id="{7933135D-A184-47A4-AB47-0A4E382B8233}" type="datetime1">
              <a:rPr lang="en-US" smtClean="0"/>
              <a:t>11/5/2020</a:t>
            </a:fld>
            <a:endParaRPr lang="en-US"/>
          </a:p>
        </p:txBody>
      </p:sp>
      <p:sp>
        <p:nvSpPr>
          <p:cNvPr id="5" name="Slide Number Placeholder 4"/>
          <p:cNvSpPr>
            <a:spLocks noGrp="1"/>
          </p:cNvSpPr>
          <p:nvPr>
            <p:ph type="sldNum" sz="quarter" idx="5"/>
          </p:nvPr>
        </p:nvSpPr>
        <p:spPr/>
        <p:txBody>
          <a:bodyPr/>
          <a:lstStyle/>
          <a:p>
            <a:fld id="{31D52DAA-1465-41A2-B1C3-ACC2DD50CAAC}" type="slidenum">
              <a:rPr lang="en-US" smtClean="0"/>
              <a:t>20</a:t>
            </a:fld>
            <a:endParaRPr lang="en-US"/>
          </a:p>
        </p:txBody>
      </p:sp>
    </p:spTree>
    <p:extLst>
      <p:ext uri="{BB962C8B-B14F-4D97-AF65-F5344CB8AC3E}">
        <p14:creationId xmlns:p14="http://schemas.microsoft.com/office/powerpoint/2010/main" val="1486591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21</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175160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endParaRPr/>
          </a:p>
        </p:txBody>
      </p:sp>
      <p:sp>
        <p:nvSpPr>
          <p:cNvPr id="84" name="Google Shape;84;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22</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915765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23</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956989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24</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3081181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25</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988832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26</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3275343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smtClean="0">
                <a:solidFill>
                  <a:schemeClr val="dk1"/>
                </a:solidFill>
                <a:latin typeface="Calibri"/>
                <a:ea typeface="Calibri"/>
                <a:cs typeface="Calibri"/>
                <a:sym typeface="Calibri"/>
              </a:rPr>
              <a:pPr algn="r"/>
              <a:t>27</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0578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28</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710459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29</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3506137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30</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831870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rtl="0" eaLnBrk="1" fontAlgn="auto" latinLnBrk="0" hangingPunct="1"/>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31D52DAA-1465-41A2-B1C3-ACC2DD50CAAC}" type="slidenum">
              <a:rPr lang="en-US" smtClean="0"/>
              <a:t>31</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30408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5</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3406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32</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782443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33</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366978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34</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690057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35</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289779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36</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97598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37</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321598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smtClean="0">
                <a:solidFill>
                  <a:schemeClr val="dk1"/>
                </a:solidFill>
                <a:latin typeface="Calibri"/>
                <a:ea typeface="Calibri"/>
                <a:cs typeface="Calibri"/>
                <a:sym typeface="Calibri"/>
              </a:rPr>
              <a:pPr algn="r"/>
              <a:t>38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5067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0"/>
            <a:endParaRPr lang="en-US" alt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39</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542547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40</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4021859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300">
                <a:solidFill>
                  <a:schemeClr val="dk1"/>
                </a:solidFill>
                <a:latin typeface="Calibri"/>
                <a:ea typeface="Calibri"/>
                <a:cs typeface="Calibri"/>
                <a:sym typeface="Calibri"/>
              </a:rPr>
              <a:pPr algn="r"/>
              <a:t>41</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4654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0"/>
          </p:nvPr>
        </p:nvSpPr>
        <p:spPr/>
        <p:txBody>
          <a:bodyPr/>
          <a:lstStyle/>
          <a:p>
            <a:pPr algn="r"/>
            <a:fld id="{00000000-1234-1234-1234-123412341234}" type="slidenum">
              <a:rPr lang="en-US" sz="1300">
                <a:solidFill>
                  <a:schemeClr val="dk1"/>
                </a:solidFill>
                <a:latin typeface="Calibri"/>
                <a:ea typeface="Calibri"/>
                <a:cs typeface="Calibri"/>
                <a:sym typeface="Calibri"/>
              </a:rPr>
              <a:pPr algn="r"/>
              <a:t>6</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1258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300">
                <a:solidFill>
                  <a:schemeClr val="dk1"/>
                </a:solidFill>
                <a:latin typeface="Calibri"/>
                <a:ea typeface="Calibri"/>
                <a:cs typeface="Calibri"/>
                <a:sym typeface="Calibri"/>
              </a:rPr>
              <a:pPr algn="r"/>
              <a:t>42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6420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966612">
              <a:defRPr/>
            </a:pPr>
            <a:fld id="{4BAF53EF-993C-FF42-8B62-CEF57763A78D}" type="slidenum">
              <a:rPr lang="en-US" sz="1500"/>
              <a:pPr defTabSz="966612">
                <a:defRPr/>
              </a:pPr>
              <a:t>43</a:t>
            </a:fld>
            <a:endParaRPr lang="en-US" sz="1500" dirty="0"/>
          </a:p>
        </p:txBody>
      </p:sp>
    </p:spTree>
    <p:extLst>
      <p:ext uri="{BB962C8B-B14F-4D97-AF65-F5344CB8AC3E}">
        <p14:creationId xmlns:p14="http://schemas.microsoft.com/office/powerpoint/2010/main" val="13899527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B5A78-0B0D-437D-A12F-B173FE99B3F4}" type="slidenum">
              <a:rPr lang="en-US" smtClean="0"/>
              <a:t>44</a:t>
            </a:fld>
            <a:endParaRPr lang="en-US"/>
          </a:p>
        </p:txBody>
      </p:sp>
    </p:spTree>
    <p:extLst>
      <p:ext uri="{BB962C8B-B14F-4D97-AF65-F5344CB8AC3E}">
        <p14:creationId xmlns:p14="http://schemas.microsoft.com/office/powerpoint/2010/main" val="2066688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31D52DAA-1465-41A2-B1C3-ACC2DD50CAAC}" type="slidenum">
              <a:rPr lang="en-US" smtClean="0"/>
              <a:t>45</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3618187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46</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139795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47</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2688204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31D52DAA-1465-41A2-B1C3-ACC2DD50CAAC}" type="slidenum">
              <a:rPr lang="en-US" smtClean="0"/>
              <a:t>48</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3388814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B5A78-0B0D-437D-A12F-B173FE99B3F4}" type="slidenum">
              <a:rPr lang="en-US" smtClean="0"/>
              <a:t>49</a:t>
            </a:fld>
            <a:endParaRPr lang="en-US"/>
          </a:p>
        </p:txBody>
      </p:sp>
    </p:spTree>
    <p:extLst>
      <p:ext uri="{BB962C8B-B14F-4D97-AF65-F5344CB8AC3E}">
        <p14:creationId xmlns:p14="http://schemas.microsoft.com/office/powerpoint/2010/main" val="21893228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50</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15417993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51</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611078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F368B1D8-ED6E-4C71-A6CA-D0FA55CFC051}" type="datetime1">
              <a:rPr lang="en-US" smtClean="0"/>
              <a:t>11/5/2020</a:t>
            </a:fld>
            <a:endParaRPr lang="en-US"/>
          </a:p>
        </p:txBody>
      </p:sp>
      <p:sp>
        <p:nvSpPr>
          <p:cNvPr id="5" name="Slide Number Placeholder 4"/>
          <p:cNvSpPr>
            <a:spLocks noGrp="1"/>
          </p:cNvSpPr>
          <p:nvPr>
            <p:ph type="sldNum" sz="quarter" idx="11"/>
          </p:nvPr>
        </p:nvSpPr>
        <p:spPr/>
        <p:txBody>
          <a:bodyPr/>
          <a:lstStyle/>
          <a:p>
            <a:fld id="{31D52DAA-1465-41A2-B1C3-ACC2DD50CAAC}" type="slidenum">
              <a:rPr lang="en-US" smtClean="0"/>
              <a:t>7</a:t>
            </a:fld>
            <a:endParaRPr lang="en-US"/>
          </a:p>
        </p:txBody>
      </p:sp>
    </p:spTree>
    <p:extLst>
      <p:ext uri="{BB962C8B-B14F-4D97-AF65-F5344CB8AC3E}">
        <p14:creationId xmlns:p14="http://schemas.microsoft.com/office/powerpoint/2010/main" val="1449885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idx="10"/>
          </p:nvPr>
        </p:nvSpPr>
        <p:spPr/>
        <p:txBody>
          <a:bodyPr/>
          <a:lstStyle/>
          <a:p>
            <a:pPr algn="r"/>
            <a:fld id="{00000000-1234-1234-1234-123412341234}" type="slidenum">
              <a:rPr lang="en-US" sz="1300">
                <a:solidFill>
                  <a:schemeClr val="dk1"/>
                </a:solidFill>
                <a:latin typeface="Calibri"/>
                <a:ea typeface="Calibri"/>
                <a:cs typeface="Calibri"/>
                <a:sym typeface="Calibri"/>
              </a:rPr>
              <a:pPr algn="r"/>
              <a:t>52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506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53</a:t>
            </a:fld>
            <a:endParaRPr lang="en-US"/>
          </a:p>
        </p:txBody>
      </p:sp>
    </p:spTree>
    <p:extLst>
      <p:ext uri="{BB962C8B-B14F-4D97-AF65-F5344CB8AC3E}">
        <p14:creationId xmlns:p14="http://schemas.microsoft.com/office/powerpoint/2010/main" val="2064609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54</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3039307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b="0" dirty="0"/>
          </a:p>
        </p:txBody>
      </p:sp>
      <p:sp>
        <p:nvSpPr>
          <p:cNvPr id="4" name="Slide Number Placeholder 3"/>
          <p:cNvSpPr>
            <a:spLocks noGrp="1"/>
          </p:cNvSpPr>
          <p:nvPr>
            <p:ph type="sldNum" sz="quarter" idx="10"/>
          </p:nvPr>
        </p:nvSpPr>
        <p:spPr/>
        <p:txBody>
          <a:bodyPr/>
          <a:lstStyle/>
          <a:p>
            <a:fld id="{4BAF53EF-993C-FF42-8B62-CEF57763A78D}" type="slidenum">
              <a:rPr lang="en-US" smtClean="0"/>
              <a:t>55</a:t>
            </a:fld>
            <a:endParaRPr lang="en-US"/>
          </a:p>
        </p:txBody>
      </p:sp>
    </p:spTree>
    <p:extLst>
      <p:ext uri="{BB962C8B-B14F-4D97-AF65-F5344CB8AC3E}">
        <p14:creationId xmlns:p14="http://schemas.microsoft.com/office/powerpoint/2010/main" val="1334489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56</a:t>
            </a:fld>
            <a:endParaRPr lang="en-US"/>
          </a:p>
        </p:txBody>
      </p:sp>
    </p:spTree>
    <p:extLst>
      <p:ext uri="{BB962C8B-B14F-4D97-AF65-F5344CB8AC3E}">
        <p14:creationId xmlns:p14="http://schemas.microsoft.com/office/powerpoint/2010/main" val="2974655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57</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1781948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sz="1300"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58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51568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p>
        </p:txBody>
      </p:sp>
      <p:sp>
        <p:nvSpPr>
          <p:cNvPr id="4" name="Slide Number Placeholder 3"/>
          <p:cNvSpPr>
            <a:spLocks noGrp="1"/>
          </p:cNvSpPr>
          <p:nvPr>
            <p:ph type="sldNum" sz="quarter" idx="5"/>
          </p:nvPr>
        </p:nvSpPr>
        <p:spPr/>
        <p:txBody>
          <a:bodyPr/>
          <a:lstStyle/>
          <a:p>
            <a:pPr algn="r" defTabSz="966612">
              <a:buClrTx/>
              <a:defRPr/>
            </a:pPr>
            <a:fld id="{DBCB5A78-0B0D-437D-A12F-B173FE99B3F4}" type="slidenum">
              <a:rPr lang="en-US" sz="1300" kern="1200">
                <a:solidFill>
                  <a:prstClr val="black"/>
                </a:solidFill>
                <a:latin typeface="Calibri" panose="020F0502020204030204"/>
                <a:ea typeface="+mn-ea"/>
                <a:cs typeface="+mn-cs"/>
              </a:rPr>
              <a:pPr algn="r" defTabSz="966612">
                <a:buClrTx/>
                <a:defRPr/>
              </a:pPr>
              <a:t>59</a:t>
            </a:fld>
            <a:endParaRPr lang="en-US" sz="13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541432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sz="13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lgn="r" defTabSz="966612">
              <a:buClrTx/>
              <a:defRPr/>
            </a:pPr>
            <a:fld id="{DBCB5A78-0B0D-437D-A12F-B173FE99B3F4}" type="slidenum">
              <a:rPr lang="en-US" sz="1300" kern="1200">
                <a:solidFill>
                  <a:prstClr val="black"/>
                </a:solidFill>
                <a:latin typeface="Calibri" panose="020F0502020204030204"/>
                <a:ea typeface="+mn-ea"/>
                <a:cs typeface="+mn-cs"/>
              </a:rPr>
              <a:pPr algn="r" defTabSz="966612">
                <a:buClrTx/>
                <a:defRPr/>
              </a:pPr>
              <a:t>60</a:t>
            </a:fld>
            <a:endParaRPr lang="en-US" sz="13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0767641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p>
        </p:txBody>
      </p:sp>
      <p:sp>
        <p:nvSpPr>
          <p:cNvPr id="4" name="Slide Number Placeholder 3"/>
          <p:cNvSpPr>
            <a:spLocks noGrp="1"/>
          </p:cNvSpPr>
          <p:nvPr>
            <p:ph type="sldNum" sz="quarter" idx="5"/>
          </p:nvPr>
        </p:nvSpPr>
        <p:spPr/>
        <p:txBody>
          <a:bodyPr/>
          <a:lstStyle/>
          <a:p>
            <a:fld id="{DBCB5A78-0B0D-437D-A12F-B173FE99B3F4}" type="slidenum">
              <a:rPr lang="en-US" smtClean="0"/>
              <a:t>61</a:t>
            </a:fld>
            <a:endParaRPr lang="en-US"/>
          </a:p>
        </p:txBody>
      </p:sp>
    </p:spTree>
    <p:extLst>
      <p:ext uri="{BB962C8B-B14F-4D97-AF65-F5344CB8AC3E}">
        <p14:creationId xmlns:p14="http://schemas.microsoft.com/office/powerpoint/2010/main" val="3244388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defTabSz="968063">
              <a:defRPr/>
            </a:pPr>
            <a:endParaRPr lang="en-US" b="0" baseline="0" dirty="0"/>
          </a:p>
        </p:txBody>
      </p:sp>
      <p:sp>
        <p:nvSpPr>
          <p:cNvPr id="4" name="Date Placeholder 3"/>
          <p:cNvSpPr>
            <a:spLocks noGrp="1"/>
          </p:cNvSpPr>
          <p:nvPr>
            <p:ph type="dt" idx="10"/>
          </p:nvPr>
        </p:nvSpPr>
        <p:spPr/>
        <p:txBody>
          <a:bodyPr/>
          <a:lstStyle/>
          <a:p>
            <a:fld id="{586FE3F4-E401-4753-90CD-3550CAB2758D}" type="datetime1">
              <a:rPr lang="en-US" smtClean="0"/>
              <a:t>11/5/2020</a:t>
            </a:fld>
            <a:endParaRPr lang="en-US"/>
          </a:p>
        </p:txBody>
      </p:sp>
      <p:sp>
        <p:nvSpPr>
          <p:cNvPr id="5" name="Slide Number Placeholder 4"/>
          <p:cNvSpPr>
            <a:spLocks noGrp="1"/>
          </p:cNvSpPr>
          <p:nvPr>
            <p:ph type="sldNum" sz="quarter" idx="11"/>
          </p:nvPr>
        </p:nvSpPr>
        <p:spPr/>
        <p:txBody>
          <a:bodyPr/>
          <a:lstStyle/>
          <a:p>
            <a:fld id="{31D52DAA-1465-41A2-B1C3-ACC2DD50CAAC}" type="slidenum">
              <a:rPr lang="en-US" smtClean="0"/>
              <a:t>8</a:t>
            </a:fld>
            <a:endParaRPr lang="en-US"/>
          </a:p>
        </p:txBody>
      </p:sp>
    </p:spTree>
    <p:extLst>
      <p:ext uri="{BB962C8B-B14F-4D97-AF65-F5344CB8AC3E}">
        <p14:creationId xmlns:p14="http://schemas.microsoft.com/office/powerpoint/2010/main" val="11217086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ClrTx/>
              <a:buSzTx/>
              <a:defRPr/>
            </a:pPr>
            <a:endParaRPr lang="en-US" dirty="0"/>
          </a:p>
        </p:txBody>
      </p:sp>
      <p:sp>
        <p:nvSpPr>
          <p:cNvPr id="4" name="Slide Number Placeholder 3"/>
          <p:cNvSpPr>
            <a:spLocks noGrp="1"/>
          </p:cNvSpPr>
          <p:nvPr>
            <p:ph type="sldNum" sz="quarter" idx="5"/>
          </p:nvPr>
        </p:nvSpPr>
        <p:spPr/>
        <p:txBody>
          <a:bodyPr/>
          <a:lstStyle/>
          <a:p>
            <a:fld id="{DBCB5A78-0B0D-437D-A12F-B173FE99B3F4}" type="slidenum">
              <a:rPr lang="en-US" smtClean="0"/>
              <a:t>62</a:t>
            </a:fld>
            <a:endParaRPr lang="en-US"/>
          </a:p>
        </p:txBody>
      </p:sp>
    </p:spTree>
    <p:extLst>
      <p:ext uri="{BB962C8B-B14F-4D97-AF65-F5344CB8AC3E}">
        <p14:creationId xmlns:p14="http://schemas.microsoft.com/office/powerpoint/2010/main" val="10405023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ClrTx/>
              <a:buSzTx/>
              <a:defRPr/>
            </a:pPr>
            <a:endParaRPr lang="en-US" sz="1300" dirty="0"/>
          </a:p>
        </p:txBody>
      </p:sp>
      <p:sp>
        <p:nvSpPr>
          <p:cNvPr id="4" name="Slide Number Placeholder 3"/>
          <p:cNvSpPr>
            <a:spLocks noGrp="1"/>
          </p:cNvSpPr>
          <p:nvPr>
            <p:ph type="sldNum" sz="quarter" idx="5"/>
          </p:nvPr>
        </p:nvSpPr>
        <p:spPr/>
        <p:txBody>
          <a:bodyPr/>
          <a:lstStyle/>
          <a:p>
            <a:fld id="{DBCB5A78-0B0D-437D-A12F-B173FE99B3F4}" type="slidenum">
              <a:rPr lang="en-US" smtClean="0"/>
              <a:t>63</a:t>
            </a:fld>
            <a:endParaRPr lang="en-US"/>
          </a:p>
        </p:txBody>
      </p:sp>
    </p:spTree>
    <p:extLst>
      <p:ext uri="{BB962C8B-B14F-4D97-AF65-F5344CB8AC3E}">
        <p14:creationId xmlns:p14="http://schemas.microsoft.com/office/powerpoint/2010/main" val="4243249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defRPr/>
            </a:pPr>
            <a:endParaRPr lang="en-US" alt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64</a:t>
            </a:fld>
            <a:endParaRPr lang="en-US"/>
          </a:p>
        </p:txBody>
      </p:sp>
    </p:spTree>
    <p:extLst>
      <p:ext uri="{BB962C8B-B14F-4D97-AF65-F5344CB8AC3E}">
        <p14:creationId xmlns:p14="http://schemas.microsoft.com/office/powerpoint/2010/main" val="23643603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65</a:t>
            </a:fld>
            <a:endParaRPr lang="en-US"/>
          </a:p>
        </p:txBody>
      </p:sp>
    </p:spTree>
    <p:extLst>
      <p:ext uri="{BB962C8B-B14F-4D97-AF65-F5344CB8AC3E}">
        <p14:creationId xmlns:p14="http://schemas.microsoft.com/office/powerpoint/2010/main" val="37784366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D52DAA-1465-41A2-B1C3-ACC2DD50CAAC}" type="slidenum">
              <a:rPr lang="en-US" smtClean="0"/>
              <a:t>66</a:t>
            </a:fld>
            <a:endParaRPr lang="en-US"/>
          </a:p>
        </p:txBody>
      </p:sp>
      <p:sp>
        <p:nvSpPr>
          <p:cNvPr id="5" name="Date Placeholder 4"/>
          <p:cNvSpPr>
            <a:spLocks noGrp="1"/>
          </p:cNvSpPr>
          <p:nvPr>
            <p:ph type="dt" idx="11"/>
          </p:nvPr>
        </p:nvSpPr>
        <p:spPr/>
        <p:txBody>
          <a:bodyPr/>
          <a:lstStyle/>
          <a:p>
            <a:fld id="{A6385563-B000-45FC-9443-1EC3FCC9D6CF}" type="datetime1">
              <a:rPr lang="en-US" smtClean="0"/>
              <a:t>11/5/2020</a:t>
            </a:fld>
            <a:endParaRPr lang="en-US"/>
          </a:p>
        </p:txBody>
      </p:sp>
    </p:spTree>
    <p:extLst>
      <p:ext uri="{BB962C8B-B14F-4D97-AF65-F5344CB8AC3E}">
        <p14:creationId xmlns:p14="http://schemas.microsoft.com/office/powerpoint/2010/main" val="8029033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FF0000"/>
                </a:solidFill>
                <a:latin typeface="Arial" panose="020B0604020202020204" pitchFamily="34" charset="0"/>
                <a:cs typeface="Arial" panose="020B0604020202020204" pitchFamily="34" charset="0"/>
              </a:rPr>
              <a:t>Debra…</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I’d like to take another quick </a:t>
            </a:r>
            <a:r>
              <a:rPr lang="en-US" b="1" u="sng" dirty="0">
                <a:latin typeface="Arial" panose="020B0604020202020204" pitchFamily="34" charset="0"/>
                <a:cs typeface="Arial" panose="020B0604020202020204" pitchFamily="34" charset="0"/>
              </a:rPr>
              <a:t>POLL</a:t>
            </a:r>
            <a:r>
              <a:rPr lang="en-US" dirty="0">
                <a:latin typeface="Arial" panose="020B0604020202020204" pitchFamily="34" charset="0"/>
                <a:cs typeface="Arial" panose="020B0604020202020204" pitchFamily="34" charset="0"/>
              </a:rPr>
              <a:t> …</a:t>
            </a:r>
            <a:endParaRPr lang="en-US" b="1" u="sng" dirty="0">
              <a:latin typeface="Arial" panose="020B0604020202020204" pitchFamily="34" charset="0"/>
              <a:cs typeface="Arial" panose="020B0604020202020204" pitchFamily="34" charset="0"/>
            </a:endParaRPr>
          </a:p>
          <a:p>
            <a:r>
              <a:rPr lang="en-US" b="1" dirty="0">
                <a:solidFill>
                  <a:srgbClr val="FF0000"/>
                </a:solidFill>
                <a:latin typeface="Arial" panose="020B0604020202020204" pitchFamily="34" charset="0"/>
                <a:cs typeface="Arial" panose="020B0604020202020204" pitchFamily="34" charset="0"/>
              </a:rPr>
              <a:t>            Write in the Chat Box – what are the next steps you would like to </a:t>
            </a:r>
          </a:p>
          <a:p>
            <a:r>
              <a:rPr lang="en-US" b="1" dirty="0">
                <a:solidFill>
                  <a:srgbClr val="FF0000"/>
                </a:solidFill>
                <a:latin typeface="Arial" panose="020B0604020202020204" pitchFamily="34" charset="0"/>
                <a:cs typeface="Arial" panose="020B0604020202020204" pitchFamily="34" charset="0"/>
              </a:rPr>
              <a:t>            take related to these Tool Kits?</a:t>
            </a:r>
          </a:p>
          <a:p>
            <a:endParaRPr lang="en-US"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Any questions or comments? </a:t>
            </a:r>
          </a:p>
          <a:p>
            <a:r>
              <a:rPr lang="en-US" dirty="0">
                <a:latin typeface="Arial" panose="020B0604020202020204" pitchFamily="34" charset="0"/>
                <a:cs typeface="Arial" panose="020B0604020202020204" pitchFamily="34" charset="0"/>
              </a:rPr>
              <a:t>    [Read questions from the Chat Box – for Jan or whomever to answer.]</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Thanks again to Jan Serak for sharing information with us today about the great tools that have resulted from this OSEP Supplement Project led by Region 4 PTAC at Wisconsin FACETS.</a:t>
            </a:r>
          </a:p>
          <a:p>
            <a:endParaRPr lang="en-US" dirty="0"/>
          </a:p>
        </p:txBody>
      </p:sp>
      <p:sp>
        <p:nvSpPr>
          <p:cNvPr id="4" name="Slide Number Placeholder 3"/>
          <p:cNvSpPr>
            <a:spLocks noGrp="1"/>
          </p:cNvSpPr>
          <p:nvPr>
            <p:ph type="sldNum" sz="quarter" idx="10"/>
          </p:nvPr>
        </p:nvSpPr>
        <p:spPr/>
        <p:txBody>
          <a:bodyPr/>
          <a:lstStyle/>
          <a:p>
            <a:fld id="{E1DA1796-A782-BD4B-B36E-DAE2E059AADD}" type="slidenum">
              <a:rPr lang="en-US" smtClean="0"/>
              <a:t>67</a:t>
            </a:fld>
            <a:endParaRPr lang="en-US"/>
          </a:p>
        </p:txBody>
      </p:sp>
    </p:spTree>
    <p:extLst>
      <p:ext uri="{BB962C8B-B14F-4D97-AF65-F5344CB8AC3E}">
        <p14:creationId xmlns:p14="http://schemas.microsoft.com/office/powerpoint/2010/main" val="30854892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latin typeface="Arial" panose="020B0604020202020204" pitchFamily="34" charset="0"/>
                <a:cs typeface="Arial" panose="020B0604020202020204" pitchFamily="34" charset="0"/>
              </a:rPr>
              <a:t>Debra…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Please take a minute to complete a brief survey about this webinar.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Thank you very much for joining us today.</a:t>
            </a:r>
          </a:p>
          <a:p>
            <a:endParaRPr lang="en-US" dirty="0"/>
          </a:p>
        </p:txBody>
      </p:sp>
      <p:sp>
        <p:nvSpPr>
          <p:cNvPr id="4" name="Slide Number Placeholder 3"/>
          <p:cNvSpPr>
            <a:spLocks noGrp="1"/>
          </p:cNvSpPr>
          <p:nvPr>
            <p:ph type="sldNum" sz="quarter" idx="10"/>
          </p:nvPr>
        </p:nvSpPr>
        <p:spPr/>
        <p:txBody>
          <a:bodyPr/>
          <a:lstStyle/>
          <a:p>
            <a:fld id="{E1DA1796-A782-BD4B-B36E-DAE2E059AADD}" type="slidenum">
              <a:rPr lang="en-US" smtClean="0"/>
              <a:t>68</a:t>
            </a:fld>
            <a:endParaRPr lang="en-US"/>
          </a:p>
        </p:txBody>
      </p:sp>
    </p:spTree>
    <p:extLst>
      <p:ext uri="{BB962C8B-B14F-4D97-AF65-F5344CB8AC3E}">
        <p14:creationId xmlns:p14="http://schemas.microsoft.com/office/powerpoint/2010/main" val="3293834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endParaRPr lang="en-US" b="0" dirty="0">
              <a:solidFill>
                <a:srgbClr val="43484E"/>
              </a:solidFill>
              <a:latin typeface="AvenirNextLTW01-Demi"/>
            </a:endParaRPr>
          </a:p>
        </p:txBody>
      </p:sp>
      <p:sp>
        <p:nvSpPr>
          <p:cNvPr id="4" name="Footer Placeholder 3"/>
          <p:cNvSpPr>
            <a:spLocks noGrp="1"/>
          </p:cNvSpPr>
          <p:nvPr>
            <p:ph type="ftr" sz="quarter" idx="10"/>
          </p:nvPr>
        </p:nvSpPr>
        <p:spPr>
          <a:xfrm>
            <a:off x="0" y="9284132"/>
            <a:ext cx="3246233" cy="488728"/>
          </a:xfrm>
          <a:prstGeom prst="rect">
            <a:avLst/>
          </a:prstGeom>
        </p:spPr>
        <p:txBody>
          <a:bodyPr lIns="96806" tIns="48404" rIns="96806" bIns="48404"/>
          <a:lstStyle/>
          <a:p>
            <a:endParaRPr lang="en-US"/>
          </a:p>
        </p:txBody>
      </p:sp>
      <p:sp>
        <p:nvSpPr>
          <p:cNvPr id="5" name="Slide Number Placeholder 4"/>
          <p:cNvSpPr>
            <a:spLocks noGrp="1"/>
          </p:cNvSpPr>
          <p:nvPr>
            <p:ph type="sldNum" sz="quarter" idx="11"/>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5925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rtl="0"/>
            <a:endParaRPr lang="en-US" sz="13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0779B1D-99D2-431A-8E50-FBCEDA6A5AF7}" type="slidenum">
              <a:rPr lang="en-US" smtClean="0"/>
              <a:t>10</a:t>
            </a:fld>
            <a:endParaRPr lang="en-US"/>
          </a:p>
        </p:txBody>
      </p:sp>
      <p:sp>
        <p:nvSpPr>
          <p:cNvPr id="5" name="Date Placeholder 4"/>
          <p:cNvSpPr>
            <a:spLocks noGrp="1"/>
          </p:cNvSpPr>
          <p:nvPr>
            <p:ph type="dt" idx="11"/>
          </p:nvPr>
        </p:nvSpPr>
        <p:spPr/>
        <p:txBody>
          <a:bodyPr/>
          <a:lstStyle/>
          <a:p>
            <a:fld id="{02E54DB4-3B7A-42A5-9D17-145CB1E87B56}" type="datetime1">
              <a:rPr lang="en-US" smtClean="0"/>
              <a:t>11/5/2020</a:t>
            </a:fld>
            <a:endParaRPr lang="en-US"/>
          </a:p>
        </p:txBody>
      </p:sp>
    </p:spTree>
    <p:extLst>
      <p:ext uri="{BB962C8B-B14F-4D97-AF65-F5344CB8AC3E}">
        <p14:creationId xmlns:p14="http://schemas.microsoft.com/office/powerpoint/2010/main" val="3551131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560388"/>
            <a:ext cx="4887912" cy="3665537"/>
          </a:xfrm>
        </p:spPr>
      </p:sp>
      <p:sp>
        <p:nvSpPr>
          <p:cNvPr id="3" name="Notes Placeholder 2"/>
          <p:cNvSpPr>
            <a:spLocks noGrp="1"/>
          </p:cNvSpPr>
          <p:nvPr>
            <p:ph type="body" idx="1"/>
          </p:nvPr>
        </p:nvSpPr>
        <p:spPr/>
        <p:txBody>
          <a:bodyPr/>
          <a:lstStyle/>
          <a:p>
            <a:pPr marL="0" lvl="1" defTabSz="1002622">
              <a:defRPr/>
            </a:pPr>
            <a:endParaRPr lang="en-US" b="1" dirty="0"/>
          </a:p>
        </p:txBody>
      </p:sp>
      <p:sp>
        <p:nvSpPr>
          <p:cNvPr id="4" name="Header Placeholder 3"/>
          <p:cNvSpPr>
            <a:spLocks noGrp="1"/>
          </p:cNvSpPr>
          <p:nvPr>
            <p:ph type="hdr" sz="quarter" idx="10"/>
          </p:nvPr>
        </p:nvSpPr>
        <p:spPr>
          <a:xfrm>
            <a:off x="0" y="0"/>
            <a:ext cx="3246233" cy="488728"/>
          </a:xfrm>
          <a:prstGeom prst="rect">
            <a:avLst/>
          </a:prstGeom>
        </p:spPr>
        <p:txBody>
          <a:bodyPr lIns="96806" tIns="48404" rIns="96806" bIns="48404"/>
          <a:lstStyle/>
          <a:p>
            <a:pPr>
              <a:defRPr/>
            </a:pPr>
            <a:r>
              <a:rPr lang="en-US"/>
              <a:t>Draft, pre-decisional, for discussion only</a:t>
            </a:r>
          </a:p>
        </p:txBody>
      </p:sp>
      <p:sp>
        <p:nvSpPr>
          <p:cNvPr id="5" name="Slide Number Placeholder 4"/>
          <p:cNvSpPr>
            <a:spLocks noGrp="1"/>
          </p:cNvSpPr>
          <p:nvPr>
            <p:ph type="sldNum" sz="quarter" idx="11"/>
          </p:nvPr>
        </p:nvSpPr>
        <p:spPr/>
        <p:txBody>
          <a:bodyPr/>
          <a:lstStyle/>
          <a:p>
            <a:pPr>
              <a:defRPr/>
            </a:pPr>
            <a:fld id="{A3B67116-911A-41A3-8CE0-F70A5137E26A}" type="slidenum">
              <a:rPr lang="en-US" smtClean="0"/>
              <a:pPr>
                <a:defRPr/>
              </a:pPr>
              <a:t>11</a:t>
            </a:fld>
            <a:endParaRPr lang="en-US"/>
          </a:p>
        </p:txBody>
      </p:sp>
      <p:sp>
        <p:nvSpPr>
          <p:cNvPr id="6" name="Date Placeholder 5"/>
          <p:cNvSpPr>
            <a:spLocks noGrp="1"/>
          </p:cNvSpPr>
          <p:nvPr>
            <p:ph type="dt" idx="12"/>
          </p:nvPr>
        </p:nvSpPr>
        <p:spPr/>
        <p:txBody>
          <a:bodyPr/>
          <a:lstStyle/>
          <a:p>
            <a:fld id="{12F5960C-643C-49F3-8FCA-F8AC685C859E}" type="datetime1">
              <a:rPr lang="en-US" smtClean="0"/>
              <a:t>11/5/2020</a:t>
            </a:fld>
            <a:endParaRPr lang="en-US"/>
          </a:p>
        </p:txBody>
      </p:sp>
    </p:spTree>
    <p:extLst>
      <p:ext uri="{BB962C8B-B14F-4D97-AF65-F5344CB8AC3E}">
        <p14:creationId xmlns:p14="http://schemas.microsoft.com/office/powerpoint/2010/main" val="3471598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0"/>
        <p:cNvGrpSpPr/>
        <p:nvPr/>
      </p:nvGrpSpPr>
      <p:grpSpPr>
        <a:xfrm>
          <a:off x="0" y="0"/>
          <a:ext cx="0" cy="0"/>
          <a:chOff x="0" y="0"/>
          <a:chExt cx="0" cy="0"/>
        </a:xfrm>
      </p:grpSpPr>
      <p:sp>
        <p:nvSpPr>
          <p:cNvPr id="21" name="Google Shape;21;p2"/>
          <p:cNvSpPr txBox="1">
            <a:spLocks noGrp="1"/>
          </p:cNvSpPr>
          <p:nvPr>
            <p:ph type="title"/>
          </p:nvPr>
        </p:nvSpPr>
        <p:spPr>
          <a:xfrm>
            <a:off x="641193" y="2164953"/>
            <a:ext cx="8036720" cy="74334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101820"/>
              </a:buClr>
              <a:buSzPts val="4000"/>
              <a:buFont typeface="Arial"/>
              <a:buNone/>
              <a:defRPr sz="4000" b="0" i="0" u="none" strike="noStrike" cap="none">
                <a:solidFill>
                  <a:srgbClr val="10182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2"/>
          <p:cNvSpPr txBox="1">
            <a:spLocks noGrp="1"/>
          </p:cNvSpPr>
          <p:nvPr>
            <p:ph type="body" idx="1"/>
          </p:nvPr>
        </p:nvSpPr>
        <p:spPr>
          <a:xfrm>
            <a:off x="646352" y="2895600"/>
            <a:ext cx="8031561" cy="520700"/>
          </a:xfrm>
          <a:prstGeom prst="rect">
            <a:avLst/>
          </a:prstGeom>
          <a:noFill/>
          <a:ln>
            <a:noFill/>
          </a:ln>
        </p:spPr>
        <p:txBody>
          <a:bodyPr spcFirstLastPara="1" wrap="square" lIns="91425" tIns="45700" rIns="91425" bIns="45700" anchor="t" anchorCtr="0"/>
          <a:lstStyle>
            <a:lvl1pPr marL="457200" marR="0" lvl="0" indent="-228600" algn="l" rtl="0">
              <a:lnSpc>
                <a:spcPct val="162500"/>
              </a:lnSpc>
              <a:spcBef>
                <a:spcPts val="1000"/>
              </a:spcBef>
              <a:spcAft>
                <a:spcPts val="0"/>
              </a:spcAft>
              <a:buClr>
                <a:schemeClr val="dk2"/>
              </a:buClr>
              <a:buSzPts val="1600"/>
              <a:buFont typeface="Noto Sans Symbols"/>
              <a:buNone/>
              <a:defRPr sz="1600" b="0" i="0" u="none" strike="noStrike" cap="none">
                <a:solidFill>
                  <a:srgbClr val="43484E"/>
                </a:solidFill>
                <a:latin typeface="Georgia"/>
                <a:ea typeface="Georgia"/>
                <a:cs typeface="Georgia"/>
                <a:sym typeface="Georgia"/>
              </a:defRPr>
            </a:lvl1pPr>
            <a:lvl2pPr marL="914400" marR="0" lvl="1" indent="-292100" algn="l" rtl="0">
              <a:spcBef>
                <a:spcPts val="1000"/>
              </a:spcBef>
              <a:spcAft>
                <a:spcPts val="0"/>
              </a:spcAft>
              <a:buClr>
                <a:schemeClr val="dk2"/>
              </a:buClr>
              <a:buSzPts val="1000"/>
              <a:buFont typeface="Noto Sans Symbols"/>
              <a:buChar char="◻"/>
              <a:defRPr sz="2000" b="0" i="0" u="none" strike="noStrike" cap="none">
                <a:solidFill>
                  <a:schemeClr val="dk1"/>
                </a:solidFill>
                <a:latin typeface="Georgia"/>
                <a:ea typeface="Georgia"/>
                <a:cs typeface="Georgia"/>
                <a:sym typeface="Georgia"/>
              </a:defRPr>
            </a:lvl2pPr>
            <a:lvl3pPr marL="1371600" marR="0" lvl="2" indent="-342900" algn="l" rtl="0">
              <a:spcBef>
                <a:spcPts val="10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3" name="Google Shape;23;p2"/>
          <p:cNvPicPr preferRelativeResize="0"/>
          <p:nvPr/>
        </p:nvPicPr>
        <p:blipFill>
          <a:blip r:embed="rId2"/>
          <a:stretch>
            <a:fillRect/>
          </a:stretch>
        </p:blipFill>
        <p:spPr>
          <a:xfrm>
            <a:off x="545039" y="5001237"/>
            <a:ext cx="2679700" cy="926882"/>
          </a:xfrm>
          <a:prstGeom prst="rect">
            <a:avLst/>
          </a:prstGeom>
          <a:noFill/>
          <a:ln>
            <a:noFill/>
          </a:ln>
        </p:spPr>
      </p:pic>
      <p:pic>
        <p:nvPicPr>
          <p:cNvPr id="24" name="Google Shape;24;p2"/>
          <p:cNvPicPr preferRelativeResize="0"/>
          <p:nvPr/>
        </p:nvPicPr>
        <p:blipFill rotWithShape="1">
          <a:blip r:embed="rId3">
            <a:alphaModFix/>
          </a:blip>
          <a:srcRect/>
          <a:stretch/>
        </p:blipFill>
        <p:spPr>
          <a:xfrm>
            <a:off x="0" y="5328740"/>
            <a:ext cx="9157662" cy="18854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2" name="Title Placeholder 1"/>
          <p:cNvSpPr>
            <a:spLocks noGrp="1"/>
          </p:cNvSpPr>
          <p:nvPr>
            <p:ph type="title"/>
          </p:nvPr>
        </p:nvSpPr>
        <p:spPr>
          <a:xfrm>
            <a:off x="553642" y="274641"/>
            <a:ext cx="8036720" cy="743347"/>
          </a:xfrm>
          <a:prstGeom prst="rect">
            <a:avLst/>
          </a:prstGeom>
        </p:spPr>
        <p:txBody>
          <a:bodyPr rtlCol="0">
            <a:normAutofit/>
          </a:bodyPr>
          <a:lstStyle/>
          <a:p>
            <a:r>
              <a:rPr lang="en-US"/>
              <a:t>Click to edit Master title style</a:t>
            </a:r>
          </a:p>
        </p:txBody>
      </p:sp>
      <p:sp>
        <p:nvSpPr>
          <p:cNvPr id="24" name="Content Placeholder 2"/>
          <p:cNvSpPr>
            <a:spLocks noGrp="1"/>
          </p:cNvSpPr>
          <p:nvPr>
            <p:ph sz="half" idx="1"/>
          </p:nvPr>
        </p:nvSpPr>
        <p:spPr>
          <a:xfrm>
            <a:off x="457200" y="1350186"/>
            <a:ext cx="8133160" cy="4525963"/>
          </a:xfrm>
          <a:prstGeom prst="rect">
            <a:avLst/>
          </a:prstGeom>
        </p:spPr>
        <p:txBody>
          <a:bodyPr/>
          <a:lstStyle>
            <a:lvl1pPr>
              <a:defRPr sz="1125"/>
            </a:lvl1pPr>
            <a:lvl2pPr>
              <a:spcBef>
                <a:spcPts val="563"/>
              </a:spcBef>
              <a:defRPr sz="1013"/>
            </a:lvl2pPr>
            <a:lvl3pPr>
              <a:spcBef>
                <a:spcPts val="563"/>
              </a:spcBef>
              <a:defRPr sz="900"/>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lvl1pPr algn="ctr" defTabSz="514350" fontAlgn="base">
              <a:spcBef>
                <a:spcPct val="0"/>
              </a:spcBef>
              <a:spcAft>
                <a:spcPct val="0"/>
              </a:spcAft>
              <a:defRPr sz="675">
                <a:solidFill>
                  <a:srgbClr val="101820">
                    <a:tint val="75000"/>
                  </a:srgbClr>
                </a:solidFill>
              </a:defRPr>
            </a:lvl1pPr>
          </a:lstStyle>
          <a:p>
            <a:pPr>
              <a:defRPr/>
            </a:pPr>
            <a:endParaRPr lang="en-US"/>
          </a:p>
        </p:txBody>
      </p:sp>
      <p:sp>
        <p:nvSpPr>
          <p:cNvPr id="5" name="Footer Placeholder 4"/>
          <p:cNvSpPr>
            <a:spLocks noGrp="1"/>
          </p:cNvSpPr>
          <p:nvPr>
            <p:ph type="ftr" sz="quarter" idx="11"/>
          </p:nvPr>
        </p:nvSpPr>
        <p:spPr/>
        <p:txBody>
          <a:bodyPr/>
          <a:lstStyle>
            <a:lvl1pPr algn="r" defTabSz="514350" fontAlgn="base">
              <a:spcBef>
                <a:spcPct val="0"/>
              </a:spcBef>
              <a:spcAft>
                <a:spcPct val="0"/>
              </a:spcAft>
              <a:defRPr sz="675">
                <a:solidFill>
                  <a:srgbClr val="101820">
                    <a:tint val="75000"/>
                  </a:srgbClr>
                </a:solidFill>
                <a:latin typeface="Arial"/>
                <a:cs typeface="Arial"/>
              </a:defRPr>
            </a:lvl1pPr>
          </a:lstStyle>
          <a:p>
            <a:pPr>
              <a:defRPr/>
            </a:pPr>
            <a:endParaRPr lang="en-US"/>
          </a:p>
        </p:txBody>
      </p:sp>
    </p:spTree>
    <p:extLst>
      <p:ext uri="{BB962C8B-B14F-4D97-AF65-F5344CB8AC3E}">
        <p14:creationId xmlns:p14="http://schemas.microsoft.com/office/powerpoint/2010/main" val="118751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93394F-6E3E-40E8-A6CD-437BA776A917}"/>
              </a:ext>
            </a:extLst>
          </p:cNvPr>
          <p:cNvSpPr>
            <a:spLocks noGrp="1"/>
          </p:cNvSpPr>
          <p:nvPr>
            <p:ph type="ftr" sz="quarter" idx="10"/>
          </p:nvPr>
        </p:nvSpPr>
        <p:spPr/>
        <p:txBody>
          <a:bodyPr lIns="0" tIns="0" rIns="0"/>
          <a:lstStyle/>
          <a:p>
            <a:endParaRPr lang="en-US" dirty="0"/>
          </a:p>
        </p:txBody>
      </p:sp>
      <p:sp>
        <p:nvSpPr>
          <p:cNvPr id="4" name="Slide Number Placeholder 3">
            <a:extLst>
              <a:ext uri="{FF2B5EF4-FFF2-40B4-BE49-F238E27FC236}">
                <a16:creationId xmlns:a16="http://schemas.microsoft.com/office/drawing/2014/main" id="{552562CF-01B0-45AD-8883-EA0105C42D79}"/>
              </a:ext>
            </a:extLst>
          </p:cNvPr>
          <p:cNvSpPr>
            <a:spLocks noGrp="1"/>
          </p:cNvSpPr>
          <p:nvPr>
            <p:ph type="sldNum" sz="quarter" idx="11"/>
          </p:nvPr>
        </p:nvSpPr>
        <p:spPr/>
        <p:txBody>
          <a:bodyPr lIns="0" tIns="0"/>
          <a:lstStyle/>
          <a:p>
            <a:fld id="{D83FA9C0-76D2-4098-B10D-57ADD9B5F8CC}" type="slidenum">
              <a:rPr lang="en-US" smtClean="0"/>
              <a:pPr/>
              <a:t>‹#›</a:t>
            </a:fld>
            <a:endParaRPr lang="en-US"/>
          </a:p>
        </p:txBody>
      </p:sp>
      <p:sp>
        <p:nvSpPr>
          <p:cNvPr id="5" name="Title 1">
            <a:extLst>
              <a:ext uri="{FF2B5EF4-FFF2-40B4-BE49-F238E27FC236}">
                <a16:creationId xmlns:a16="http://schemas.microsoft.com/office/drawing/2014/main" id="{C389AF89-B6D0-4939-AF1B-F5D40D819DC7}"/>
              </a:ext>
            </a:extLst>
          </p:cNvPr>
          <p:cNvSpPr>
            <a:spLocks noGrp="1"/>
          </p:cNvSpPr>
          <p:nvPr>
            <p:ph type="title"/>
          </p:nvPr>
        </p:nvSpPr>
        <p:spPr>
          <a:xfrm>
            <a:off x="703385" y="1600200"/>
            <a:ext cx="7737231" cy="457200"/>
          </a:xfrm>
        </p:spPr>
        <p:txBody>
          <a:bodyPr anchor="b">
            <a:normAutofit/>
          </a:bodyPr>
          <a:lstStyle>
            <a:lvl1pPr>
              <a:defRPr sz="1538">
                <a:latin typeface="+mj-lt"/>
                <a:cs typeface="Arial" panose="020B0604020202020204" pitchFamily="34" charset="0"/>
              </a:defRPr>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8D813CAE-5F36-488A-B5A9-D16307680391}"/>
              </a:ext>
            </a:extLst>
          </p:cNvPr>
          <p:cNvSpPr>
            <a:spLocks noGrp="1"/>
          </p:cNvSpPr>
          <p:nvPr>
            <p:ph type="body" idx="1"/>
          </p:nvPr>
        </p:nvSpPr>
        <p:spPr>
          <a:xfrm>
            <a:off x="703385" y="2057400"/>
            <a:ext cx="7737231" cy="3200400"/>
          </a:xfrm>
        </p:spPr>
        <p:txBody>
          <a:bodyPr tIns="182880">
            <a:normAutofit/>
          </a:bodyPr>
          <a:lstStyle>
            <a:lvl1pPr marL="0" indent="0">
              <a:lnSpc>
                <a:spcPct val="125000"/>
              </a:lnSpc>
              <a:buNone/>
              <a:defRPr sz="1231">
                <a:solidFill>
                  <a:srgbClr val="43484E"/>
                </a:solidFill>
              </a:defRPr>
            </a:lvl1pPr>
            <a:lvl2pPr marL="263759" indent="0">
              <a:buNone/>
              <a:defRPr sz="1154">
                <a:solidFill>
                  <a:schemeClr val="tx1">
                    <a:tint val="75000"/>
                  </a:schemeClr>
                </a:solidFill>
              </a:defRPr>
            </a:lvl2pPr>
            <a:lvl3pPr marL="527517" indent="0">
              <a:buNone/>
              <a:defRPr sz="1038">
                <a:solidFill>
                  <a:schemeClr val="tx1">
                    <a:tint val="75000"/>
                  </a:schemeClr>
                </a:solidFill>
              </a:defRPr>
            </a:lvl3pPr>
            <a:lvl4pPr marL="791276" indent="0">
              <a:buNone/>
              <a:defRPr sz="923">
                <a:solidFill>
                  <a:schemeClr val="tx1">
                    <a:tint val="75000"/>
                  </a:schemeClr>
                </a:solidFill>
              </a:defRPr>
            </a:lvl4pPr>
            <a:lvl5pPr marL="1055035" indent="0">
              <a:buNone/>
              <a:defRPr sz="923">
                <a:solidFill>
                  <a:schemeClr val="tx1">
                    <a:tint val="75000"/>
                  </a:schemeClr>
                </a:solidFill>
              </a:defRPr>
            </a:lvl5pPr>
            <a:lvl6pPr marL="1318793" indent="0">
              <a:buNone/>
              <a:defRPr sz="923">
                <a:solidFill>
                  <a:schemeClr val="tx1">
                    <a:tint val="75000"/>
                  </a:schemeClr>
                </a:solidFill>
              </a:defRPr>
            </a:lvl6pPr>
            <a:lvl7pPr marL="1582552" indent="0">
              <a:buNone/>
              <a:defRPr sz="923">
                <a:solidFill>
                  <a:schemeClr val="tx1">
                    <a:tint val="75000"/>
                  </a:schemeClr>
                </a:solidFill>
              </a:defRPr>
            </a:lvl7pPr>
            <a:lvl8pPr marL="1846311" indent="0">
              <a:buNone/>
              <a:defRPr sz="923">
                <a:solidFill>
                  <a:schemeClr val="tx1">
                    <a:tint val="75000"/>
                  </a:schemeClr>
                </a:solidFill>
              </a:defRPr>
            </a:lvl8pPr>
            <a:lvl9pPr marL="2110069" indent="0">
              <a:buNone/>
              <a:defRPr sz="92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5211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71D163F-7814-4435-8D6F-6C0C75981D65}"/>
              </a:ext>
            </a:extLst>
          </p:cNvPr>
          <p:cNvSpPr>
            <a:spLocks noGrp="1"/>
          </p:cNvSpPr>
          <p:nvPr>
            <p:ph sz="quarter" idx="13"/>
          </p:nvPr>
        </p:nvSpPr>
        <p:spPr>
          <a:xfrm>
            <a:off x="4724400" y="4419600"/>
            <a:ext cx="46038" cy="46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0102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365126"/>
            <a:ext cx="6903720" cy="1149349"/>
          </a:xfrm>
        </p:spPr>
        <p:txBody>
          <a:bodyPr/>
          <a:lstStyle/>
          <a:p>
            <a:r>
              <a:rPr lang="en-US" dirty="0"/>
              <a:t>Click to edit Master title style</a:t>
            </a:r>
          </a:p>
        </p:txBody>
      </p:sp>
      <p:sp>
        <p:nvSpPr>
          <p:cNvPr id="3" name="Text Placeholder 2"/>
          <p:cNvSpPr>
            <a:spLocks noGrp="1"/>
          </p:cNvSpPr>
          <p:nvPr>
            <p:ph type="body" idx="1"/>
          </p:nvPr>
        </p:nvSpPr>
        <p:spPr>
          <a:xfrm>
            <a:off x="1600200" y="1681163"/>
            <a:ext cx="33832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600200" y="2505075"/>
            <a:ext cx="338328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29784" y="1681163"/>
            <a:ext cx="33832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129784" y="2505075"/>
            <a:ext cx="338328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215D182-B922-4689-A438-CF0D27E561CB}" type="datetimeFigureOut">
              <a:rPr lang="en-US" smtClean="0"/>
              <a:t>11/5/2020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26D355-FAC9-4A9C-A85B-016995C75B48}" type="slidenum">
              <a:rPr lang="en-US" smtClean="0"/>
              <a:t>‹#›</a:t>
            </a:fld>
            <a:endParaRPr lang="en-US" dirty="0"/>
          </a:p>
        </p:txBody>
      </p:sp>
    </p:spTree>
    <p:extLst>
      <p:ext uri="{BB962C8B-B14F-4D97-AF65-F5344CB8AC3E}">
        <p14:creationId xmlns:p14="http://schemas.microsoft.com/office/powerpoint/2010/main" val="318098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553641" y="452437"/>
            <a:ext cx="8036720" cy="74334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4"/>
          <p:cNvSpPr txBox="1">
            <a:spLocks noGrp="1"/>
          </p:cNvSpPr>
          <p:nvPr>
            <p:ph type="body" idx="1"/>
          </p:nvPr>
        </p:nvSpPr>
        <p:spPr>
          <a:xfrm>
            <a:off x="553641" y="1524000"/>
            <a:ext cx="8036720" cy="4106412"/>
          </a:xfrm>
          <a:prstGeom prst="rect">
            <a:avLst/>
          </a:prstGeom>
          <a:noFill/>
          <a:ln>
            <a:noFill/>
          </a:ln>
        </p:spPr>
        <p:txBody>
          <a:bodyPr spcFirstLastPara="1" wrap="square" lIns="91425" tIns="45700" rIns="91425" bIns="45700" anchor="t" anchorCtr="0"/>
          <a:lstStyle>
            <a:lvl1pPr marL="457200" marR="0" lvl="0" indent="-368300" algn="l" rtl="0">
              <a:lnSpc>
                <a:spcPct val="118181"/>
              </a:lnSpc>
              <a:spcBef>
                <a:spcPts val="1000"/>
              </a:spcBef>
              <a:spcAft>
                <a:spcPts val="0"/>
              </a:spcAft>
              <a:buClr>
                <a:schemeClr val="dk2"/>
              </a:buClr>
              <a:buSzPts val="2200"/>
              <a:buFont typeface="Noto Sans Symbols"/>
              <a:buChar char="▪"/>
              <a:defRPr sz="2200" b="0" i="0" u="none" strike="noStrike" cap="none">
                <a:solidFill>
                  <a:schemeClr val="dk1"/>
                </a:solidFill>
                <a:latin typeface="Georgia"/>
                <a:ea typeface="Georgia"/>
                <a:cs typeface="Georgia"/>
                <a:sym typeface="Georgia"/>
              </a:defRPr>
            </a:lvl1pPr>
            <a:lvl2pPr marL="914400" marR="0" lvl="1" indent="-292100" algn="l" rtl="0">
              <a:spcBef>
                <a:spcPts val="1000"/>
              </a:spcBef>
              <a:spcAft>
                <a:spcPts val="0"/>
              </a:spcAft>
              <a:buClr>
                <a:schemeClr val="dk2"/>
              </a:buClr>
              <a:buSzPts val="1000"/>
              <a:buFont typeface="Noto Sans Symbols"/>
              <a:buChar char="◻"/>
              <a:defRPr sz="2000" b="0" i="0" u="none" strike="noStrike" cap="none">
                <a:solidFill>
                  <a:schemeClr val="dk1"/>
                </a:solidFill>
                <a:latin typeface="Georgia"/>
                <a:ea typeface="Georgia"/>
                <a:cs typeface="Georgia"/>
                <a:sym typeface="Georgia"/>
              </a:defRPr>
            </a:lvl2pPr>
            <a:lvl3pPr marL="1371600" marR="0" lvl="2" indent="-342900" algn="l" rtl="0">
              <a:spcBef>
                <a:spcPts val="10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4" name="Google Shape;34;p4"/>
          <p:cNvSpPr txBox="1">
            <a:spLocks noGrp="1"/>
          </p:cNvSpPr>
          <p:nvPr>
            <p:ph type="dt" idx="10"/>
          </p:nvPr>
        </p:nvSpPr>
        <p:spPr>
          <a:xfrm>
            <a:off x="3182568" y="6081189"/>
            <a:ext cx="2133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9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35" name="Google Shape;35;p4"/>
          <p:cNvSpPr txBox="1">
            <a:spLocks noGrp="1"/>
          </p:cNvSpPr>
          <p:nvPr>
            <p:ph type="ftr" idx="11"/>
          </p:nvPr>
        </p:nvSpPr>
        <p:spPr>
          <a:xfrm>
            <a:off x="5694760" y="6081189"/>
            <a:ext cx="28956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b="0" i="0" u="none" strike="noStrike" cap="none">
                <a:solidFill>
                  <a:srgbClr val="8889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9"/>
        <p:cNvGrpSpPr/>
        <p:nvPr/>
      </p:nvGrpSpPr>
      <p:grpSpPr>
        <a:xfrm>
          <a:off x="0" y="0"/>
          <a:ext cx="0" cy="0"/>
          <a:chOff x="0" y="0"/>
          <a:chExt cx="0" cy="0"/>
        </a:xfrm>
      </p:grpSpPr>
      <p:sp>
        <p:nvSpPr>
          <p:cNvPr id="70" name="Google Shape;70;p11"/>
          <p:cNvSpPr txBox="1">
            <a:spLocks noGrp="1"/>
          </p:cNvSpPr>
          <p:nvPr>
            <p:ph type="body" idx="1"/>
          </p:nvPr>
        </p:nvSpPr>
        <p:spPr>
          <a:xfrm>
            <a:off x="544512" y="1549400"/>
            <a:ext cx="3951287" cy="4199647"/>
          </a:xfrm>
          <a:prstGeom prst="rect">
            <a:avLst/>
          </a:prstGeom>
          <a:noFill/>
          <a:ln>
            <a:noFill/>
          </a:ln>
        </p:spPr>
        <p:txBody>
          <a:bodyPr spcFirstLastPara="1" wrap="square" lIns="91425" tIns="45700" rIns="91425" bIns="45700" anchor="t" anchorCtr="0"/>
          <a:lstStyle>
            <a:lvl1pPr marL="457200" marR="0" lvl="0" indent="-355600" algn="l" rtl="0">
              <a:lnSpc>
                <a:spcPct val="130000"/>
              </a:lnSpc>
              <a:spcBef>
                <a:spcPts val="1000"/>
              </a:spcBef>
              <a:spcAft>
                <a:spcPts val="0"/>
              </a:spcAft>
              <a:buClr>
                <a:schemeClr val="dk2"/>
              </a:buClr>
              <a:buSzPts val="2000"/>
              <a:buFont typeface="Noto Sans Symbols"/>
              <a:buChar char="▪"/>
              <a:defRPr sz="2000" b="0" i="0" u="none" strike="noStrike" cap="none">
                <a:solidFill>
                  <a:schemeClr val="dk1"/>
                </a:solidFill>
                <a:latin typeface="Georgia"/>
                <a:ea typeface="Georgia"/>
                <a:cs typeface="Georgia"/>
                <a:sym typeface="Georgia"/>
              </a:defRPr>
            </a:lvl1pPr>
            <a:lvl2pPr marL="914400" marR="0" lvl="1" indent="-285750" algn="l" rtl="0">
              <a:spcBef>
                <a:spcPts val="1000"/>
              </a:spcBef>
              <a:spcAft>
                <a:spcPts val="0"/>
              </a:spcAft>
              <a:buClr>
                <a:schemeClr val="dk2"/>
              </a:buClr>
              <a:buSzPts val="900"/>
              <a:buFont typeface="Noto Sans Symbols"/>
              <a:buChar char="◻"/>
              <a:defRPr sz="1800" b="0" i="0" u="none" strike="noStrike" cap="none">
                <a:solidFill>
                  <a:schemeClr val="dk1"/>
                </a:solidFill>
                <a:latin typeface="Georgia"/>
                <a:ea typeface="Georgia"/>
                <a:cs typeface="Georgia"/>
                <a:sym typeface="Georgia"/>
              </a:defRPr>
            </a:lvl2pPr>
            <a:lvl3pPr marL="1371600" marR="0" lvl="2" indent="-330200" algn="l" rtl="0">
              <a:spcBef>
                <a:spcPts val="100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71" name="Google Shape;71;p11"/>
          <p:cNvSpPr txBox="1">
            <a:spLocks noGrp="1"/>
          </p:cNvSpPr>
          <p:nvPr>
            <p:ph type="body" idx="2"/>
          </p:nvPr>
        </p:nvSpPr>
        <p:spPr>
          <a:xfrm>
            <a:off x="4735512" y="1549400"/>
            <a:ext cx="3951287" cy="4199647"/>
          </a:xfrm>
          <a:prstGeom prst="rect">
            <a:avLst/>
          </a:prstGeom>
          <a:noFill/>
          <a:ln>
            <a:noFill/>
          </a:ln>
        </p:spPr>
        <p:txBody>
          <a:bodyPr spcFirstLastPara="1" wrap="square" lIns="91425" tIns="45700" rIns="91425" bIns="45700" anchor="t" anchorCtr="0"/>
          <a:lstStyle>
            <a:lvl1pPr marL="457200" marR="0" lvl="0" indent="-355600" algn="l" rtl="0">
              <a:lnSpc>
                <a:spcPct val="130000"/>
              </a:lnSpc>
              <a:spcBef>
                <a:spcPts val="1000"/>
              </a:spcBef>
              <a:spcAft>
                <a:spcPts val="0"/>
              </a:spcAft>
              <a:buClr>
                <a:schemeClr val="dk2"/>
              </a:buClr>
              <a:buSzPts val="2000"/>
              <a:buFont typeface="Noto Sans Symbols"/>
              <a:buChar char="▪"/>
              <a:defRPr sz="2000" b="0" i="0" u="none" strike="noStrike" cap="none">
                <a:solidFill>
                  <a:schemeClr val="dk1"/>
                </a:solidFill>
                <a:latin typeface="Georgia"/>
                <a:ea typeface="Georgia"/>
                <a:cs typeface="Georgia"/>
                <a:sym typeface="Georgia"/>
              </a:defRPr>
            </a:lvl1pPr>
            <a:lvl2pPr marL="914400" marR="0" lvl="1" indent="-285750" algn="l" rtl="0">
              <a:spcBef>
                <a:spcPts val="1000"/>
              </a:spcBef>
              <a:spcAft>
                <a:spcPts val="0"/>
              </a:spcAft>
              <a:buClr>
                <a:schemeClr val="dk2"/>
              </a:buClr>
              <a:buSzPts val="900"/>
              <a:buFont typeface="Noto Sans Symbols"/>
              <a:buChar char="◻"/>
              <a:defRPr sz="1800" b="0" i="0" u="none" strike="noStrike" cap="none">
                <a:solidFill>
                  <a:schemeClr val="dk1"/>
                </a:solidFill>
                <a:latin typeface="Georgia"/>
                <a:ea typeface="Georgia"/>
                <a:cs typeface="Georgia"/>
                <a:sym typeface="Georgia"/>
              </a:defRPr>
            </a:lvl2pPr>
            <a:lvl3pPr marL="1371600" marR="0" lvl="2" indent="-330200" algn="l" rtl="0">
              <a:spcBef>
                <a:spcPts val="100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72" name="Google Shape;72;p11"/>
          <p:cNvSpPr txBox="1">
            <a:spLocks noGrp="1"/>
          </p:cNvSpPr>
          <p:nvPr>
            <p:ph type="title"/>
          </p:nvPr>
        </p:nvSpPr>
        <p:spPr>
          <a:xfrm>
            <a:off x="553641" y="452437"/>
            <a:ext cx="8036720" cy="74334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11"/>
          <p:cNvSpPr txBox="1">
            <a:spLocks noGrp="1"/>
          </p:cNvSpPr>
          <p:nvPr>
            <p:ph type="dt" idx="10"/>
          </p:nvPr>
        </p:nvSpPr>
        <p:spPr>
          <a:xfrm>
            <a:off x="3182568" y="6081189"/>
            <a:ext cx="2133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9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74" name="Google Shape;74;p11"/>
          <p:cNvSpPr txBox="1">
            <a:spLocks noGrp="1"/>
          </p:cNvSpPr>
          <p:nvPr>
            <p:ph type="ftr" idx="11"/>
          </p:nvPr>
        </p:nvSpPr>
        <p:spPr>
          <a:xfrm>
            <a:off x="5694760" y="6081189"/>
            <a:ext cx="28956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a:solidFill>
                  <a:srgbClr val="8889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Numbered list">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3124200" y="6173788"/>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4" name="Content Placeholder 2"/>
          <p:cNvSpPr>
            <a:spLocks noGrp="1"/>
          </p:cNvSpPr>
          <p:nvPr>
            <p:ph sz="half" idx="1" hasCustomPrompt="1"/>
          </p:nvPr>
        </p:nvSpPr>
        <p:spPr>
          <a:xfrm>
            <a:off x="553643" y="1549400"/>
            <a:ext cx="8036719" cy="4326746"/>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6" name="Footer Placeholder 4"/>
          <p:cNvSpPr>
            <a:spLocks noGrp="1"/>
          </p:cNvSpPr>
          <p:nvPr>
            <p:ph type="ftr" sz="quarter" idx="3"/>
          </p:nvPr>
        </p:nvSpPr>
        <p:spPr>
          <a:xfrm>
            <a:off x="5694760" y="6173788"/>
            <a:ext cx="2895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endParaRPr lang="en-US"/>
          </a:p>
        </p:txBody>
      </p:sp>
      <p:sp>
        <p:nvSpPr>
          <p:cNvPr id="7"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60721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44512" y="1549400"/>
            <a:ext cx="3951287" cy="4326746"/>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735512" y="1549400"/>
            <a:ext cx="3951287" cy="4326746"/>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4" name="Date Placeholder 3"/>
          <p:cNvSpPr>
            <a:spLocks noGrp="1"/>
          </p:cNvSpPr>
          <p:nvPr>
            <p:ph type="dt" sz="half" idx="10"/>
          </p:nvPr>
        </p:nvSpPr>
        <p:spPr>
          <a:xfrm>
            <a:off x="3124200" y="6173788"/>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Footer Placeholder 4"/>
          <p:cNvSpPr>
            <a:spLocks noGrp="1"/>
          </p:cNvSpPr>
          <p:nvPr>
            <p:ph type="ftr" sz="quarter" idx="3"/>
          </p:nvPr>
        </p:nvSpPr>
        <p:spPr>
          <a:xfrm>
            <a:off x="5694760" y="6173788"/>
            <a:ext cx="2895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endParaRPr lang="en-US"/>
          </a:p>
        </p:txBody>
      </p:sp>
      <p:sp>
        <p:nvSpPr>
          <p:cNvPr id="8"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5671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44514" y="1549402"/>
            <a:ext cx="3951287" cy="4199647"/>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735514" y="1549402"/>
            <a:ext cx="3951287" cy="4199647"/>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a:t>Click to edit Master title style</a:t>
            </a:r>
          </a:p>
        </p:txBody>
      </p:sp>
      <p:sp>
        <p:nvSpPr>
          <p:cNvPr id="9" name="Date Placeholder 3"/>
          <p:cNvSpPr>
            <a:spLocks noGrp="1"/>
          </p:cNvSpPr>
          <p:nvPr>
            <p:ph type="dt" sz="half" idx="10"/>
          </p:nvPr>
        </p:nvSpPr>
        <p:spPr>
          <a:xfrm>
            <a:off x="3182568" y="6081190"/>
            <a:ext cx="2133600" cy="365125"/>
          </a:xfrm>
          <a:prstGeom prst="rect">
            <a:avLst/>
          </a:prstGeom>
        </p:spPr>
        <p:txBody>
          <a:bodyPr vert="horz" lIns="91440" tIns="45720" rIns="91440" bIns="45720" rtlCol="0" anchor="ctr"/>
          <a:lstStyle>
            <a:lvl1pPr algn="ctr">
              <a:defRPr sz="900">
                <a:solidFill>
                  <a:schemeClr val="tx1">
                    <a:tint val="75000"/>
                  </a:schemeClr>
                </a:solidFill>
                <a:latin typeface="Arial"/>
                <a:cs typeface="Arial"/>
              </a:defRPr>
            </a:lvl1pPr>
          </a:lstStyle>
          <a:p>
            <a:endParaRPr lang="en-US"/>
          </a:p>
        </p:txBody>
      </p:sp>
      <p:sp>
        <p:nvSpPr>
          <p:cNvPr id="10" name="Footer Placeholder 4"/>
          <p:cNvSpPr>
            <a:spLocks noGrp="1"/>
          </p:cNvSpPr>
          <p:nvPr>
            <p:ph type="ftr" sz="quarter" idx="3"/>
          </p:nvPr>
        </p:nvSpPr>
        <p:spPr>
          <a:xfrm>
            <a:off x="5694760" y="6081190"/>
            <a:ext cx="2895600" cy="365125"/>
          </a:xfrm>
          <a:prstGeom prst="rect">
            <a:avLst/>
          </a:prstGeom>
        </p:spPr>
        <p:txBody>
          <a:bodyPr vert="horz" lIns="91440" tIns="45720" rIns="91440" bIns="45720" rtlCol="0" anchor="ctr"/>
          <a:lstStyle>
            <a:lvl1pPr algn="r">
              <a:defRPr sz="900">
                <a:solidFill>
                  <a:schemeClr val="tx1">
                    <a:tint val="75000"/>
                  </a:schemeClr>
                </a:solidFill>
                <a:latin typeface="Arial"/>
                <a:cs typeface="Arial"/>
              </a:defRPr>
            </a:lvl1pPr>
          </a:lstStyle>
          <a:p>
            <a:fld id="{022636EB-ADE8-A646-A11D-FED0A955D1AA}" type="slidenum">
              <a:rPr lang="en-US" smtClean="0"/>
              <a:pPr/>
              <a:t>‹#›</a:t>
            </a:fld>
            <a:endParaRPr lang="en-US"/>
          </a:p>
        </p:txBody>
      </p:sp>
    </p:spTree>
    <p:extLst>
      <p:ext uri="{BB962C8B-B14F-4D97-AF65-F5344CB8AC3E}">
        <p14:creationId xmlns:p14="http://schemas.microsoft.com/office/powerpoint/2010/main" val="347559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5"/>
        <p:cNvGrpSpPr/>
        <p:nvPr/>
      </p:nvGrpSpPr>
      <p:grpSpPr>
        <a:xfrm>
          <a:off x="0" y="0"/>
          <a:ext cx="0" cy="0"/>
          <a:chOff x="0" y="0"/>
          <a:chExt cx="0" cy="0"/>
        </a:xfrm>
      </p:grpSpPr>
      <p:sp>
        <p:nvSpPr>
          <p:cNvPr id="26" name="Google Shape;26;p3"/>
          <p:cNvSpPr txBox="1">
            <a:spLocks noGrp="1"/>
          </p:cNvSpPr>
          <p:nvPr>
            <p:ph type="ctrTitle"/>
          </p:nvPr>
        </p:nvSpPr>
        <p:spPr>
          <a:xfrm>
            <a:off x="576073" y="2368296"/>
            <a:ext cx="8040512" cy="880064"/>
          </a:xfrm>
          <a:prstGeom prst="rect">
            <a:avLst/>
          </a:prstGeom>
          <a:noFill/>
          <a:ln>
            <a:noFill/>
          </a:ln>
        </p:spPr>
        <p:txBody>
          <a:bodyPr spcFirstLastPara="1" wrap="square" lIns="64250" tIns="32125" rIns="64250" bIns="32125" anchor="ctr" anchorCtr="0"/>
          <a:lstStyle>
            <a:lvl1pPr marR="0" lvl="0" algn="l" rtl="0">
              <a:lnSpc>
                <a:spcPct val="108695"/>
              </a:lnSpc>
              <a:spcBef>
                <a:spcPts val="5625"/>
              </a:spcBef>
              <a:spcAft>
                <a:spcPts val="0"/>
              </a:spcAft>
              <a:buClr>
                <a:srgbClr val="101820"/>
              </a:buClr>
              <a:buSzPts val="4600"/>
              <a:buFont typeface="Georgia"/>
              <a:buNone/>
              <a:defRPr sz="3450" b="0" i="0" u="none" strike="noStrike" cap="none">
                <a:solidFill>
                  <a:srgbClr val="101820"/>
                </a:solidFill>
                <a:latin typeface="Georgia"/>
                <a:ea typeface="Georgia"/>
                <a:cs typeface="Georgia"/>
                <a:sym typeface="Georgia"/>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r>
              <a:rPr lang="en-US"/>
              <a:t>Click to edit Master title style</a:t>
            </a:r>
            <a:endParaRPr/>
          </a:p>
        </p:txBody>
      </p:sp>
      <p:sp>
        <p:nvSpPr>
          <p:cNvPr id="27" name="Google Shape;27;p3"/>
          <p:cNvSpPr txBox="1">
            <a:spLocks noGrp="1"/>
          </p:cNvSpPr>
          <p:nvPr>
            <p:ph type="subTitle" idx="1"/>
          </p:nvPr>
        </p:nvSpPr>
        <p:spPr>
          <a:xfrm>
            <a:off x="586275" y="3202727"/>
            <a:ext cx="8040511" cy="717193"/>
          </a:xfrm>
          <a:prstGeom prst="rect">
            <a:avLst/>
          </a:prstGeom>
          <a:noFill/>
          <a:ln>
            <a:noFill/>
          </a:ln>
        </p:spPr>
        <p:txBody>
          <a:bodyPr spcFirstLastPara="1" wrap="square" lIns="64250" tIns="32125" rIns="64250" bIns="32125" anchor="t" anchorCtr="0"/>
          <a:lstStyle>
            <a:lvl1pPr marR="0" lvl="0" algn="l" rtl="0">
              <a:lnSpc>
                <a:spcPct val="166666"/>
              </a:lnSpc>
              <a:spcBef>
                <a:spcPts val="1582"/>
              </a:spcBef>
              <a:spcAft>
                <a:spcPts val="0"/>
              </a:spcAft>
              <a:buClr>
                <a:schemeClr val="dk2"/>
              </a:buClr>
              <a:buSzPts val="3000"/>
              <a:buFont typeface="Noto Sans Symbols"/>
              <a:buNone/>
              <a:defRPr sz="2250" b="0" i="0" u="none" strike="noStrike" cap="none">
                <a:solidFill>
                  <a:srgbClr val="43484E"/>
                </a:solidFill>
                <a:latin typeface="Georgia"/>
                <a:ea typeface="Georgia"/>
                <a:cs typeface="Georgia"/>
                <a:sym typeface="Georgia"/>
              </a:defRPr>
            </a:lvl1pPr>
            <a:lvl2pPr marR="0" lvl="1" algn="ctr" rtl="0">
              <a:spcBef>
                <a:spcPts val="750"/>
              </a:spcBef>
              <a:spcAft>
                <a:spcPts val="0"/>
              </a:spcAft>
              <a:buClr>
                <a:schemeClr val="dk2"/>
              </a:buClr>
              <a:buSzPts val="1000"/>
              <a:buFont typeface="Noto Sans Symbols"/>
              <a:buNone/>
              <a:defRPr sz="1500" b="0" i="0" u="none" strike="noStrike" cap="none">
                <a:solidFill>
                  <a:srgbClr val="88898A"/>
                </a:solidFill>
                <a:latin typeface="Georgia"/>
                <a:ea typeface="Georgia"/>
                <a:cs typeface="Georgia"/>
                <a:sym typeface="Georgia"/>
              </a:defRPr>
            </a:lvl2pPr>
            <a:lvl3pPr marR="0" lvl="2" algn="ctr" rtl="0">
              <a:spcBef>
                <a:spcPts val="750"/>
              </a:spcBef>
              <a:spcAft>
                <a:spcPts val="0"/>
              </a:spcAft>
              <a:buClr>
                <a:srgbClr val="88898A"/>
              </a:buClr>
              <a:buSzPts val="1800"/>
              <a:buFont typeface="Arial"/>
              <a:buNone/>
              <a:defRPr sz="1350" b="0" i="0" u="none" strike="noStrike" cap="none">
                <a:solidFill>
                  <a:srgbClr val="88898A"/>
                </a:solidFill>
                <a:latin typeface="Georgia"/>
                <a:ea typeface="Georgia"/>
                <a:cs typeface="Georgia"/>
                <a:sym typeface="Georgia"/>
              </a:defRPr>
            </a:lvl3pPr>
            <a:lvl4pPr marR="0" lvl="3" algn="ctr" rtl="0">
              <a:spcBef>
                <a:spcPts val="300"/>
              </a:spcBef>
              <a:spcAft>
                <a:spcPts val="0"/>
              </a:spcAft>
              <a:buClr>
                <a:srgbClr val="88898A"/>
              </a:buClr>
              <a:buSzPts val="2000"/>
              <a:buFont typeface="Arial"/>
              <a:buNone/>
              <a:defRPr sz="1500" b="0" i="0" u="none" strike="noStrike" cap="none">
                <a:solidFill>
                  <a:srgbClr val="88898A"/>
                </a:solidFill>
                <a:latin typeface="Georgia"/>
                <a:ea typeface="Georgia"/>
                <a:cs typeface="Georgia"/>
                <a:sym typeface="Georgia"/>
              </a:defRPr>
            </a:lvl4pPr>
            <a:lvl5pPr marR="0" lvl="4" algn="ctr" rtl="0">
              <a:spcBef>
                <a:spcPts val="300"/>
              </a:spcBef>
              <a:spcAft>
                <a:spcPts val="0"/>
              </a:spcAft>
              <a:buClr>
                <a:srgbClr val="88898A"/>
              </a:buClr>
              <a:buSzPts val="2000"/>
              <a:buFont typeface="Arial"/>
              <a:buNone/>
              <a:defRPr sz="1500" b="0" i="0" u="none" strike="noStrike" cap="none">
                <a:solidFill>
                  <a:srgbClr val="88898A"/>
                </a:solidFill>
                <a:latin typeface="Georgia"/>
                <a:ea typeface="Georgia"/>
                <a:cs typeface="Georgia"/>
                <a:sym typeface="Georgia"/>
              </a:defRPr>
            </a:lvl5pPr>
            <a:lvl6pPr marR="0" lvl="5" algn="ctr" rtl="0">
              <a:spcBef>
                <a:spcPts val="300"/>
              </a:spcBef>
              <a:spcAft>
                <a:spcPts val="0"/>
              </a:spcAft>
              <a:buClr>
                <a:srgbClr val="88898A"/>
              </a:buClr>
              <a:buSzPts val="2000"/>
              <a:buFont typeface="Arial"/>
              <a:buNone/>
              <a:defRPr sz="1500" b="0" i="0" u="none" strike="noStrike" cap="none">
                <a:solidFill>
                  <a:srgbClr val="88898A"/>
                </a:solidFill>
                <a:latin typeface="Georgia"/>
                <a:ea typeface="Georgia"/>
                <a:cs typeface="Georgia"/>
                <a:sym typeface="Georgia"/>
              </a:defRPr>
            </a:lvl6pPr>
            <a:lvl7pPr marR="0" lvl="6" algn="ctr" rtl="0">
              <a:spcBef>
                <a:spcPts val="300"/>
              </a:spcBef>
              <a:spcAft>
                <a:spcPts val="0"/>
              </a:spcAft>
              <a:buClr>
                <a:srgbClr val="88898A"/>
              </a:buClr>
              <a:buSzPts val="2000"/>
              <a:buFont typeface="Arial"/>
              <a:buNone/>
              <a:defRPr sz="1500" b="0" i="0" u="none" strike="noStrike" cap="none">
                <a:solidFill>
                  <a:srgbClr val="88898A"/>
                </a:solidFill>
                <a:latin typeface="Georgia"/>
                <a:ea typeface="Georgia"/>
                <a:cs typeface="Georgia"/>
                <a:sym typeface="Georgia"/>
              </a:defRPr>
            </a:lvl7pPr>
            <a:lvl8pPr marR="0" lvl="7" algn="ctr" rtl="0">
              <a:spcBef>
                <a:spcPts val="300"/>
              </a:spcBef>
              <a:spcAft>
                <a:spcPts val="0"/>
              </a:spcAft>
              <a:buClr>
                <a:srgbClr val="88898A"/>
              </a:buClr>
              <a:buSzPts val="2000"/>
              <a:buFont typeface="Arial"/>
              <a:buNone/>
              <a:defRPr sz="1500" b="0" i="0" u="none" strike="noStrike" cap="none">
                <a:solidFill>
                  <a:srgbClr val="88898A"/>
                </a:solidFill>
                <a:latin typeface="Georgia"/>
                <a:ea typeface="Georgia"/>
                <a:cs typeface="Georgia"/>
                <a:sym typeface="Georgia"/>
              </a:defRPr>
            </a:lvl8pPr>
            <a:lvl9pPr marR="0" lvl="8" algn="ctr" rtl="0">
              <a:spcBef>
                <a:spcPts val="300"/>
              </a:spcBef>
              <a:spcAft>
                <a:spcPts val="0"/>
              </a:spcAft>
              <a:buClr>
                <a:srgbClr val="88898A"/>
              </a:buClr>
              <a:buSzPts val="2000"/>
              <a:buFont typeface="Arial"/>
              <a:buNone/>
              <a:defRPr sz="1500" b="0" i="0" u="none" strike="noStrike" cap="none">
                <a:solidFill>
                  <a:srgbClr val="88898A"/>
                </a:solidFill>
                <a:latin typeface="Georgia"/>
                <a:ea typeface="Georgia"/>
                <a:cs typeface="Georgia"/>
                <a:sym typeface="Georgia"/>
              </a:defRPr>
            </a:lvl9pPr>
          </a:lstStyle>
          <a:p>
            <a:r>
              <a:rPr lang="en-US"/>
              <a:t>Click to edit Master subtitle style</a:t>
            </a:r>
            <a:endParaRPr/>
          </a:p>
        </p:txBody>
      </p:sp>
      <p:sp>
        <p:nvSpPr>
          <p:cNvPr id="28" name="Google Shape;28;p3"/>
          <p:cNvSpPr txBox="1">
            <a:spLocks noGrp="1"/>
          </p:cNvSpPr>
          <p:nvPr>
            <p:ph type="ftr" idx="11"/>
          </p:nvPr>
        </p:nvSpPr>
        <p:spPr>
          <a:xfrm>
            <a:off x="5694760" y="6081191"/>
            <a:ext cx="28956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rgbClr val="88898A"/>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9pPr>
          </a:lstStyle>
          <a:p>
            <a:pPr>
              <a:defRPr/>
            </a:pPr>
            <a:endParaRPr lang="en-US"/>
          </a:p>
        </p:txBody>
      </p:sp>
      <p:sp>
        <p:nvSpPr>
          <p:cNvPr id="29" name="Google Shape;29;p3"/>
          <p:cNvSpPr txBox="1">
            <a:spLocks noGrp="1"/>
          </p:cNvSpPr>
          <p:nvPr>
            <p:ph type="dt" idx="10"/>
          </p:nvPr>
        </p:nvSpPr>
        <p:spPr>
          <a:xfrm>
            <a:off x="3182568" y="6081191"/>
            <a:ext cx="2133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98A"/>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350" b="0" i="0" u="none" strike="noStrike" cap="none">
                <a:solidFill>
                  <a:schemeClr val="dk1"/>
                </a:solidFill>
                <a:latin typeface="Georgia"/>
                <a:ea typeface="Georgia"/>
                <a:cs typeface="Georgia"/>
                <a:sym typeface="Georgia"/>
              </a:defRPr>
            </a:lvl9pPr>
          </a:lstStyle>
          <a:p>
            <a:endParaRPr lang="en-US"/>
          </a:p>
        </p:txBody>
      </p:sp>
      <p:pic>
        <p:nvPicPr>
          <p:cNvPr id="30" name="Google Shape;30;p3"/>
          <p:cNvPicPr preferRelativeResize="0"/>
          <p:nvPr/>
        </p:nvPicPr>
        <p:blipFill>
          <a:blip r:embed="rId2"/>
          <a:stretch>
            <a:fillRect/>
          </a:stretch>
        </p:blipFill>
        <p:spPr>
          <a:xfrm>
            <a:off x="478945" y="5812451"/>
            <a:ext cx="1978505" cy="914400"/>
          </a:xfrm>
          <a:prstGeom prst="rect">
            <a:avLst/>
          </a:prstGeom>
          <a:noFill/>
          <a:ln>
            <a:noFill/>
          </a:ln>
        </p:spPr>
      </p:pic>
    </p:spTree>
    <p:extLst>
      <p:ext uri="{BB962C8B-B14F-4D97-AF65-F5344CB8AC3E}">
        <p14:creationId xmlns:p14="http://schemas.microsoft.com/office/powerpoint/2010/main" val="84642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3124200" y="6173792"/>
            <a:ext cx="2133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Footer Placeholder 4"/>
          <p:cNvSpPr>
            <a:spLocks noGrp="1"/>
          </p:cNvSpPr>
          <p:nvPr>
            <p:ph type="ftr" sz="quarter" idx="3"/>
          </p:nvPr>
        </p:nvSpPr>
        <p:spPr>
          <a:xfrm>
            <a:off x="5694760" y="6173792"/>
            <a:ext cx="2895600" cy="365125"/>
          </a:xfrm>
          <a:prstGeom prst="rect">
            <a:avLst/>
          </a:prstGeom>
        </p:spPr>
        <p:txBody>
          <a:bodyPr vert="horz" lIns="91440" tIns="45720" rIns="91440" bIns="45720" rtlCol="0" anchor="ctr"/>
          <a:lstStyle>
            <a:lvl1pPr algn="r">
              <a:defRPr sz="675">
                <a:solidFill>
                  <a:schemeClr val="tx1">
                    <a:tint val="75000"/>
                  </a:schemeClr>
                </a:solidFill>
                <a:latin typeface="Arial"/>
                <a:cs typeface="Arial"/>
              </a:defRPr>
            </a:lvl1pPr>
          </a:lstStyle>
          <a:p>
            <a:pPr>
              <a:defRPr/>
            </a:pPr>
            <a:endParaRPr lang="en-US"/>
          </a:p>
        </p:txBody>
      </p:sp>
      <p:sp>
        <p:nvSpPr>
          <p:cNvPr id="7" name="Title Placeholder 1"/>
          <p:cNvSpPr>
            <a:spLocks noGrp="1"/>
          </p:cNvSpPr>
          <p:nvPr>
            <p:ph type="title"/>
          </p:nvPr>
        </p:nvSpPr>
        <p:spPr>
          <a:xfrm>
            <a:off x="553642" y="76201"/>
            <a:ext cx="8036720" cy="743347"/>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553642" y="990600"/>
            <a:ext cx="8036720"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96278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US"/>
              <a:t>Click to edit Master title style</a:t>
            </a:r>
          </a:p>
        </p:txBody>
      </p:sp>
    </p:spTree>
    <p:extLst>
      <p:ext uri="{BB962C8B-B14F-4D97-AF65-F5344CB8AC3E}">
        <p14:creationId xmlns:p14="http://schemas.microsoft.com/office/powerpoint/2010/main" val="3558674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3182568" y="6081189"/>
            <a:ext cx="2133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9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1" name="Google Shape;11;p1"/>
          <p:cNvSpPr txBox="1">
            <a:spLocks noGrp="1"/>
          </p:cNvSpPr>
          <p:nvPr>
            <p:ph type="title"/>
          </p:nvPr>
        </p:nvSpPr>
        <p:spPr>
          <a:xfrm>
            <a:off x="553641" y="452437"/>
            <a:ext cx="8036720" cy="74334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2" name="Google Shape;12;p1"/>
          <p:cNvCxnSpPr/>
          <p:nvPr/>
        </p:nvCxnSpPr>
        <p:spPr>
          <a:xfrm>
            <a:off x="553644" y="1297384"/>
            <a:ext cx="8036719" cy="0"/>
          </a:xfrm>
          <a:prstGeom prst="straightConnector1">
            <a:avLst/>
          </a:prstGeom>
          <a:noFill/>
          <a:ln w="25400" cap="flat" cmpd="sng">
            <a:solidFill>
              <a:srgbClr val="50B748"/>
            </a:solidFill>
            <a:prstDash val="solid"/>
            <a:round/>
            <a:headEnd type="none" w="med" len="med"/>
            <a:tailEnd type="none" w="med" len="med"/>
          </a:ln>
        </p:spPr>
      </p:cxnSp>
      <p:sp>
        <p:nvSpPr>
          <p:cNvPr id="13" name="Google Shape;13;p1"/>
          <p:cNvSpPr txBox="1">
            <a:spLocks noGrp="1"/>
          </p:cNvSpPr>
          <p:nvPr>
            <p:ph type="body" idx="1"/>
          </p:nvPr>
        </p:nvSpPr>
        <p:spPr>
          <a:xfrm>
            <a:off x="553641" y="1524000"/>
            <a:ext cx="8036720" cy="4106412"/>
          </a:xfrm>
          <a:prstGeom prst="rect">
            <a:avLst/>
          </a:prstGeom>
          <a:noFill/>
          <a:ln>
            <a:noFill/>
          </a:ln>
        </p:spPr>
        <p:txBody>
          <a:bodyPr spcFirstLastPara="1" wrap="square" lIns="91425" tIns="45700" rIns="91425" bIns="45700" anchor="t" anchorCtr="0"/>
          <a:lstStyle>
            <a:lvl1pPr marL="457200" marR="0" lvl="0" indent="-368300" algn="l" rtl="0">
              <a:lnSpc>
                <a:spcPct val="118181"/>
              </a:lnSpc>
              <a:spcBef>
                <a:spcPts val="1000"/>
              </a:spcBef>
              <a:spcAft>
                <a:spcPts val="0"/>
              </a:spcAft>
              <a:buClr>
                <a:schemeClr val="dk2"/>
              </a:buClr>
              <a:buSzPts val="2200"/>
              <a:buFont typeface="Noto Sans Symbols"/>
              <a:buChar char="▪"/>
              <a:defRPr sz="2200" b="0" i="0" u="none" strike="noStrike" cap="none">
                <a:solidFill>
                  <a:schemeClr val="dk1"/>
                </a:solidFill>
                <a:latin typeface="Georgia"/>
                <a:ea typeface="Georgia"/>
                <a:cs typeface="Georgia"/>
                <a:sym typeface="Georgia"/>
              </a:defRPr>
            </a:lvl1pPr>
            <a:lvl2pPr marL="914400" marR="0" lvl="1" indent="-292100" algn="l" rtl="0">
              <a:spcBef>
                <a:spcPts val="1000"/>
              </a:spcBef>
              <a:spcAft>
                <a:spcPts val="0"/>
              </a:spcAft>
              <a:buClr>
                <a:schemeClr val="dk2"/>
              </a:buClr>
              <a:buSzPts val="1000"/>
              <a:buFont typeface="Noto Sans Symbols"/>
              <a:buChar char="◻"/>
              <a:defRPr sz="2000" b="0" i="0" u="none" strike="noStrike" cap="none">
                <a:solidFill>
                  <a:schemeClr val="dk1"/>
                </a:solidFill>
                <a:latin typeface="Georgia"/>
                <a:ea typeface="Georgia"/>
                <a:cs typeface="Georgia"/>
                <a:sym typeface="Georgia"/>
              </a:defRPr>
            </a:lvl2pPr>
            <a:lvl3pPr marL="1371600" marR="0" lvl="2" indent="-342900" algn="l" rtl="0">
              <a:spcBef>
                <a:spcPts val="10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4" name="Google Shape;14;p1"/>
          <p:cNvSpPr txBox="1">
            <a:spLocks noGrp="1"/>
          </p:cNvSpPr>
          <p:nvPr>
            <p:ph type="ftr" idx="11"/>
          </p:nvPr>
        </p:nvSpPr>
        <p:spPr>
          <a:xfrm>
            <a:off x="5694760" y="6081189"/>
            <a:ext cx="28956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b="0" i="0" u="none" strike="noStrike" cap="none">
                <a:solidFill>
                  <a:srgbClr val="8889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pic>
        <p:nvPicPr>
          <p:cNvPr id="15" name="Google Shape;15;p1"/>
          <p:cNvPicPr preferRelativeResize="0"/>
          <p:nvPr/>
        </p:nvPicPr>
        <p:blipFill>
          <a:blip r:embed="rId15"/>
          <a:stretch>
            <a:fillRect/>
          </a:stretch>
        </p:blipFill>
        <p:spPr>
          <a:xfrm>
            <a:off x="478944" y="5765633"/>
            <a:ext cx="2679700" cy="926882"/>
          </a:xfrm>
          <a:prstGeom prst="rect">
            <a:avLst/>
          </a:prstGeom>
          <a:noFill/>
          <a:ln>
            <a:noFill/>
          </a:ln>
        </p:spPr>
      </p:pic>
      <p:cxnSp>
        <p:nvCxnSpPr>
          <p:cNvPr id="16" name="Google Shape;16;p1"/>
          <p:cNvCxnSpPr/>
          <p:nvPr/>
        </p:nvCxnSpPr>
        <p:spPr>
          <a:xfrm>
            <a:off x="553644" y="1297384"/>
            <a:ext cx="8036719" cy="0"/>
          </a:xfrm>
          <a:prstGeom prst="straightConnector1">
            <a:avLst/>
          </a:prstGeom>
          <a:noFill/>
          <a:ln w="25400" cap="flat" cmpd="sng">
            <a:solidFill>
              <a:srgbClr val="50B748"/>
            </a:solidFill>
            <a:prstDash val="solid"/>
            <a:round/>
            <a:headEnd type="none" w="med" len="med"/>
            <a:tailEnd type="none" w="med" len="med"/>
          </a:ln>
        </p:spPr>
      </p:cxnSp>
      <p:cxnSp>
        <p:nvCxnSpPr>
          <p:cNvPr id="18" name="Google Shape;18;p1"/>
          <p:cNvCxnSpPr/>
          <p:nvPr/>
        </p:nvCxnSpPr>
        <p:spPr>
          <a:xfrm>
            <a:off x="553644" y="1297384"/>
            <a:ext cx="8036719" cy="0"/>
          </a:xfrm>
          <a:prstGeom prst="straightConnector1">
            <a:avLst/>
          </a:prstGeom>
          <a:noFill/>
          <a:ln w="25400" cap="flat" cmpd="sng">
            <a:solidFill>
              <a:srgbClr val="50B748"/>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50" r:id="rId2"/>
    <p:sldLayoutId id="2147483657" r:id="rId3"/>
    <p:sldLayoutId id="2147483660" r:id="rId4"/>
    <p:sldLayoutId id="2147483662" r:id="rId5"/>
    <p:sldLayoutId id="2147483665" r:id="rId6"/>
    <p:sldLayoutId id="2147483670" r:id="rId7"/>
    <p:sldLayoutId id="2147483671" r:id="rId8"/>
    <p:sldLayoutId id="2147483672" r:id="rId9"/>
    <p:sldLayoutId id="2147483673" r:id="rId10"/>
    <p:sldLayoutId id="2147483676" r:id="rId11"/>
    <p:sldLayoutId id="2147483677" r:id="rId12"/>
    <p:sldLayoutId id="214748367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consumerfinance.gov/consumer-tools/money-as-you-grow/bookshel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18" Type="http://schemas.openxmlformats.org/officeDocument/2006/relationships/image" Target="../media/image30.jpg"/><Relationship Id="rId3" Type="http://schemas.openxmlformats.org/officeDocument/2006/relationships/hyperlink" Target="https://www.consumerfinance.gov/consumer-tools/money-as-you-grow/bookshelf/" TargetMode="External"/><Relationship Id="rId21" Type="http://schemas.openxmlformats.org/officeDocument/2006/relationships/image" Target="../media/image33.jpeg"/><Relationship Id="rId7" Type="http://schemas.openxmlformats.org/officeDocument/2006/relationships/image" Target="../media/image19.jpg"/><Relationship Id="rId12" Type="http://schemas.openxmlformats.org/officeDocument/2006/relationships/image" Target="../media/image24.jpg"/><Relationship Id="rId17" Type="http://schemas.openxmlformats.org/officeDocument/2006/relationships/image" Target="../media/image29.jpeg"/><Relationship Id="rId2" Type="http://schemas.openxmlformats.org/officeDocument/2006/relationships/notesSlide" Target="../notesSlides/notesSlide12.xml"/><Relationship Id="rId16" Type="http://schemas.openxmlformats.org/officeDocument/2006/relationships/image" Target="../media/image28.jpeg"/><Relationship Id="rId20"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image" Target="../media/image23.jpg"/><Relationship Id="rId24" Type="http://schemas.openxmlformats.org/officeDocument/2006/relationships/image" Target="../media/image36.jpg"/><Relationship Id="rId5" Type="http://schemas.openxmlformats.org/officeDocument/2006/relationships/image" Target="../media/image17.jpg"/><Relationship Id="rId15" Type="http://schemas.openxmlformats.org/officeDocument/2006/relationships/image" Target="../media/image27.jpg"/><Relationship Id="rId23" Type="http://schemas.openxmlformats.org/officeDocument/2006/relationships/image" Target="../media/image35.jpeg"/><Relationship Id="rId10" Type="http://schemas.openxmlformats.org/officeDocument/2006/relationships/image" Target="../media/image22.jpg"/><Relationship Id="rId19" Type="http://schemas.openxmlformats.org/officeDocument/2006/relationships/image" Target="../media/image31.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g"/><Relationship Id="rId22"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s://www.consumerfinance.gov/practitioner-resources/youth-financial-education/teach/activities/exploring-government-agenci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onsumerfinance.gov/start-small-save-up/"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40.jpg"/><Relationship Id="rId4" Type="http://schemas.openxmlformats.org/officeDocument/2006/relationships/hyperlink" Target="https://www.consumerfinance.gov/practitioner-resources/youth-financial-education/teach/activities/saving-rainy-da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onsumerfinance.gov/practitioner-resources/youth-financial-education/teach/activities/creating-monthly-household-budget/"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2.jpg"/><Relationship Id="rId7"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hyperlink" Target="http://www.consumerfinance.gov/youth-financial-education/teach/activiti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0.jpg"/><Relationship Id="rId11" Type="http://schemas.openxmlformats.org/officeDocument/2006/relationships/hyperlink" Target="https://www.onsumerfinance.gov/money-monster-stories" TargetMode="External"/><Relationship Id="rId5" Type="http://schemas.openxmlformats.org/officeDocument/2006/relationships/image" Target="../media/image49.jpg"/><Relationship Id="rId10" Type="http://schemas.openxmlformats.org/officeDocument/2006/relationships/image" Target="../media/image54.jpeg"/><Relationship Id="rId4" Type="http://schemas.openxmlformats.org/officeDocument/2006/relationships/image" Target="../media/image48.jp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promotions.usa.gov/cfpbpubs.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4.png"/><Relationship Id="rId3" Type="http://schemas.openxmlformats.org/officeDocument/2006/relationships/hyperlink" Target="http://www.consumerfinance.gov/practitioner-resources/students/signup/" TargetMode="External"/><Relationship Id="rId21" Type="http://schemas.openxmlformats.org/officeDocument/2006/relationships/image" Target="../media/image67.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hyperlink" Target="https://www.consumerfinance.gov/language/" TargetMode="External"/><Relationship Id="rId2" Type="http://schemas.openxmlformats.org/officeDocument/2006/relationships/notesSlide" Target="../notesSlides/notesSlide23.xml"/><Relationship Id="rId16" Type="http://schemas.openxmlformats.org/officeDocument/2006/relationships/hyperlink" Target="https://www.consumerfinance.gov/about-us/blog/" TargetMode="External"/><Relationship Id="rId20"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hyperlink" Target="http://www.consumerfinance.gov/askcfpb" TargetMode="External"/><Relationship Id="rId15" Type="http://schemas.openxmlformats.org/officeDocument/2006/relationships/hyperlink" Target="https://www.consumerfinance.gov/practitioner-resources/students/" TargetMode="External"/><Relationship Id="rId10" Type="http://schemas.openxmlformats.org/officeDocument/2006/relationships/image" Target="../media/image60.png"/><Relationship Id="rId19" Type="http://schemas.openxmlformats.org/officeDocument/2006/relationships/image" Target="../media/image65.svg"/><Relationship Id="rId4" Type="http://schemas.openxmlformats.org/officeDocument/2006/relationships/hyperlink" Target="http://promotions.usa.gov/cfpbpubs.html" TargetMode="External"/><Relationship Id="rId9" Type="http://schemas.openxmlformats.org/officeDocument/2006/relationships/image" Target="../media/image59.svg"/><Relationship Id="rId14" Type="http://schemas.openxmlformats.org/officeDocument/2006/relationships/hyperlink" Target="https://www.consumerfinance.gov/consumer-tools/student-loa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www.consumerfinance.gov/practitioner-resources/students/financial-intui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70.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www.savingforcollege.com/article/student-loans-will-cost-you-double"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76.jpeg"/><Relationship Id="rId4" Type="http://schemas.openxmlformats.org/officeDocument/2006/relationships/image" Target="../media/image75.jpg"/></Relationships>
</file>

<file path=ppt/slides/_rels/slide35.xml.rels><?xml version="1.0" encoding="UTF-8" standalone="yes"?>
<Relationships xmlns="http://schemas.openxmlformats.org/package/2006/relationships"><Relationship Id="rId3" Type="http://schemas.openxmlformats.org/officeDocument/2006/relationships/hyperlink" Target="https://www.consumerfinance.gov/gradpath/"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hyperlink" Target="http://www.consumerfinance.gov/gradpath" TargetMode="Externa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hyperlink" Target="https://www.consumerfinance.gov/consumer-tools/paying-for-college/your-financial-path-to-graduatio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38.xml.rels><?xml version="1.0" encoding="UTF-8" standalone="yes"?>
<Relationships xmlns="http://schemas.openxmlformats.org/package/2006/relationships"><Relationship Id="rId3" Type="http://schemas.openxmlformats.org/officeDocument/2006/relationships/hyperlink" Target="mailto:katherine.mullan@cfpb.gov"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consumerfinance.gov/practitioner-resources/your-money-your-goals/toolkit/"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consumerfinance.gov/your-money-your-goals" TargetMode="External"/><Relationship Id="rId7" Type="http://schemas.openxmlformats.org/officeDocument/2006/relationships/image" Target="../media/image88.jp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s://www.consumerfinance.gov/consumer-tools/managing-someone-elses-money/"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consumerfinance.gov/practitioner-resources/youth-financial-education/"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mailto:Katherine.Mullan@cfpb.gov" TargetMode="External"/><Relationship Id="rId5" Type="http://schemas.openxmlformats.org/officeDocument/2006/relationships/hyperlink" Target="https://www.consumerfinance.gov/paying-for-college/" TargetMode="External"/><Relationship Id="rId4" Type="http://schemas.openxmlformats.org/officeDocument/2006/relationships/hyperlink" Target="mailto:lyn.Haralson@cfpb.gov"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consumerfinance.gov/your-money-your-goal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mailto:olderamericans@cfpb.gov" TargetMode="External"/><Relationship Id="rId5" Type="http://schemas.openxmlformats.org/officeDocument/2006/relationships/hyperlink" Target="https://www.consumerfinance.gov/practitioner-resources/resources-for-older-adults/" TargetMode="External"/><Relationship Id="rId4" Type="http://schemas.openxmlformats.org/officeDocument/2006/relationships/hyperlink" Target="mailto:YourMoneyYourGoals@cfpb.gov"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hyperlink" Target="http://twitter.com/CFPB" TargetMode="External"/><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hyperlink" Target="http://facebook.com/cfpb" TargetMode="External"/><Relationship Id="rId5" Type="http://schemas.openxmlformats.org/officeDocument/2006/relationships/image" Target="../media/image109.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files.consumerfinance.gov/f/201501_cfpb_report_financial-well-being.pdf"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logoscreenshot-without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52" y="217525"/>
            <a:ext cx="1905000" cy="1278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7"/>
          <p:cNvSpPr>
            <a:spLocks noChangeArrowheads="1"/>
          </p:cNvSpPr>
          <p:nvPr/>
        </p:nvSpPr>
        <p:spPr bwMode="auto">
          <a:xfrm>
            <a:off x="3733800" y="1218569"/>
            <a:ext cx="4894652" cy="457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a:spcBef>
                <a:spcPct val="20000"/>
              </a:spcBef>
              <a:buFont typeface="Arial" charset="0"/>
              <a:buNone/>
            </a:pPr>
            <a:r>
              <a:rPr lang="en-US" sz="2000" b="1" dirty="0">
                <a:latin typeface="Calibri" panose="020F0502020204030204" pitchFamily="34" charset="0"/>
                <a:cs typeface="Calibri" panose="020F0502020204030204" pitchFamily="34" charset="0"/>
              </a:rPr>
              <a:t>Center for Parent Information and Resources</a:t>
            </a:r>
          </a:p>
        </p:txBody>
      </p:sp>
      <p:sp>
        <p:nvSpPr>
          <p:cNvPr id="19" name="Line 4"/>
          <p:cNvSpPr>
            <a:spLocks noChangeShapeType="1"/>
          </p:cNvSpPr>
          <p:nvPr/>
        </p:nvSpPr>
        <p:spPr bwMode="auto">
          <a:xfrm>
            <a:off x="2819400" y="1218569"/>
            <a:ext cx="580905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 name="Rectangle 1"/>
          <p:cNvSpPr/>
          <p:nvPr/>
        </p:nvSpPr>
        <p:spPr>
          <a:xfrm>
            <a:off x="5198961" y="2219666"/>
            <a:ext cx="3046411" cy="369332"/>
          </a:xfrm>
          <a:prstGeom prst="rect">
            <a:avLst/>
          </a:prstGeom>
        </p:spPr>
        <p:txBody>
          <a:bodyPr wrap="none">
            <a:spAutoFit/>
          </a:bodyPr>
          <a:lstStyle/>
          <a:p>
            <a:pPr marL="2173288" indent="-2173288" algn="ctr" defTabSz="914400">
              <a:spcBef>
                <a:spcPct val="20000"/>
              </a:spcBef>
              <a:buFont typeface="Arial" charset="0"/>
              <a:buNone/>
            </a:pPr>
            <a:r>
              <a:rPr lang="en-US" dirty="0">
                <a:latin typeface="Calibri" panose="020F0502020204030204" pitchFamily="34" charset="0"/>
                <a:cs typeface="Calibri" panose="020F0502020204030204" pitchFamily="34" charset="0"/>
              </a:rPr>
              <a:t>The webinar will begin shortly.</a:t>
            </a:r>
            <a:endParaRPr lang="en-US" dirty="0">
              <a:solidFill>
                <a:srgbClr val="800000"/>
              </a:solidFill>
              <a:latin typeface="Calibri" panose="020F0502020204030204" pitchFamily="34" charset="0"/>
              <a:cs typeface="Calibri" panose="020F0502020204030204" pitchFamily="34" charset="0"/>
            </a:endParaRPr>
          </a:p>
        </p:txBody>
      </p:sp>
      <p:sp>
        <p:nvSpPr>
          <p:cNvPr id="4" name="Rectangle 3"/>
          <p:cNvSpPr/>
          <p:nvPr/>
        </p:nvSpPr>
        <p:spPr>
          <a:xfrm>
            <a:off x="2176772" y="321890"/>
            <a:ext cx="6451680" cy="1077218"/>
          </a:xfrm>
          <a:prstGeom prst="rect">
            <a:avLst/>
          </a:prstGeom>
        </p:spPr>
        <p:txBody>
          <a:bodyPr wrap="square">
            <a:spAutoFit/>
          </a:bodyPr>
          <a:lstStyle/>
          <a:p>
            <a:pPr algn="r"/>
            <a:r>
              <a:rPr lang="en-US" sz="2000" b="1" dirty="0">
                <a:solidFill>
                  <a:srgbClr val="9C0403"/>
                </a:solidFill>
              </a:rPr>
              <a:t>Webinar: Consumer Financial Protection Bureau (CFPB) Resources for Parent Centers</a:t>
            </a:r>
            <a:endParaRPr lang="en-US" sz="2000" dirty="0">
              <a:solidFill>
                <a:srgbClr val="9C0403"/>
              </a:solidFill>
            </a:endParaRPr>
          </a:p>
          <a:p>
            <a:pPr algn="r"/>
            <a:endParaRPr lang="en-US" sz="2400" b="1" dirty="0">
              <a:solidFill>
                <a:srgbClr val="800000"/>
              </a:solidFill>
            </a:endParaRPr>
          </a:p>
        </p:txBody>
      </p:sp>
      <p:grpSp>
        <p:nvGrpSpPr>
          <p:cNvPr id="6" name="Group 5">
            <a:extLst>
              <a:ext uri="{FF2B5EF4-FFF2-40B4-BE49-F238E27FC236}">
                <a16:creationId xmlns:a16="http://schemas.microsoft.com/office/drawing/2014/main" id="{FA096FD7-9371-451F-8AEA-B0B4B7631020}"/>
              </a:ext>
            </a:extLst>
          </p:cNvPr>
          <p:cNvGrpSpPr/>
          <p:nvPr/>
        </p:nvGrpSpPr>
        <p:grpSpPr>
          <a:xfrm>
            <a:off x="251656" y="2057400"/>
            <a:ext cx="8376796" cy="4728130"/>
            <a:chOff x="266033" y="1672670"/>
            <a:chExt cx="8376796" cy="4728130"/>
          </a:xfrm>
        </p:grpSpPr>
        <p:sp>
          <p:nvSpPr>
            <p:cNvPr id="5" name="Rectangle 4">
              <a:extLst>
                <a:ext uri="{FF2B5EF4-FFF2-40B4-BE49-F238E27FC236}">
                  <a16:creationId xmlns:a16="http://schemas.microsoft.com/office/drawing/2014/main" id="{2DFF3565-E353-47C8-982C-5491148D2437}"/>
                </a:ext>
              </a:extLst>
            </p:cNvPr>
            <p:cNvSpPr/>
            <p:nvPr/>
          </p:nvSpPr>
          <p:spPr>
            <a:xfrm>
              <a:off x="641829" y="2209800"/>
              <a:ext cx="8001000" cy="4191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BBA4F43F-3014-4013-B1A3-49535FB5FCDA}"/>
                </a:ext>
              </a:extLst>
            </p:cNvPr>
            <p:cNvSpPr txBox="1">
              <a:spLocks/>
            </p:cNvSpPr>
            <p:nvPr/>
          </p:nvSpPr>
          <p:spPr>
            <a:xfrm>
              <a:off x="266033" y="1672670"/>
              <a:ext cx="2667000" cy="563051"/>
            </a:xfrm>
            <a:prstGeom prst="rect">
              <a:avLst/>
            </a:prstGeom>
          </p:spPr>
          <p:txBody>
            <a:bodyPr>
              <a:noAutofit/>
            </a:bodyPr>
            <a:lstStyle>
              <a:lvl1pPr>
                <a:defRPr>
                  <a:latin typeface="+mj-lt"/>
                  <a:ea typeface="+mj-ea"/>
                  <a:cs typeface="+mj-cs"/>
                </a:defRPr>
              </a:lvl1pPr>
            </a:lstStyle>
            <a:p>
              <a:pPr algn="ctr" defTabSz="914400"/>
              <a:r>
                <a:rPr lang="en-US" sz="3200" b="1" kern="0" dirty="0">
                  <a:solidFill>
                    <a:sysClr val="windowText" lastClr="000000"/>
                  </a:solidFill>
                  <a:cs typeface="Arial" panose="020B0604020202020204" pitchFamily="34" charset="0"/>
                </a:rPr>
                <a:t>Welcome!</a:t>
              </a:r>
              <a:endParaRPr lang="en-US" sz="3200" kern="0" dirty="0">
                <a:solidFill>
                  <a:sysClr val="windowText" lastClr="000000"/>
                </a:solidFill>
              </a:endParaRPr>
            </a:p>
          </p:txBody>
        </p:sp>
        <p:pic>
          <p:nvPicPr>
            <p:cNvPr id="18" name="Content Placeholder 9" descr="screenshot of GoToWebinar dashboard">
              <a:extLst>
                <a:ext uri="{FF2B5EF4-FFF2-40B4-BE49-F238E27FC236}">
                  <a16:creationId xmlns:a16="http://schemas.microsoft.com/office/drawing/2014/main" id="{08BD32F2-BEAC-4279-83A0-E6070E646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6024" y="2507976"/>
              <a:ext cx="2971348" cy="3703508"/>
            </a:xfrm>
            <a:prstGeom prst="rect">
              <a:avLst/>
            </a:prstGeom>
          </p:spPr>
        </p:pic>
        <p:sp>
          <p:nvSpPr>
            <p:cNvPr id="17" name="Content Placeholder 7">
              <a:extLst>
                <a:ext uri="{FF2B5EF4-FFF2-40B4-BE49-F238E27FC236}">
                  <a16:creationId xmlns:a16="http://schemas.microsoft.com/office/drawing/2014/main" id="{06AF74C6-B832-4605-8EE0-33C72450FBFB}"/>
                </a:ext>
              </a:extLst>
            </p:cNvPr>
            <p:cNvSpPr txBox="1">
              <a:spLocks/>
            </p:cNvSpPr>
            <p:nvPr/>
          </p:nvSpPr>
          <p:spPr>
            <a:xfrm>
              <a:off x="1191883" y="2674790"/>
              <a:ext cx="4021455" cy="3550426"/>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defTabSz="914400">
                <a:lnSpc>
                  <a:spcPct val="110000"/>
                </a:lnSpc>
                <a:spcAft>
                  <a:spcPts val="1200"/>
                </a:spcAft>
                <a:buClr>
                  <a:srgbClr val="000000"/>
                </a:buClr>
                <a:buSzPct val="100000"/>
                <a:buFont typeface="+mj-lt"/>
                <a:buAutoNum type="arabicPeriod"/>
              </a:pPr>
              <a:r>
                <a:rPr lang="en-US" kern="0" dirty="0">
                  <a:solidFill>
                    <a:srgbClr val="000000"/>
                  </a:solidFill>
                  <a:ea typeface="Arial"/>
                  <a:cs typeface="Arial"/>
                  <a:sym typeface="Arial"/>
                </a:rPr>
                <a:t>Open and close your control panel.</a:t>
              </a:r>
            </a:p>
            <a:p>
              <a:pPr marL="342900" indent="-342900" defTabSz="914400">
                <a:lnSpc>
                  <a:spcPct val="110000"/>
                </a:lnSpc>
                <a:buClr>
                  <a:srgbClr val="000000"/>
                </a:buClr>
                <a:buSzPct val="100000"/>
                <a:buFont typeface="+mj-lt"/>
                <a:buAutoNum type="arabicPeriod"/>
              </a:pPr>
              <a:r>
                <a:rPr lang="en-US" kern="0" dirty="0">
                  <a:solidFill>
                    <a:srgbClr val="000000"/>
                  </a:solidFill>
                  <a:ea typeface="Arial"/>
                  <a:cs typeface="Arial"/>
                  <a:sym typeface="Arial"/>
                </a:rPr>
                <a:t>Join audio:</a:t>
              </a:r>
            </a:p>
            <a:p>
              <a:pPr marL="514350" lvl="2" indent="-171450" defTabSz="914400">
                <a:lnSpc>
                  <a:spcPct val="110000"/>
                </a:lnSpc>
                <a:buClr>
                  <a:srgbClr val="000000"/>
                </a:buClr>
                <a:buSzPct val="100000"/>
              </a:pPr>
              <a:r>
                <a:rPr lang="en-US" sz="1400" kern="0" dirty="0">
                  <a:solidFill>
                    <a:srgbClr val="000000"/>
                  </a:solidFill>
                  <a:ea typeface="Arial"/>
                  <a:cs typeface="Arial"/>
                  <a:sym typeface="Arial"/>
                </a:rPr>
                <a:t>Choose </a:t>
              </a:r>
              <a:r>
                <a:rPr lang="en-US" sz="1400" b="1" kern="0" dirty="0">
                  <a:solidFill>
                    <a:srgbClr val="000000"/>
                  </a:solidFill>
                  <a:ea typeface="Arial"/>
                  <a:cs typeface="Arial"/>
                  <a:sym typeface="Arial"/>
                </a:rPr>
                <a:t>Mic &amp; Speakers</a:t>
              </a:r>
              <a:r>
                <a:rPr lang="en-US" sz="1400" kern="0" dirty="0">
                  <a:solidFill>
                    <a:srgbClr val="000000"/>
                  </a:solidFill>
                  <a:ea typeface="Arial"/>
                  <a:cs typeface="Arial"/>
                  <a:sym typeface="Arial"/>
                </a:rPr>
                <a:t> to use VoIP</a:t>
              </a:r>
            </a:p>
            <a:p>
              <a:pPr marL="514350" lvl="2" indent="-171450" defTabSz="914400">
                <a:lnSpc>
                  <a:spcPct val="110000"/>
                </a:lnSpc>
                <a:buClr>
                  <a:srgbClr val="000000"/>
                </a:buClr>
                <a:buSzPct val="100000"/>
              </a:pPr>
              <a:r>
                <a:rPr lang="en-US" sz="1400" kern="0" dirty="0">
                  <a:solidFill>
                    <a:srgbClr val="000000"/>
                  </a:solidFill>
                  <a:ea typeface="Arial"/>
                  <a:cs typeface="Arial"/>
                  <a:sym typeface="Arial"/>
                </a:rPr>
                <a:t>Choose </a:t>
              </a:r>
              <a:r>
                <a:rPr lang="en-US" sz="1400" b="1" kern="0" dirty="0">
                  <a:solidFill>
                    <a:srgbClr val="000000"/>
                  </a:solidFill>
                  <a:ea typeface="Arial"/>
                  <a:cs typeface="Arial"/>
                  <a:sym typeface="Arial"/>
                </a:rPr>
                <a:t>Telephone</a:t>
              </a:r>
              <a:r>
                <a:rPr lang="en-US" sz="1400" kern="0" dirty="0">
                  <a:solidFill>
                    <a:srgbClr val="000000"/>
                  </a:solidFill>
                  <a:ea typeface="Arial"/>
                  <a:cs typeface="Arial"/>
                  <a:sym typeface="Arial"/>
                </a:rPr>
                <a:t> and dial using the information provided</a:t>
              </a:r>
            </a:p>
            <a:p>
              <a:pPr marL="514350" lvl="2" indent="-171450" defTabSz="914400">
                <a:lnSpc>
                  <a:spcPct val="110000"/>
                </a:lnSpc>
                <a:spcAft>
                  <a:spcPts val="1200"/>
                </a:spcAft>
                <a:buClr>
                  <a:srgbClr val="000000"/>
                </a:buClr>
                <a:buSzPct val="100000"/>
              </a:pPr>
              <a:r>
                <a:rPr lang="en-US" sz="1400" kern="0" dirty="0">
                  <a:solidFill>
                    <a:srgbClr val="000000"/>
                  </a:solidFill>
                  <a:ea typeface="Arial"/>
                  <a:cs typeface="Arial"/>
                  <a:sym typeface="Arial"/>
                </a:rPr>
                <a:t>If you are joining the audio by telephone mute your computer speakers</a:t>
              </a:r>
            </a:p>
            <a:p>
              <a:pPr marL="342900" indent="-342900" defTabSz="914400">
                <a:lnSpc>
                  <a:spcPct val="110000"/>
                </a:lnSpc>
                <a:spcAft>
                  <a:spcPts val="1200"/>
                </a:spcAft>
                <a:buClr>
                  <a:srgbClr val="000000"/>
                </a:buClr>
                <a:buSzPct val="100000"/>
                <a:buFont typeface="+mj-lt"/>
                <a:buAutoNum type="arabicPeriod"/>
              </a:pPr>
              <a:r>
                <a:rPr lang="en-US" kern="0" dirty="0">
                  <a:solidFill>
                    <a:srgbClr val="000000"/>
                  </a:solidFill>
                  <a:ea typeface="Arial"/>
                  <a:cs typeface="Arial"/>
                  <a:sym typeface="Arial"/>
                </a:rPr>
                <a:t>Submit questions and comments via the Questions panel.</a:t>
              </a:r>
            </a:p>
            <a:p>
              <a:pPr defTabSz="914400">
                <a:lnSpc>
                  <a:spcPct val="110000"/>
                </a:lnSpc>
                <a:buClr>
                  <a:srgbClr val="000000"/>
                </a:buClr>
                <a:buSzPct val="100000"/>
              </a:pPr>
              <a:r>
                <a:rPr lang="en-US" sz="1400" b="1" i="1" kern="0" dirty="0">
                  <a:solidFill>
                    <a:srgbClr val="000000"/>
                  </a:solidFill>
                  <a:ea typeface="Arial"/>
                  <a:cs typeface="Arial"/>
                  <a:sym typeface="Arial"/>
                </a:rPr>
                <a:t>Note: </a:t>
              </a:r>
              <a:r>
                <a:rPr lang="en-US" sz="1400" i="1" kern="0" dirty="0">
                  <a:solidFill>
                    <a:srgbClr val="000000"/>
                  </a:solidFill>
                  <a:ea typeface="Arial"/>
                  <a:cs typeface="Arial"/>
                  <a:sym typeface="Arial"/>
                </a:rPr>
                <a:t>Today’s presentation is being recorded and the link will be sent to you when it is available.</a:t>
              </a:r>
            </a:p>
          </p:txBody>
        </p:sp>
        <p:sp>
          <p:nvSpPr>
            <p:cNvPr id="20" name="Text Placeholder 6">
              <a:extLst>
                <a:ext uri="{FF2B5EF4-FFF2-40B4-BE49-F238E27FC236}">
                  <a16:creationId xmlns:a16="http://schemas.microsoft.com/office/drawing/2014/main" id="{2FB38A3D-F5D7-4921-945B-45AE8038BDF0}"/>
                </a:ext>
              </a:extLst>
            </p:cNvPr>
            <p:cNvSpPr txBox="1">
              <a:spLocks/>
            </p:cNvSpPr>
            <p:nvPr/>
          </p:nvSpPr>
          <p:spPr>
            <a:xfrm>
              <a:off x="1191883" y="2341163"/>
              <a:ext cx="3048000" cy="333627"/>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4400"/>
              <a:r>
                <a:rPr lang="en-US" b="1" kern="0" dirty="0">
                  <a:solidFill>
                    <a:sysClr val="windowText" lastClr="000000"/>
                  </a:solidFill>
                </a:rPr>
                <a:t>Attendee Participation</a:t>
              </a:r>
            </a:p>
          </p:txBody>
        </p:sp>
      </p:grpSp>
    </p:spTree>
    <p:extLst>
      <p:ext uri="{BB962C8B-B14F-4D97-AF65-F5344CB8AC3E}">
        <p14:creationId xmlns:p14="http://schemas.microsoft.com/office/powerpoint/2010/main" val="292528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243991"/>
            <a:ext cx="1928705" cy="64246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a:p>
        </p:txBody>
      </p:sp>
      <p:sp>
        <p:nvSpPr>
          <p:cNvPr id="34" name="Down Arrow 33"/>
          <p:cNvSpPr/>
          <p:nvPr/>
        </p:nvSpPr>
        <p:spPr>
          <a:xfrm>
            <a:off x="4619020" y="3088214"/>
            <a:ext cx="1450361" cy="1573665"/>
          </a:xfrm>
          <a:prstGeom prst="downArrow">
            <a:avLst>
              <a:gd name="adj1" fmla="val 100000"/>
              <a:gd name="adj2" fmla="val 50000"/>
            </a:avLst>
          </a:prstGeom>
          <a:gradFill>
            <a:gsLst>
              <a:gs pos="94000">
                <a:schemeClr val="accent4"/>
              </a:gs>
              <a:gs pos="76000">
                <a:srgbClr val="2CB34A"/>
              </a:gs>
              <a:gs pos="32000">
                <a:srgbClr val="ADDC91"/>
              </a:gs>
              <a:gs pos="0">
                <a:srgbClr val="DBEDD4"/>
              </a:gs>
            </a:gsLst>
            <a:lin ang="54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a:latin typeface="+mj-lt"/>
            </a:endParaRPr>
          </a:p>
        </p:txBody>
      </p:sp>
      <p:sp>
        <p:nvSpPr>
          <p:cNvPr id="7" name="Down Arrow 6"/>
          <p:cNvSpPr/>
          <p:nvPr/>
        </p:nvSpPr>
        <p:spPr>
          <a:xfrm>
            <a:off x="3193814" y="2376116"/>
            <a:ext cx="1450361" cy="2302815"/>
          </a:xfrm>
          <a:prstGeom prst="downArrow">
            <a:avLst>
              <a:gd name="adj1" fmla="val 100000"/>
              <a:gd name="adj2" fmla="val 50000"/>
            </a:avLst>
          </a:prstGeom>
          <a:gradFill>
            <a:gsLst>
              <a:gs pos="94000">
                <a:schemeClr val="accent4"/>
              </a:gs>
              <a:gs pos="76000">
                <a:srgbClr val="2CB34A"/>
              </a:gs>
              <a:gs pos="32000">
                <a:srgbClr val="ADDC91"/>
              </a:gs>
              <a:gs pos="0">
                <a:srgbClr val="DBEDD4"/>
              </a:gs>
            </a:gsLst>
            <a:lin ang="54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a:latin typeface="+mj-lt"/>
            </a:endParaRPr>
          </a:p>
        </p:txBody>
      </p:sp>
      <p:graphicFrame>
        <p:nvGraphicFramePr>
          <p:cNvPr id="3" name="Object 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102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44192" y="858442"/>
                        <a:ext cx="1190" cy="1190"/>
                      </a:xfrm>
                      <a:prstGeom prst="rect">
                        <a:avLst/>
                      </a:prstGeom>
                    </p:spPr>
                  </p:pic>
                </p:oleObj>
              </mc:Fallback>
            </mc:AlternateContent>
          </a:graphicData>
        </a:graphic>
      </p:graphicFrame>
      <p:sp>
        <p:nvSpPr>
          <p:cNvPr id="2" name="Title 1"/>
          <p:cNvSpPr>
            <a:spLocks noGrp="1"/>
          </p:cNvSpPr>
          <p:nvPr>
            <p:ph type="title"/>
          </p:nvPr>
        </p:nvSpPr>
        <p:spPr>
          <a:xfrm>
            <a:off x="586990" y="614597"/>
            <a:ext cx="8077002" cy="606742"/>
          </a:xfrm>
          <a:ln>
            <a:noFill/>
          </a:ln>
        </p:spPr>
        <p:txBody>
          <a:bodyPr>
            <a:noAutofit/>
          </a:bodyPr>
          <a:lstStyle/>
          <a:p>
            <a:r>
              <a:rPr lang="en-US" sz="2700">
                <a:latin typeface="Georgia" panose="02040502050405020303" pitchFamily="18" charset="0"/>
              </a:rPr>
              <a:t>Three Building Blocks of Youth Financial Capability</a:t>
            </a:r>
          </a:p>
        </p:txBody>
      </p:sp>
      <p:pic>
        <p:nvPicPr>
          <p:cNvPr id="27" name="Picture 2" descr="C:\Users\SchlachtmeyerL\Downloads\noun_89605.png"/>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9559" y="2466349"/>
            <a:ext cx="567371" cy="56737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SchlachtmeyerL\Downloads\noun_89605.png"/>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3823" y="3215728"/>
            <a:ext cx="567371" cy="5673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SchlachtmeyerL\Downloads\noun_89605.png"/>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67988" y="4029101"/>
            <a:ext cx="567371" cy="5673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83942" y="2368131"/>
            <a:ext cx="323165" cy="2544683"/>
          </a:xfrm>
          <a:prstGeom prst="rect">
            <a:avLst/>
          </a:prstGeom>
          <a:noFill/>
        </p:spPr>
        <p:txBody>
          <a:bodyPr vert="vert270" wrap="square" rtlCol="0">
            <a:spAutoFit/>
          </a:bodyPr>
          <a:lstStyle/>
          <a:p>
            <a:pPr algn="ctr"/>
            <a:r>
              <a:rPr lang="en-US" sz="900" b="1">
                <a:latin typeface="+mj-lt"/>
              </a:rPr>
              <a:t>Primary Development Stages</a:t>
            </a:r>
          </a:p>
        </p:txBody>
      </p:sp>
      <p:sp>
        <p:nvSpPr>
          <p:cNvPr id="23" name="Down Arrow 22"/>
          <p:cNvSpPr/>
          <p:nvPr/>
        </p:nvSpPr>
        <p:spPr>
          <a:xfrm>
            <a:off x="4625491" y="2428301"/>
            <a:ext cx="1450361" cy="722097"/>
          </a:xfrm>
          <a:prstGeom prst="downArrow">
            <a:avLst>
              <a:gd name="adj1" fmla="val 100000"/>
              <a:gd name="adj2" fmla="val 50000"/>
            </a:avLst>
          </a:prstGeom>
          <a:gradFill>
            <a:gsLst>
              <a:gs pos="99115">
                <a:srgbClr val="97D585"/>
              </a:gs>
              <a:gs pos="76000">
                <a:srgbClr val="97D585"/>
              </a:gs>
              <a:gs pos="0">
                <a:srgbClr val="2CB34A"/>
              </a:gs>
              <a:gs pos="0">
                <a:srgbClr val="ADDC91"/>
              </a:gs>
              <a:gs pos="0">
                <a:srgbClr val="DBEDD4"/>
              </a:gs>
            </a:gsLst>
            <a:lin ang="54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a:latin typeface="+mj-lt"/>
            </a:endParaRPr>
          </a:p>
        </p:txBody>
      </p:sp>
      <p:sp>
        <p:nvSpPr>
          <p:cNvPr id="19" name="Pentagon 18"/>
          <p:cNvSpPr/>
          <p:nvPr/>
        </p:nvSpPr>
        <p:spPr>
          <a:xfrm rot="5400000">
            <a:off x="5103379" y="2023312"/>
            <a:ext cx="529309" cy="1498706"/>
          </a:xfrm>
          <a:prstGeom prst="homePlate">
            <a:avLst/>
          </a:prstGeom>
          <a:noFill/>
          <a:ln w="25400" cap="flat" cmpd="sng" algn="ctr">
            <a:noFill/>
            <a:prstDash val="solid"/>
          </a:ln>
          <a:effectLst/>
        </p:spPr>
        <p:txBody>
          <a:bodyPr vert="vert270" rtlCol="0" anchor="ctr"/>
          <a:lstStyle/>
          <a:p>
            <a:pPr algn="ctr" defTabSz="342900">
              <a:defRPr/>
            </a:pPr>
            <a:r>
              <a:rPr lang="en-US" sz="900">
                <a:solidFill>
                  <a:schemeClr val="bg1"/>
                </a:solidFill>
                <a:latin typeface="+mj-lt"/>
              </a:rPr>
              <a:t>Early values and norms</a:t>
            </a:r>
          </a:p>
        </p:txBody>
      </p:sp>
      <p:sp>
        <p:nvSpPr>
          <p:cNvPr id="31" name="Pentagon 30"/>
          <p:cNvSpPr/>
          <p:nvPr/>
        </p:nvSpPr>
        <p:spPr>
          <a:xfrm rot="5400000">
            <a:off x="4881568" y="3643650"/>
            <a:ext cx="942353" cy="1187051"/>
          </a:xfrm>
          <a:prstGeom prst="homePlate">
            <a:avLst/>
          </a:prstGeom>
          <a:noFill/>
          <a:ln w="25400" cap="flat" cmpd="sng" algn="ctr">
            <a:noFill/>
            <a:prstDash val="solid"/>
          </a:ln>
          <a:effectLst/>
        </p:spPr>
        <p:txBody>
          <a:bodyPr rot="0" spcFirstLastPara="0" vertOverflow="overflow" horzOverflow="overflow" vert="vert270" wrap="square" lIns="68580" tIns="34290" rIns="68580" bIns="34290" numCol="1" spcCol="0" rtlCol="0" fromWordArt="0" anchor="ctr" anchorCtr="0" forceAA="0" compatLnSpc="1">
            <a:prstTxWarp prst="textNoShape">
              <a:avLst/>
            </a:prstTxWarp>
            <a:noAutofit/>
          </a:bodyPr>
          <a:lstStyle/>
          <a:p>
            <a:pPr algn="ctr" defTabSz="342900">
              <a:defRPr/>
            </a:pPr>
            <a:r>
              <a:rPr lang="en-US" sz="900">
                <a:solidFill>
                  <a:schemeClr val="bg1"/>
                </a:solidFill>
                <a:latin typeface="+mj-lt"/>
              </a:rPr>
              <a:t>Development continues</a:t>
            </a:r>
          </a:p>
        </p:txBody>
      </p:sp>
      <p:sp>
        <p:nvSpPr>
          <p:cNvPr id="35" name="Down Arrow 34"/>
          <p:cNvSpPr/>
          <p:nvPr/>
        </p:nvSpPr>
        <p:spPr>
          <a:xfrm>
            <a:off x="6079588" y="2428301"/>
            <a:ext cx="1450361" cy="722097"/>
          </a:xfrm>
          <a:prstGeom prst="downArrow">
            <a:avLst>
              <a:gd name="adj1" fmla="val 100000"/>
              <a:gd name="adj2" fmla="val 50000"/>
            </a:avLst>
          </a:prstGeom>
          <a:gradFill>
            <a:gsLst>
              <a:gs pos="99115">
                <a:srgbClr val="97D585"/>
              </a:gs>
              <a:gs pos="76000">
                <a:srgbClr val="97D585"/>
              </a:gs>
              <a:gs pos="0">
                <a:srgbClr val="2CB34A"/>
              </a:gs>
              <a:gs pos="0">
                <a:srgbClr val="ADDC91"/>
              </a:gs>
              <a:gs pos="0">
                <a:srgbClr val="DBEDD4"/>
              </a:gs>
            </a:gsLst>
            <a:lin ang="54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a:latin typeface="+mj-lt"/>
            </a:endParaRPr>
          </a:p>
        </p:txBody>
      </p:sp>
      <p:sp>
        <p:nvSpPr>
          <p:cNvPr id="36" name="Pentagon 35"/>
          <p:cNvSpPr/>
          <p:nvPr/>
        </p:nvSpPr>
        <p:spPr>
          <a:xfrm rot="5400000">
            <a:off x="6590890" y="2044753"/>
            <a:ext cx="529309" cy="1498706"/>
          </a:xfrm>
          <a:prstGeom prst="homePlate">
            <a:avLst/>
          </a:prstGeom>
          <a:noFill/>
          <a:ln w="25400" cap="flat" cmpd="sng" algn="ctr">
            <a:noFill/>
            <a:prstDash val="solid"/>
          </a:ln>
          <a:effectLst/>
        </p:spPr>
        <p:txBody>
          <a:bodyPr vert="vert270" rtlCol="0" anchor="ctr"/>
          <a:lstStyle/>
          <a:p>
            <a:pPr algn="ctr" defTabSz="342900">
              <a:defRPr/>
            </a:pPr>
            <a:r>
              <a:rPr lang="en-US" sz="900">
                <a:solidFill>
                  <a:schemeClr val="bg1"/>
                </a:solidFill>
                <a:latin typeface="+mj-lt"/>
              </a:rPr>
              <a:t>Basic numeracy</a:t>
            </a:r>
          </a:p>
        </p:txBody>
      </p:sp>
      <p:sp>
        <p:nvSpPr>
          <p:cNvPr id="37" name="Down Arrow 36"/>
          <p:cNvSpPr/>
          <p:nvPr/>
        </p:nvSpPr>
        <p:spPr>
          <a:xfrm>
            <a:off x="6066687" y="3118029"/>
            <a:ext cx="1450361" cy="798660"/>
          </a:xfrm>
          <a:prstGeom prst="downArrow">
            <a:avLst>
              <a:gd name="adj1" fmla="val 100000"/>
              <a:gd name="adj2" fmla="val 50000"/>
            </a:avLst>
          </a:prstGeom>
          <a:gradFill>
            <a:gsLst>
              <a:gs pos="100000">
                <a:srgbClr val="97D585"/>
              </a:gs>
              <a:gs pos="75000">
                <a:schemeClr val="accent4">
                  <a:lumMod val="60000"/>
                  <a:lumOff val="40000"/>
                </a:schemeClr>
              </a:gs>
              <a:gs pos="0">
                <a:srgbClr val="2CB34A"/>
              </a:gs>
              <a:gs pos="0">
                <a:srgbClr val="ADDC91"/>
              </a:gs>
              <a:gs pos="0">
                <a:srgbClr val="DBEDD4"/>
              </a:gs>
            </a:gsLst>
            <a:lin ang="54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a:latin typeface="+mj-lt"/>
            </a:endParaRPr>
          </a:p>
        </p:txBody>
      </p:sp>
      <p:sp>
        <p:nvSpPr>
          <p:cNvPr id="38" name="Pentagon 37"/>
          <p:cNvSpPr/>
          <p:nvPr/>
        </p:nvSpPr>
        <p:spPr>
          <a:xfrm rot="5400000">
            <a:off x="6520273" y="2969294"/>
            <a:ext cx="544650" cy="1242023"/>
          </a:xfrm>
          <a:prstGeom prst="homePlate">
            <a:avLst/>
          </a:prstGeom>
          <a:noFill/>
          <a:ln w="25400" cap="flat" cmpd="sng" algn="ctr">
            <a:noFill/>
            <a:prstDash val="solid"/>
          </a:ln>
          <a:effectLst/>
        </p:spPr>
        <p:txBody>
          <a:bodyPr vert="vert270" rtlCol="0" anchor="ctr"/>
          <a:lstStyle/>
          <a:p>
            <a:pPr algn="ctr" defTabSz="342900">
              <a:defRPr/>
            </a:pPr>
            <a:r>
              <a:rPr lang="en-US" sz="900">
                <a:solidFill>
                  <a:schemeClr val="bg1"/>
                </a:solidFill>
                <a:latin typeface="+mj-lt"/>
              </a:rPr>
              <a:t>Basic money management</a:t>
            </a:r>
          </a:p>
        </p:txBody>
      </p:sp>
      <p:sp>
        <p:nvSpPr>
          <p:cNvPr id="39" name="Pentagon 38"/>
          <p:cNvSpPr/>
          <p:nvPr/>
        </p:nvSpPr>
        <p:spPr>
          <a:xfrm rot="5400000">
            <a:off x="3448742" y="3643650"/>
            <a:ext cx="942353" cy="1187051"/>
          </a:xfrm>
          <a:prstGeom prst="homePlate">
            <a:avLst/>
          </a:prstGeom>
          <a:noFill/>
          <a:ln w="25400" cap="flat" cmpd="sng" algn="ctr">
            <a:noFill/>
            <a:prstDash val="solid"/>
          </a:ln>
          <a:effectLst/>
        </p:spPr>
        <p:txBody>
          <a:bodyPr rot="0" spcFirstLastPara="0" vertOverflow="overflow" horzOverflow="overflow" vert="vert270" wrap="square" lIns="68580" tIns="34290" rIns="68580" bIns="34290" numCol="1" spcCol="0" rtlCol="0" fromWordArt="0" anchor="ctr" anchorCtr="0" forceAA="0" compatLnSpc="1">
            <a:prstTxWarp prst="textNoShape">
              <a:avLst/>
            </a:prstTxWarp>
            <a:noAutofit/>
          </a:bodyPr>
          <a:lstStyle/>
          <a:p>
            <a:pPr algn="ctr" defTabSz="342900">
              <a:defRPr/>
            </a:pPr>
            <a:r>
              <a:rPr lang="en-US" sz="900">
                <a:solidFill>
                  <a:schemeClr val="bg1"/>
                </a:solidFill>
                <a:latin typeface="+mj-lt"/>
              </a:rPr>
              <a:t>Development continues</a:t>
            </a:r>
          </a:p>
        </p:txBody>
      </p:sp>
      <p:graphicFrame>
        <p:nvGraphicFramePr>
          <p:cNvPr id="18" name="Content Placeholder 4"/>
          <p:cNvGraphicFramePr>
            <a:graphicFrameLocks/>
          </p:cNvGraphicFramePr>
          <p:nvPr>
            <p:extLst>
              <p:ext uri="{D42A27DB-BD31-4B8C-83A1-F6EECF244321}">
                <p14:modId xmlns:p14="http://schemas.microsoft.com/office/powerpoint/2010/main" val="3839230439"/>
              </p:ext>
            </p:extLst>
          </p:nvPr>
        </p:nvGraphicFramePr>
        <p:xfrm>
          <a:off x="1714499" y="1552516"/>
          <a:ext cx="5801444" cy="4152984"/>
        </p:xfrm>
        <a:graphic>
          <a:graphicData uri="http://schemas.openxmlformats.org/drawingml/2006/table">
            <a:tbl>
              <a:tblPr firstRow="1" bandRow="1"/>
              <a:tblGrid>
                <a:gridCol w="1450361">
                  <a:extLst>
                    <a:ext uri="{9D8B030D-6E8A-4147-A177-3AD203B41FA5}">
                      <a16:colId xmlns:a16="http://schemas.microsoft.com/office/drawing/2014/main" val="20000"/>
                    </a:ext>
                  </a:extLst>
                </a:gridCol>
                <a:gridCol w="1450361">
                  <a:extLst>
                    <a:ext uri="{9D8B030D-6E8A-4147-A177-3AD203B41FA5}">
                      <a16:colId xmlns:a16="http://schemas.microsoft.com/office/drawing/2014/main" val="20001"/>
                    </a:ext>
                  </a:extLst>
                </a:gridCol>
                <a:gridCol w="1450361">
                  <a:extLst>
                    <a:ext uri="{9D8B030D-6E8A-4147-A177-3AD203B41FA5}">
                      <a16:colId xmlns:a16="http://schemas.microsoft.com/office/drawing/2014/main" val="20002"/>
                    </a:ext>
                  </a:extLst>
                </a:gridCol>
                <a:gridCol w="1450361">
                  <a:extLst>
                    <a:ext uri="{9D8B030D-6E8A-4147-A177-3AD203B41FA5}">
                      <a16:colId xmlns:a16="http://schemas.microsoft.com/office/drawing/2014/main" val="20003"/>
                    </a:ext>
                  </a:extLst>
                </a:gridCol>
              </a:tblGrid>
              <a:tr h="839996">
                <a:tc>
                  <a:txBody>
                    <a:bodyPr/>
                    <a:lstStyle>
                      <a:lvl1pPr marL="0" algn="l" defTabSz="457200" rtl="0" eaLnBrk="1" latinLnBrk="0" hangingPunct="1">
                        <a:defRPr sz="1800" b="1" kern="1200">
                          <a:solidFill>
                            <a:schemeClr val="lt1"/>
                          </a:solidFill>
                          <a:latin typeface="Georgia"/>
                        </a:defRPr>
                      </a:lvl1pPr>
                      <a:lvl2pPr marL="457200" algn="l" defTabSz="457200" rtl="0" eaLnBrk="1" latinLnBrk="0" hangingPunct="1">
                        <a:defRPr sz="1800" b="1" kern="1200">
                          <a:solidFill>
                            <a:schemeClr val="lt1"/>
                          </a:solidFill>
                          <a:latin typeface="Georgia"/>
                        </a:defRPr>
                      </a:lvl2pPr>
                      <a:lvl3pPr marL="914400" algn="l" defTabSz="457200" rtl="0" eaLnBrk="1" latinLnBrk="0" hangingPunct="1">
                        <a:defRPr sz="1800" b="1" kern="1200">
                          <a:solidFill>
                            <a:schemeClr val="lt1"/>
                          </a:solidFill>
                          <a:latin typeface="Georgia"/>
                        </a:defRPr>
                      </a:lvl3pPr>
                      <a:lvl4pPr marL="1371600" algn="l" defTabSz="457200" rtl="0" eaLnBrk="1" latinLnBrk="0" hangingPunct="1">
                        <a:defRPr sz="1800" b="1" kern="1200">
                          <a:solidFill>
                            <a:schemeClr val="lt1"/>
                          </a:solidFill>
                          <a:latin typeface="Georgia"/>
                        </a:defRPr>
                      </a:lvl4pPr>
                      <a:lvl5pPr marL="1828800" algn="l" defTabSz="457200" rtl="0" eaLnBrk="1" latinLnBrk="0" hangingPunct="1">
                        <a:defRPr sz="1800" b="1" kern="1200">
                          <a:solidFill>
                            <a:schemeClr val="lt1"/>
                          </a:solidFill>
                          <a:latin typeface="Georgia"/>
                        </a:defRPr>
                      </a:lvl5pPr>
                      <a:lvl6pPr marL="2286000" algn="l" defTabSz="457200" rtl="0" eaLnBrk="1" latinLnBrk="0" hangingPunct="1">
                        <a:defRPr sz="1800" b="1" kern="1200">
                          <a:solidFill>
                            <a:schemeClr val="lt1"/>
                          </a:solidFill>
                          <a:latin typeface="Georgia"/>
                        </a:defRPr>
                      </a:lvl6pPr>
                      <a:lvl7pPr marL="2743200" algn="l" defTabSz="457200" rtl="0" eaLnBrk="1" latinLnBrk="0" hangingPunct="1">
                        <a:defRPr sz="1800" b="1" kern="1200">
                          <a:solidFill>
                            <a:schemeClr val="lt1"/>
                          </a:solidFill>
                          <a:latin typeface="Georgia"/>
                        </a:defRPr>
                      </a:lvl7pPr>
                      <a:lvl8pPr marL="3200400" algn="l" defTabSz="457200" rtl="0" eaLnBrk="1" latinLnBrk="0" hangingPunct="1">
                        <a:defRPr sz="1800" b="1" kern="1200">
                          <a:solidFill>
                            <a:schemeClr val="lt1"/>
                          </a:solidFill>
                          <a:latin typeface="Georgia"/>
                        </a:defRPr>
                      </a:lvl8pPr>
                      <a:lvl9pPr marL="3657600" algn="l" defTabSz="457200" rtl="0" eaLnBrk="1" latinLnBrk="0" hangingPunct="1">
                        <a:defRPr sz="1800" b="1" kern="1200">
                          <a:solidFill>
                            <a:schemeClr val="lt1"/>
                          </a:solidFill>
                          <a:latin typeface="Georgia"/>
                        </a:defRPr>
                      </a:lvl9pPr>
                    </a:lstStyle>
                    <a:p>
                      <a:endParaRPr lang="en-US" sz="1100" b="1" kern="1200">
                        <a:solidFill>
                          <a:schemeClr val="dk1"/>
                        </a:solidFill>
                        <a:latin typeface="+mn-lt"/>
                        <a:ea typeface="+mn-ea"/>
                        <a:cs typeface="+mn-cs"/>
                      </a:endParaRPr>
                    </a:p>
                  </a:txBody>
                  <a:tcPr marL="68580" marR="68580" marT="34290" marB="34290" anchor="b">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Georgia"/>
                        </a:defRPr>
                      </a:lvl1pPr>
                      <a:lvl2pPr marL="457200" algn="l" defTabSz="457200" rtl="0" eaLnBrk="1" latinLnBrk="0" hangingPunct="1">
                        <a:defRPr sz="1800" b="1" kern="1200">
                          <a:solidFill>
                            <a:schemeClr val="lt1"/>
                          </a:solidFill>
                          <a:latin typeface="Georgia"/>
                        </a:defRPr>
                      </a:lvl2pPr>
                      <a:lvl3pPr marL="914400" algn="l" defTabSz="457200" rtl="0" eaLnBrk="1" latinLnBrk="0" hangingPunct="1">
                        <a:defRPr sz="1800" b="1" kern="1200">
                          <a:solidFill>
                            <a:schemeClr val="lt1"/>
                          </a:solidFill>
                          <a:latin typeface="Georgia"/>
                        </a:defRPr>
                      </a:lvl3pPr>
                      <a:lvl4pPr marL="1371600" algn="l" defTabSz="457200" rtl="0" eaLnBrk="1" latinLnBrk="0" hangingPunct="1">
                        <a:defRPr sz="1800" b="1" kern="1200">
                          <a:solidFill>
                            <a:schemeClr val="lt1"/>
                          </a:solidFill>
                          <a:latin typeface="Georgia"/>
                        </a:defRPr>
                      </a:lvl4pPr>
                      <a:lvl5pPr marL="1828800" algn="l" defTabSz="457200" rtl="0" eaLnBrk="1" latinLnBrk="0" hangingPunct="1">
                        <a:defRPr sz="1800" b="1" kern="1200">
                          <a:solidFill>
                            <a:schemeClr val="lt1"/>
                          </a:solidFill>
                          <a:latin typeface="Georgia"/>
                        </a:defRPr>
                      </a:lvl5pPr>
                      <a:lvl6pPr marL="2286000" algn="l" defTabSz="457200" rtl="0" eaLnBrk="1" latinLnBrk="0" hangingPunct="1">
                        <a:defRPr sz="1800" b="1" kern="1200">
                          <a:solidFill>
                            <a:schemeClr val="lt1"/>
                          </a:solidFill>
                          <a:latin typeface="Georgia"/>
                        </a:defRPr>
                      </a:lvl6pPr>
                      <a:lvl7pPr marL="2743200" algn="l" defTabSz="457200" rtl="0" eaLnBrk="1" latinLnBrk="0" hangingPunct="1">
                        <a:defRPr sz="1800" b="1" kern="1200">
                          <a:solidFill>
                            <a:schemeClr val="lt1"/>
                          </a:solidFill>
                          <a:latin typeface="Georgia"/>
                        </a:defRPr>
                      </a:lvl7pPr>
                      <a:lvl8pPr marL="3200400" algn="l" defTabSz="457200" rtl="0" eaLnBrk="1" latinLnBrk="0" hangingPunct="1">
                        <a:defRPr sz="1800" b="1" kern="1200">
                          <a:solidFill>
                            <a:schemeClr val="lt1"/>
                          </a:solidFill>
                          <a:latin typeface="Georgia"/>
                        </a:defRPr>
                      </a:lvl8pPr>
                      <a:lvl9pPr marL="3657600" algn="l" defTabSz="457200" rtl="0" eaLnBrk="1" latinLnBrk="0" hangingPunct="1">
                        <a:defRPr sz="1800" b="1" kern="1200">
                          <a:solidFill>
                            <a:schemeClr val="lt1"/>
                          </a:solidFill>
                          <a:latin typeface="Georgia"/>
                        </a:defRPr>
                      </a:lvl9pPr>
                    </a:lstStyle>
                    <a:p>
                      <a:pPr algn="ctr"/>
                      <a:endParaRPr lang="en-US" sz="1100" b="1" kern="1200">
                        <a:solidFill>
                          <a:schemeClr val="accent4"/>
                        </a:solidFill>
                        <a:latin typeface="+mj-lt"/>
                        <a:ea typeface="+mn-ea"/>
                        <a:cs typeface="+mn-cs"/>
                      </a:endParaRPr>
                    </a:p>
                    <a:p>
                      <a:pPr algn="ctr"/>
                      <a:r>
                        <a:rPr lang="en-US" sz="1100" b="1" kern="1200">
                          <a:solidFill>
                            <a:schemeClr val="accent4"/>
                          </a:solidFill>
                          <a:latin typeface="+mj-lt"/>
                          <a:ea typeface="+mn-ea"/>
                          <a:cs typeface="+mn-cs"/>
                        </a:rPr>
                        <a:t>Executive Function</a:t>
                      </a:r>
                    </a:p>
                    <a:p>
                      <a:pPr algn="ctr"/>
                      <a:r>
                        <a:rPr lang="en-US" sz="800" b="0" i="1">
                          <a:solidFill>
                            <a:schemeClr val="tx1"/>
                          </a:solidFill>
                          <a:latin typeface="+mj-lt"/>
                        </a:rPr>
                        <a:t>Self-control, </a:t>
                      </a:r>
                    </a:p>
                    <a:p>
                      <a:pPr algn="ctr"/>
                      <a:r>
                        <a:rPr lang="en-US" sz="800" b="0" i="1">
                          <a:solidFill>
                            <a:schemeClr val="tx1"/>
                          </a:solidFill>
                          <a:latin typeface="+mj-lt"/>
                        </a:rPr>
                        <a:t>planning, problem solving</a:t>
                      </a: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lvl1pPr marL="0" algn="l" defTabSz="457200" rtl="0" eaLnBrk="1" latinLnBrk="0" hangingPunct="1">
                        <a:defRPr sz="1800" b="1" kern="1200">
                          <a:solidFill>
                            <a:schemeClr val="lt1"/>
                          </a:solidFill>
                          <a:latin typeface="Georgia"/>
                        </a:defRPr>
                      </a:lvl1pPr>
                      <a:lvl2pPr marL="457200" algn="l" defTabSz="457200" rtl="0" eaLnBrk="1" latinLnBrk="0" hangingPunct="1">
                        <a:defRPr sz="1800" b="1" kern="1200">
                          <a:solidFill>
                            <a:schemeClr val="lt1"/>
                          </a:solidFill>
                          <a:latin typeface="Georgia"/>
                        </a:defRPr>
                      </a:lvl2pPr>
                      <a:lvl3pPr marL="914400" algn="l" defTabSz="457200" rtl="0" eaLnBrk="1" latinLnBrk="0" hangingPunct="1">
                        <a:defRPr sz="1800" b="1" kern="1200">
                          <a:solidFill>
                            <a:schemeClr val="lt1"/>
                          </a:solidFill>
                          <a:latin typeface="Georgia"/>
                        </a:defRPr>
                      </a:lvl3pPr>
                      <a:lvl4pPr marL="1371600" algn="l" defTabSz="457200" rtl="0" eaLnBrk="1" latinLnBrk="0" hangingPunct="1">
                        <a:defRPr sz="1800" b="1" kern="1200">
                          <a:solidFill>
                            <a:schemeClr val="lt1"/>
                          </a:solidFill>
                          <a:latin typeface="Georgia"/>
                        </a:defRPr>
                      </a:lvl4pPr>
                      <a:lvl5pPr marL="1828800" algn="l" defTabSz="457200" rtl="0" eaLnBrk="1" latinLnBrk="0" hangingPunct="1">
                        <a:defRPr sz="1800" b="1" kern="1200">
                          <a:solidFill>
                            <a:schemeClr val="lt1"/>
                          </a:solidFill>
                          <a:latin typeface="Georgia"/>
                        </a:defRPr>
                      </a:lvl5pPr>
                      <a:lvl6pPr marL="2286000" algn="l" defTabSz="457200" rtl="0" eaLnBrk="1" latinLnBrk="0" hangingPunct="1">
                        <a:defRPr sz="1800" b="1" kern="1200">
                          <a:solidFill>
                            <a:schemeClr val="lt1"/>
                          </a:solidFill>
                          <a:latin typeface="Georgia"/>
                        </a:defRPr>
                      </a:lvl6pPr>
                      <a:lvl7pPr marL="2743200" algn="l" defTabSz="457200" rtl="0" eaLnBrk="1" latinLnBrk="0" hangingPunct="1">
                        <a:defRPr sz="1800" b="1" kern="1200">
                          <a:solidFill>
                            <a:schemeClr val="lt1"/>
                          </a:solidFill>
                          <a:latin typeface="Georgia"/>
                        </a:defRPr>
                      </a:lvl7pPr>
                      <a:lvl8pPr marL="3200400" algn="l" defTabSz="457200" rtl="0" eaLnBrk="1" latinLnBrk="0" hangingPunct="1">
                        <a:defRPr sz="1800" b="1" kern="1200">
                          <a:solidFill>
                            <a:schemeClr val="lt1"/>
                          </a:solidFill>
                          <a:latin typeface="Georgia"/>
                        </a:defRPr>
                      </a:lvl8pPr>
                      <a:lvl9pPr marL="3657600" algn="l" defTabSz="457200" rtl="0" eaLnBrk="1" latinLnBrk="0" hangingPunct="1">
                        <a:defRPr sz="1800" b="1" kern="1200">
                          <a:solidFill>
                            <a:schemeClr val="lt1"/>
                          </a:solidFill>
                          <a:latin typeface="Georgia"/>
                        </a:defRPr>
                      </a:lvl9pPr>
                    </a:lstStyle>
                    <a:p>
                      <a:pPr marL="0" algn="ctr" defTabSz="457200" rtl="0" eaLnBrk="1" latinLnBrk="0" hangingPunct="1"/>
                      <a:endParaRPr lang="en-US" sz="1100" b="1" kern="1200">
                        <a:solidFill>
                          <a:schemeClr val="accent4"/>
                        </a:solidFill>
                        <a:latin typeface="+mj-lt"/>
                        <a:ea typeface="+mn-ea"/>
                        <a:cs typeface="+mn-cs"/>
                      </a:endParaRPr>
                    </a:p>
                    <a:p>
                      <a:pPr marL="0" algn="ctr" defTabSz="457200" rtl="0" eaLnBrk="1" latinLnBrk="0" hangingPunct="1"/>
                      <a:r>
                        <a:rPr lang="en-US" sz="1100" b="1" kern="1200">
                          <a:solidFill>
                            <a:schemeClr val="accent4"/>
                          </a:solidFill>
                          <a:latin typeface="+mj-lt"/>
                          <a:ea typeface="+mn-ea"/>
                          <a:cs typeface="+mn-cs"/>
                        </a:rPr>
                        <a:t>Financial Habits  and Norms</a:t>
                      </a:r>
                    </a:p>
                    <a:p>
                      <a:pPr marL="0" algn="ctr" defTabSz="457200" rtl="0" eaLnBrk="1" latinLnBrk="0" hangingPunct="1"/>
                      <a:r>
                        <a:rPr lang="en-US" sz="800" b="0" i="1" kern="1200">
                          <a:solidFill>
                            <a:schemeClr val="tx1"/>
                          </a:solidFill>
                          <a:latin typeface="+mj-lt"/>
                          <a:ea typeface="+mn-ea"/>
                          <a:cs typeface="+mn-cs"/>
                        </a:rPr>
                        <a:t>Healthy money habits, norms, </a:t>
                      </a:r>
                    </a:p>
                    <a:p>
                      <a:pPr marL="0" algn="ctr" defTabSz="457200" rtl="0" eaLnBrk="1" latinLnBrk="0" hangingPunct="1"/>
                      <a:r>
                        <a:rPr lang="en-US" sz="800" b="0" i="1" kern="1200">
                          <a:solidFill>
                            <a:schemeClr val="tx1"/>
                          </a:solidFill>
                          <a:latin typeface="+mj-lt"/>
                          <a:ea typeface="+mn-ea"/>
                          <a:cs typeface="+mn-cs"/>
                        </a:rPr>
                        <a:t>rules of thumb</a:t>
                      </a: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lvl1pPr marL="0" algn="l" defTabSz="457200" rtl="0" eaLnBrk="1" latinLnBrk="0" hangingPunct="1">
                        <a:defRPr sz="1800" b="1" kern="1200">
                          <a:solidFill>
                            <a:schemeClr val="lt1"/>
                          </a:solidFill>
                          <a:latin typeface="Georgia"/>
                        </a:defRPr>
                      </a:lvl1pPr>
                      <a:lvl2pPr marL="457200" algn="l" defTabSz="457200" rtl="0" eaLnBrk="1" latinLnBrk="0" hangingPunct="1">
                        <a:defRPr sz="1800" b="1" kern="1200">
                          <a:solidFill>
                            <a:schemeClr val="lt1"/>
                          </a:solidFill>
                          <a:latin typeface="Georgia"/>
                        </a:defRPr>
                      </a:lvl2pPr>
                      <a:lvl3pPr marL="914400" algn="l" defTabSz="457200" rtl="0" eaLnBrk="1" latinLnBrk="0" hangingPunct="1">
                        <a:defRPr sz="1800" b="1" kern="1200">
                          <a:solidFill>
                            <a:schemeClr val="lt1"/>
                          </a:solidFill>
                          <a:latin typeface="Georgia"/>
                        </a:defRPr>
                      </a:lvl3pPr>
                      <a:lvl4pPr marL="1371600" algn="l" defTabSz="457200" rtl="0" eaLnBrk="1" latinLnBrk="0" hangingPunct="1">
                        <a:defRPr sz="1800" b="1" kern="1200">
                          <a:solidFill>
                            <a:schemeClr val="lt1"/>
                          </a:solidFill>
                          <a:latin typeface="Georgia"/>
                        </a:defRPr>
                      </a:lvl4pPr>
                      <a:lvl5pPr marL="1828800" algn="l" defTabSz="457200" rtl="0" eaLnBrk="1" latinLnBrk="0" hangingPunct="1">
                        <a:defRPr sz="1800" b="1" kern="1200">
                          <a:solidFill>
                            <a:schemeClr val="lt1"/>
                          </a:solidFill>
                          <a:latin typeface="Georgia"/>
                        </a:defRPr>
                      </a:lvl5pPr>
                      <a:lvl6pPr marL="2286000" algn="l" defTabSz="457200" rtl="0" eaLnBrk="1" latinLnBrk="0" hangingPunct="1">
                        <a:defRPr sz="1800" b="1" kern="1200">
                          <a:solidFill>
                            <a:schemeClr val="lt1"/>
                          </a:solidFill>
                          <a:latin typeface="Georgia"/>
                        </a:defRPr>
                      </a:lvl6pPr>
                      <a:lvl7pPr marL="2743200" algn="l" defTabSz="457200" rtl="0" eaLnBrk="1" latinLnBrk="0" hangingPunct="1">
                        <a:defRPr sz="1800" b="1" kern="1200">
                          <a:solidFill>
                            <a:schemeClr val="lt1"/>
                          </a:solidFill>
                          <a:latin typeface="Georgia"/>
                        </a:defRPr>
                      </a:lvl7pPr>
                      <a:lvl8pPr marL="3200400" algn="l" defTabSz="457200" rtl="0" eaLnBrk="1" latinLnBrk="0" hangingPunct="1">
                        <a:defRPr sz="1800" b="1" kern="1200">
                          <a:solidFill>
                            <a:schemeClr val="lt1"/>
                          </a:solidFill>
                          <a:latin typeface="Georgia"/>
                        </a:defRPr>
                      </a:lvl8pPr>
                      <a:lvl9pPr marL="3657600" algn="l" defTabSz="457200" rtl="0" eaLnBrk="1" latinLnBrk="0" hangingPunct="1">
                        <a:defRPr sz="1800" b="1" kern="1200">
                          <a:solidFill>
                            <a:schemeClr val="lt1"/>
                          </a:solidFill>
                          <a:latin typeface="Georgia"/>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1" kern="1200">
                        <a:solidFill>
                          <a:schemeClr val="accent4"/>
                        </a:solidFill>
                        <a:latin typeface="+mj-lt"/>
                        <a:ea typeface="+mn-ea"/>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900" b="1" kern="1200">
                          <a:solidFill>
                            <a:schemeClr val="accent4"/>
                          </a:solidFill>
                          <a:latin typeface="+mj-lt"/>
                          <a:ea typeface="+mn-ea"/>
                          <a:cs typeface="+mn-cs"/>
                        </a:rPr>
                        <a:t>Financial Knowledge</a:t>
                      </a:r>
                      <a:r>
                        <a:rPr lang="en-US" sz="900" b="1" kern="1200" baseline="0">
                          <a:solidFill>
                            <a:schemeClr val="accent4"/>
                          </a:solidFill>
                          <a:latin typeface="+mj-lt"/>
                          <a:ea typeface="+mn-ea"/>
                          <a:cs typeface="+mn-cs"/>
                        </a:rPr>
                        <a:t> </a:t>
                      </a:r>
                      <a:r>
                        <a:rPr lang="en-US" sz="900" b="1" kern="1200">
                          <a:solidFill>
                            <a:schemeClr val="accent4"/>
                          </a:solidFill>
                          <a:latin typeface="+mj-lt"/>
                          <a:ea typeface="+mn-ea"/>
                          <a:cs typeface="+mn-cs"/>
                        </a:rPr>
                        <a:t>&amp; Decision Making Skills</a:t>
                      </a:r>
                    </a:p>
                    <a:p>
                      <a:pPr marL="0" marR="0" indent="0" algn="ctr" defTabSz="457200" rtl="0" eaLnBrk="1" fontAlgn="auto" latinLnBrk="0" hangingPunct="1">
                        <a:lnSpc>
                          <a:spcPct val="100000"/>
                        </a:lnSpc>
                        <a:spcBef>
                          <a:spcPts val="0"/>
                        </a:spcBef>
                        <a:spcAft>
                          <a:spcPts val="0"/>
                        </a:spcAft>
                        <a:buClrTx/>
                        <a:buSzTx/>
                        <a:buFontTx/>
                        <a:buNone/>
                        <a:tabLst/>
                        <a:defRPr/>
                      </a:pPr>
                      <a:r>
                        <a:rPr lang="en-US" sz="800" b="0" i="1" kern="1200">
                          <a:solidFill>
                            <a:schemeClr val="tx1"/>
                          </a:solidFill>
                          <a:latin typeface="+mj-lt"/>
                          <a:ea typeface="+mn-ea"/>
                          <a:cs typeface="+mn-cs"/>
                        </a:rPr>
                        <a:t>Factual knowledge, research and analysis skills</a:t>
                      </a:r>
                    </a:p>
                  </a:txBody>
                  <a:tcPr marL="68580" marR="68580" marT="34290" marB="34290"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0000"/>
                  </a:ext>
                </a:extLst>
              </a:tr>
              <a:tr h="670877">
                <a:tc>
                  <a:txBody>
                    <a:bodyPr/>
                    <a:lstStyle>
                      <a:lvl1pPr marL="0" algn="l" defTabSz="457200" rtl="0" eaLnBrk="1" latinLnBrk="0" hangingPunct="1">
                        <a:defRPr sz="1800" kern="1200">
                          <a:solidFill>
                            <a:schemeClr val="dk1"/>
                          </a:solidFill>
                          <a:latin typeface="Georgia"/>
                        </a:defRPr>
                      </a:lvl1pPr>
                      <a:lvl2pPr marL="457200" algn="l" defTabSz="457200" rtl="0" eaLnBrk="1" latinLnBrk="0" hangingPunct="1">
                        <a:defRPr sz="1800" kern="1200">
                          <a:solidFill>
                            <a:schemeClr val="dk1"/>
                          </a:solidFill>
                          <a:latin typeface="Georgia"/>
                        </a:defRPr>
                      </a:lvl2pPr>
                      <a:lvl3pPr marL="914400" algn="l" defTabSz="457200" rtl="0" eaLnBrk="1" latinLnBrk="0" hangingPunct="1">
                        <a:defRPr sz="1800" kern="1200">
                          <a:solidFill>
                            <a:schemeClr val="dk1"/>
                          </a:solidFill>
                          <a:latin typeface="Georgia"/>
                        </a:defRPr>
                      </a:lvl3pPr>
                      <a:lvl4pPr marL="1371600" algn="l" defTabSz="457200" rtl="0" eaLnBrk="1" latinLnBrk="0" hangingPunct="1">
                        <a:defRPr sz="1800" kern="1200">
                          <a:solidFill>
                            <a:schemeClr val="dk1"/>
                          </a:solidFill>
                          <a:latin typeface="Georgia"/>
                        </a:defRPr>
                      </a:lvl4pPr>
                      <a:lvl5pPr marL="1828800" algn="l" defTabSz="457200" rtl="0" eaLnBrk="1" latinLnBrk="0" hangingPunct="1">
                        <a:defRPr sz="1800" kern="1200">
                          <a:solidFill>
                            <a:schemeClr val="dk1"/>
                          </a:solidFill>
                          <a:latin typeface="Georgia"/>
                        </a:defRPr>
                      </a:lvl5pPr>
                      <a:lvl6pPr marL="2286000" algn="l" defTabSz="457200" rtl="0" eaLnBrk="1" latinLnBrk="0" hangingPunct="1">
                        <a:defRPr sz="1800" kern="1200">
                          <a:solidFill>
                            <a:schemeClr val="dk1"/>
                          </a:solidFill>
                          <a:latin typeface="Georgia"/>
                        </a:defRPr>
                      </a:lvl6pPr>
                      <a:lvl7pPr marL="2743200" algn="l" defTabSz="457200" rtl="0" eaLnBrk="1" latinLnBrk="0" hangingPunct="1">
                        <a:defRPr sz="1800" kern="1200">
                          <a:solidFill>
                            <a:schemeClr val="dk1"/>
                          </a:solidFill>
                          <a:latin typeface="Georgia"/>
                        </a:defRPr>
                      </a:lvl7pPr>
                      <a:lvl8pPr marL="3200400" algn="l" defTabSz="457200" rtl="0" eaLnBrk="1" latinLnBrk="0" hangingPunct="1">
                        <a:defRPr sz="1800" kern="1200">
                          <a:solidFill>
                            <a:schemeClr val="dk1"/>
                          </a:solidFill>
                          <a:latin typeface="Georgia"/>
                        </a:defRPr>
                      </a:lvl8pPr>
                      <a:lvl9pPr marL="3657600" algn="l" defTabSz="457200" rtl="0" eaLnBrk="1" latinLnBrk="0" hangingPunct="1">
                        <a:defRPr sz="1800" kern="1200">
                          <a:solidFill>
                            <a:schemeClr val="dk1"/>
                          </a:solidFill>
                          <a:latin typeface="Georgia"/>
                        </a:defRPr>
                      </a:lvl9p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a:solidFill>
                            <a:schemeClr val="accent4"/>
                          </a:solidFill>
                          <a:latin typeface="+mj-lt"/>
                          <a:ea typeface="+mn-ea"/>
                          <a:cs typeface="+mn-cs"/>
                        </a:rPr>
                        <a:t>Early Childhood </a:t>
                      </a:r>
                    </a:p>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kern="1200">
                          <a:solidFill>
                            <a:schemeClr val="accent4"/>
                          </a:solidFill>
                          <a:latin typeface="+mj-lt"/>
                          <a:ea typeface="+mn-ea"/>
                          <a:cs typeface="+mn-cs"/>
                        </a:rPr>
                        <a:t>(begins</a:t>
                      </a:r>
                      <a:r>
                        <a:rPr lang="en-US" sz="800" b="1" kern="1200" baseline="0">
                          <a:solidFill>
                            <a:schemeClr val="accent4"/>
                          </a:solidFill>
                          <a:latin typeface="+mj-lt"/>
                          <a:ea typeface="+mn-ea"/>
                          <a:cs typeface="+mn-cs"/>
                        </a:rPr>
                        <a:t> to develop </a:t>
                      </a:r>
                      <a:r>
                        <a:rPr lang="en-US" sz="800" b="1" kern="1200">
                          <a:solidFill>
                            <a:schemeClr val="accent4"/>
                          </a:solidFill>
                          <a:latin typeface="+mj-lt"/>
                          <a:ea typeface="+mn-ea"/>
                          <a:cs typeface="+mn-cs"/>
                        </a:rPr>
                        <a:t>ages 3-5)</a:t>
                      </a:r>
                    </a:p>
                  </a:txBody>
                  <a:tcPr marL="68580" marR="68580" marT="34290" marB="34290"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lvl1pPr marL="0" algn="l" defTabSz="457200" rtl="0" eaLnBrk="1" latinLnBrk="0" hangingPunct="1">
                        <a:defRPr sz="1800" kern="1200">
                          <a:solidFill>
                            <a:schemeClr val="dk1"/>
                          </a:solidFill>
                          <a:latin typeface="Georgia"/>
                        </a:defRPr>
                      </a:lvl1pPr>
                      <a:lvl2pPr marL="457200" algn="l" defTabSz="457200" rtl="0" eaLnBrk="1" latinLnBrk="0" hangingPunct="1">
                        <a:defRPr sz="1800" kern="1200">
                          <a:solidFill>
                            <a:schemeClr val="dk1"/>
                          </a:solidFill>
                          <a:latin typeface="Georgia"/>
                        </a:defRPr>
                      </a:lvl2pPr>
                      <a:lvl3pPr marL="914400" algn="l" defTabSz="457200" rtl="0" eaLnBrk="1" latinLnBrk="0" hangingPunct="1">
                        <a:defRPr sz="1800" kern="1200">
                          <a:solidFill>
                            <a:schemeClr val="dk1"/>
                          </a:solidFill>
                          <a:latin typeface="Georgia"/>
                        </a:defRPr>
                      </a:lvl3pPr>
                      <a:lvl4pPr marL="1371600" algn="l" defTabSz="457200" rtl="0" eaLnBrk="1" latinLnBrk="0" hangingPunct="1">
                        <a:defRPr sz="1800" kern="1200">
                          <a:solidFill>
                            <a:schemeClr val="dk1"/>
                          </a:solidFill>
                          <a:latin typeface="Georgia"/>
                        </a:defRPr>
                      </a:lvl4pPr>
                      <a:lvl5pPr marL="1828800" algn="l" defTabSz="457200" rtl="0" eaLnBrk="1" latinLnBrk="0" hangingPunct="1">
                        <a:defRPr sz="1800" kern="1200">
                          <a:solidFill>
                            <a:schemeClr val="dk1"/>
                          </a:solidFill>
                          <a:latin typeface="Georgia"/>
                        </a:defRPr>
                      </a:lvl5pPr>
                      <a:lvl6pPr marL="2286000" algn="l" defTabSz="457200" rtl="0" eaLnBrk="1" latinLnBrk="0" hangingPunct="1">
                        <a:defRPr sz="1800" kern="1200">
                          <a:solidFill>
                            <a:schemeClr val="dk1"/>
                          </a:solidFill>
                          <a:latin typeface="Georgia"/>
                        </a:defRPr>
                      </a:lvl6pPr>
                      <a:lvl7pPr marL="2743200" algn="l" defTabSz="457200" rtl="0" eaLnBrk="1" latinLnBrk="0" hangingPunct="1">
                        <a:defRPr sz="1800" kern="1200">
                          <a:solidFill>
                            <a:schemeClr val="dk1"/>
                          </a:solidFill>
                          <a:latin typeface="Georgia"/>
                        </a:defRPr>
                      </a:lvl7pPr>
                      <a:lvl8pPr marL="3200400" algn="l" defTabSz="457200" rtl="0" eaLnBrk="1" latinLnBrk="0" hangingPunct="1">
                        <a:defRPr sz="1800" kern="1200">
                          <a:solidFill>
                            <a:schemeClr val="dk1"/>
                          </a:solidFill>
                          <a:latin typeface="Georgia"/>
                        </a:defRPr>
                      </a:lvl8pPr>
                      <a:lvl9pPr marL="3657600" algn="l" defTabSz="457200" rtl="0" eaLnBrk="1" latinLnBrk="0" hangingPunct="1">
                        <a:defRPr sz="1800" kern="1200">
                          <a:solidFill>
                            <a:schemeClr val="dk1"/>
                          </a:solidFill>
                          <a:latin typeface="Georgia"/>
                        </a:defRPr>
                      </a:lvl9pPr>
                    </a:lstStyle>
                    <a:p>
                      <a:endParaRPr lang="en-US" sz="1400">
                        <a:latin typeface="+mj-lt"/>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Georgia"/>
                        </a:defRPr>
                      </a:lvl1pPr>
                      <a:lvl2pPr marL="457200" algn="l" defTabSz="457200" rtl="0" eaLnBrk="1" latinLnBrk="0" hangingPunct="1">
                        <a:defRPr sz="1800" kern="1200">
                          <a:solidFill>
                            <a:schemeClr val="dk1"/>
                          </a:solidFill>
                          <a:latin typeface="Georgia"/>
                        </a:defRPr>
                      </a:lvl2pPr>
                      <a:lvl3pPr marL="914400" algn="l" defTabSz="457200" rtl="0" eaLnBrk="1" latinLnBrk="0" hangingPunct="1">
                        <a:defRPr sz="1800" kern="1200">
                          <a:solidFill>
                            <a:schemeClr val="dk1"/>
                          </a:solidFill>
                          <a:latin typeface="Georgia"/>
                        </a:defRPr>
                      </a:lvl3pPr>
                      <a:lvl4pPr marL="1371600" algn="l" defTabSz="457200" rtl="0" eaLnBrk="1" latinLnBrk="0" hangingPunct="1">
                        <a:defRPr sz="1800" kern="1200">
                          <a:solidFill>
                            <a:schemeClr val="dk1"/>
                          </a:solidFill>
                          <a:latin typeface="Georgia"/>
                        </a:defRPr>
                      </a:lvl4pPr>
                      <a:lvl5pPr marL="1828800" algn="l" defTabSz="457200" rtl="0" eaLnBrk="1" latinLnBrk="0" hangingPunct="1">
                        <a:defRPr sz="1800" kern="1200">
                          <a:solidFill>
                            <a:schemeClr val="dk1"/>
                          </a:solidFill>
                          <a:latin typeface="Georgia"/>
                        </a:defRPr>
                      </a:lvl5pPr>
                      <a:lvl6pPr marL="2286000" algn="l" defTabSz="457200" rtl="0" eaLnBrk="1" latinLnBrk="0" hangingPunct="1">
                        <a:defRPr sz="1800" kern="1200">
                          <a:solidFill>
                            <a:schemeClr val="dk1"/>
                          </a:solidFill>
                          <a:latin typeface="Georgia"/>
                        </a:defRPr>
                      </a:lvl6pPr>
                      <a:lvl7pPr marL="2743200" algn="l" defTabSz="457200" rtl="0" eaLnBrk="1" latinLnBrk="0" hangingPunct="1">
                        <a:defRPr sz="1800" kern="1200">
                          <a:solidFill>
                            <a:schemeClr val="dk1"/>
                          </a:solidFill>
                          <a:latin typeface="Georgia"/>
                        </a:defRPr>
                      </a:lvl7pPr>
                      <a:lvl8pPr marL="3200400" algn="l" defTabSz="457200" rtl="0" eaLnBrk="1" latinLnBrk="0" hangingPunct="1">
                        <a:defRPr sz="1800" kern="1200">
                          <a:solidFill>
                            <a:schemeClr val="dk1"/>
                          </a:solidFill>
                          <a:latin typeface="Georgia"/>
                        </a:defRPr>
                      </a:lvl8pPr>
                      <a:lvl9pPr marL="3657600" algn="l" defTabSz="457200" rtl="0" eaLnBrk="1" latinLnBrk="0" hangingPunct="1">
                        <a:defRPr sz="1800" kern="1200">
                          <a:solidFill>
                            <a:schemeClr val="dk1"/>
                          </a:solidFill>
                          <a:latin typeface="Georgia"/>
                        </a:defRPr>
                      </a:lvl9pPr>
                    </a:lstStyle>
                    <a:p>
                      <a:endParaRPr lang="en-US" sz="1500">
                        <a:latin typeface="+mj-lt"/>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Georgia"/>
                        </a:defRPr>
                      </a:lvl1pPr>
                      <a:lvl2pPr marL="457200" algn="l" defTabSz="457200" rtl="0" eaLnBrk="1" latinLnBrk="0" hangingPunct="1">
                        <a:defRPr sz="1800" kern="1200">
                          <a:solidFill>
                            <a:schemeClr val="dk1"/>
                          </a:solidFill>
                          <a:latin typeface="Georgia"/>
                        </a:defRPr>
                      </a:lvl2pPr>
                      <a:lvl3pPr marL="914400" algn="l" defTabSz="457200" rtl="0" eaLnBrk="1" latinLnBrk="0" hangingPunct="1">
                        <a:defRPr sz="1800" kern="1200">
                          <a:solidFill>
                            <a:schemeClr val="dk1"/>
                          </a:solidFill>
                          <a:latin typeface="Georgia"/>
                        </a:defRPr>
                      </a:lvl3pPr>
                      <a:lvl4pPr marL="1371600" algn="l" defTabSz="457200" rtl="0" eaLnBrk="1" latinLnBrk="0" hangingPunct="1">
                        <a:defRPr sz="1800" kern="1200">
                          <a:solidFill>
                            <a:schemeClr val="dk1"/>
                          </a:solidFill>
                          <a:latin typeface="Georgia"/>
                        </a:defRPr>
                      </a:lvl4pPr>
                      <a:lvl5pPr marL="1828800" algn="l" defTabSz="457200" rtl="0" eaLnBrk="1" latinLnBrk="0" hangingPunct="1">
                        <a:defRPr sz="1800" kern="1200">
                          <a:solidFill>
                            <a:schemeClr val="dk1"/>
                          </a:solidFill>
                          <a:latin typeface="Georgia"/>
                        </a:defRPr>
                      </a:lvl5pPr>
                      <a:lvl6pPr marL="2286000" algn="l" defTabSz="457200" rtl="0" eaLnBrk="1" latinLnBrk="0" hangingPunct="1">
                        <a:defRPr sz="1800" kern="1200">
                          <a:solidFill>
                            <a:schemeClr val="dk1"/>
                          </a:solidFill>
                          <a:latin typeface="Georgia"/>
                        </a:defRPr>
                      </a:lvl6pPr>
                      <a:lvl7pPr marL="2743200" algn="l" defTabSz="457200" rtl="0" eaLnBrk="1" latinLnBrk="0" hangingPunct="1">
                        <a:defRPr sz="1800" kern="1200">
                          <a:solidFill>
                            <a:schemeClr val="dk1"/>
                          </a:solidFill>
                          <a:latin typeface="Georgia"/>
                        </a:defRPr>
                      </a:lvl7pPr>
                      <a:lvl8pPr marL="3200400" algn="l" defTabSz="457200" rtl="0" eaLnBrk="1" latinLnBrk="0" hangingPunct="1">
                        <a:defRPr sz="1800" kern="1200">
                          <a:solidFill>
                            <a:schemeClr val="dk1"/>
                          </a:solidFill>
                          <a:latin typeface="Georgia"/>
                        </a:defRPr>
                      </a:lvl8pPr>
                      <a:lvl9pPr marL="3657600" algn="l" defTabSz="457200" rtl="0" eaLnBrk="1" latinLnBrk="0" hangingPunct="1">
                        <a:defRPr sz="1800" kern="1200">
                          <a:solidFill>
                            <a:schemeClr val="dk1"/>
                          </a:solidFill>
                          <a:latin typeface="Georgia"/>
                        </a:defRPr>
                      </a:lvl9pPr>
                    </a:lstStyle>
                    <a:p>
                      <a:endParaRPr lang="en-US" sz="1500">
                        <a:latin typeface="+mj-lt"/>
                      </a:endParaRPr>
                    </a:p>
                  </a:txBody>
                  <a:tcPr marL="68580" marR="68580" marT="34290" marB="34290"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51056">
                <a:tc>
                  <a:txBody>
                    <a:bodyPr/>
                    <a:lstStyle>
                      <a:lvl1pPr marL="0" algn="l" defTabSz="457200" rtl="0" eaLnBrk="1" latinLnBrk="0" hangingPunct="1">
                        <a:defRPr sz="1800" kern="1200">
                          <a:solidFill>
                            <a:schemeClr val="dk1"/>
                          </a:solidFill>
                          <a:latin typeface="Georgia"/>
                        </a:defRPr>
                      </a:lvl1pPr>
                      <a:lvl2pPr marL="457200" algn="l" defTabSz="457200" rtl="0" eaLnBrk="1" latinLnBrk="0" hangingPunct="1">
                        <a:defRPr sz="1800" kern="1200">
                          <a:solidFill>
                            <a:schemeClr val="dk1"/>
                          </a:solidFill>
                          <a:latin typeface="Georgia"/>
                        </a:defRPr>
                      </a:lvl2pPr>
                      <a:lvl3pPr marL="914400" algn="l" defTabSz="457200" rtl="0" eaLnBrk="1" latinLnBrk="0" hangingPunct="1">
                        <a:defRPr sz="1800" kern="1200">
                          <a:solidFill>
                            <a:schemeClr val="dk1"/>
                          </a:solidFill>
                          <a:latin typeface="Georgia"/>
                        </a:defRPr>
                      </a:lvl3pPr>
                      <a:lvl4pPr marL="1371600" algn="l" defTabSz="457200" rtl="0" eaLnBrk="1" latinLnBrk="0" hangingPunct="1">
                        <a:defRPr sz="1800" kern="1200">
                          <a:solidFill>
                            <a:schemeClr val="dk1"/>
                          </a:solidFill>
                          <a:latin typeface="Georgia"/>
                        </a:defRPr>
                      </a:lvl4pPr>
                      <a:lvl5pPr marL="1828800" algn="l" defTabSz="457200" rtl="0" eaLnBrk="1" latinLnBrk="0" hangingPunct="1">
                        <a:defRPr sz="1800" kern="1200">
                          <a:solidFill>
                            <a:schemeClr val="dk1"/>
                          </a:solidFill>
                          <a:latin typeface="Georgia"/>
                        </a:defRPr>
                      </a:lvl5pPr>
                      <a:lvl6pPr marL="2286000" algn="l" defTabSz="457200" rtl="0" eaLnBrk="1" latinLnBrk="0" hangingPunct="1">
                        <a:defRPr sz="1800" kern="1200">
                          <a:solidFill>
                            <a:schemeClr val="dk1"/>
                          </a:solidFill>
                          <a:latin typeface="Georgia"/>
                        </a:defRPr>
                      </a:lvl6pPr>
                      <a:lvl7pPr marL="2743200" algn="l" defTabSz="457200" rtl="0" eaLnBrk="1" latinLnBrk="0" hangingPunct="1">
                        <a:defRPr sz="1800" kern="1200">
                          <a:solidFill>
                            <a:schemeClr val="dk1"/>
                          </a:solidFill>
                          <a:latin typeface="Georgia"/>
                        </a:defRPr>
                      </a:lvl7pPr>
                      <a:lvl8pPr marL="3200400" algn="l" defTabSz="457200" rtl="0" eaLnBrk="1" latinLnBrk="0" hangingPunct="1">
                        <a:defRPr sz="1800" kern="1200">
                          <a:solidFill>
                            <a:schemeClr val="dk1"/>
                          </a:solidFill>
                          <a:latin typeface="Georgia"/>
                        </a:defRPr>
                      </a:lvl8pPr>
                      <a:lvl9pPr marL="3657600" algn="l" defTabSz="457200" rtl="0" eaLnBrk="1" latinLnBrk="0" hangingPunct="1">
                        <a:defRPr sz="1800" kern="1200">
                          <a:solidFill>
                            <a:schemeClr val="dk1"/>
                          </a:solidFill>
                          <a:latin typeface="Georgia"/>
                        </a:defRPr>
                      </a:lvl9pPr>
                    </a:lstStyle>
                    <a:p>
                      <a:pPr algn="ctr"/>
                      <a:r>
                        <a:rPr lang="en-US" sz="1100" b="1" kern="1200">
                          <a:solidFill>
                            <a:schemeClr val="accent4"/>
                          </a:solidFill>
                          <a:latin typeface="+mj-lt"/>
                          <a:ea typeface="+mn-ea"/>
                          <a:cs typeface="+mn-cs"/>
                        </a:rPr>
                        <a:t>Middle Childhood </a:t>
                      </a:r>
                    </a:p>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kern="1200">
                          <a:solidFill>
                            <a:schemeClr val="accent4"/>
                          </a:solidFill>
                          <a:latin typeface="+mj-lt"/>
                          <a:ea typeface="+mn-ea"/>
                          <a:cs typeface="+mn-cs"/>
                        </a:rPr>
                        <a:t>(primary focus of financial development  during ages </a:t>
                      </a:r>
                      <a:br>
                        <a:rPr lang="en-US" sz="800" b="1" kern="1200">
                          <a:solidFill>
                            <a:schemeClr val="accent4"/>
                          </a:solidFill>
                          <a:latin typeface="+mj-lt"/>
                          <a:ea typeface="+mn-ea"/>
                          <a:cs typeface="+mn-cs"/>
                        </a:rPr>
                      </a:br>
                      <a:r>
                        <a:rPr lang="en-US" sz="800" b="1" kern="1200">
                          <a:solidFill>
                            <a:schemeClr val="accent4"/>
                          </a:solidFill>
                          <a:latin typeface="+mj-lt"/>
                          <a:ea typeface="+mn-ea"/>
                          <a:cs typeface="+mn-cs"/>
                        </a:rPr>
                        <a:t>6-12) </a:t>
                      </a:r>
                    </a:p>
                  </a:txBody>
                  <a:tcPr marL="68580" marR="68580" marT="34290" marB="34290"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rowSpan="2">
                  <a:txBody>
                    <a:bodyPr/>
                    <a:lstStyle>
                      <a:lvl1pPr marL="0" algn="l" defTabSz="457200" rtl="0" eaLnBrk="1" latinLnBrk="0" hangingPunct="1">
                        <a:defRPr sz="1800" kern="1200">
                          <a:solidFill>
                            <a:schemeClr val="dk1"/>
                          </a:solidFill>
                          <a:latin typeface="Georgia"/>
                        </a:defRPr>
                      </a:lvl1pPr>
                      <a:lvl2pPr marL="457200" algn="l" defTabSz="457200" rtl="0" eaLnBrk="1" latinLnBrk="0" hangingPunct="1">
                        <a:defRPr sz="1800" kern="1200">
                          <a:solidFill>
                            <a:schemeClr val="dk1"/>
                          </a:solidFill>
                          <a:latin typeface="Georgia"/>
                        </a:defRPr>
                      </a:lvl2pPr>
                      <a:lvl3pPr marL="914400" algn="l" defTabSz="457200" rtl="0" eaLnBrk="1" latinLnBrk="0" hangingPunct="1">
                        <a:defRPr sz="1800" kern="1200">
                          <a:solidFill>
                            <a:schemeClr val="dk1"/>
                          </a:solidFill>
                          <a:latin typeface="Georgia"/>
                        </a:defRPr>
                      </a:lvl3pPr>
                      <a:lvl4pPr marL="1371600" algn="l" defTabSz="457200" rtl="0" eaLnBrk="1" latinLnBrk="0" hangingPunct="1">
                        <a:defRPr sz="1800" kern="1200">
                          <a:solidFill>
                            <a:schemeClr val="dk1"/>
                          </a:solidFill>
                          <a:latin typeface="Georgia"/>
                        </a:defRPr>
                      </a:lvl4pPr>
                      <a:lvl5pPr marL="1828800" algn="l" defTabSz="457200" rtl="0" eaLnBrk="1" latinLnBrk="0" hangingPunct="1">
                        <a:defRPr sz="1800" kern="1200">
                          <a:solidFill>
                            <a:schemeClr val="dk1"/>
                          </a:solidFill>
                          <a:latin typeface="Georgia"/>
                        </a:defRPr>
                      </a:lvl5pPr>
                      <a:lvl6pPr marL="2286000" algn="l" defTabSz="457200" rtl="0" eaLnBrk="1" latinLnBrk="0" hangingPunct="1">
                        <a:defRPr sz="1800" kern="1200">
                          <a:solidFill>
                            <a:schemeClr val="dk1"/>
                          </a:solidFill>
                          <a:latin typeface="Georgia"/>
                        </a:defRPr>
                      </a:lvl6pPr>
                      <a:lvl7pPr marL="2743200" algn="l" defTabSz="457200" rtl="0" eaLnBrk="1" latinLnBrk="0" hangingPunct="1">
                        <a:defRPr sz="1800" kern="1200">
                          <a:solidFill>
                            <a:schemeClr val="dk1"/>
                          </a:solidFill>
                          <a:latin typeface="Georgia"/>
                        </a:defRPr>
                      </a:lvl7pPr>
                      <a:lvl8pPr marL="3200400" algn="l" defTabSz="457200" rtl="0" eaLnBrk="1" latinLnBrk="0" hangingPunct="1">
                        <a:defRPr sz="1800" kern="1200">
                          <a:solidFill>
                            <a:schemeClr val="dk1"/>
                          </a:solidFill>
                          <a:latin typeface="Georgia"/>
                        </a:defRPr>
                      </a:lvl8pPr>
                      <a:lvl9pPr marL="3657600" algn="l" defTabSz="457200" rtl="0" eaLnBrk="1" latinLnBrk="0" hangingPunct="1">
                        <a:defRPr sz="1800" kern="1200">
                          <a:solidFill>
                            <a:schemeClr val="dk1"/>
                          </a:solidFill>
                          <a:latin typeface="Georgia"/>
                        </a:defRPr>
                      </a:lvl9pPr>
                    </a:lstStyle>
                    <a:p>
                      <a:endParaRPr lang="en-US" sz="1500">
                        <a:latin typeface="+mj-lt"/>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Georgia"/>
                        </a:defRPr>
                      </a:lvl1pPr>
                      <a:lvl2pPr marL="457200" algn="l" defTabSz="457200" rtl="0" eaLnBrk="1" latinLnBrk="0" hangingPunct="1">
                        <a:defRPr sz="1800" kern="1200">
                          <a:solidFill>
                            <a:schemeClr val="dk1"/>
                          </a:solidFill>
                          <a:latin typeface="Georgia"/>
                        </a:defRPr>
                      </a:lvl2pPr>
                      <a:lvl3pPr marL="914400" algn="l" defTabSz="457200" rtl="0" eaLnBrk="1" latinLnBrk="0" hangingPunct="1">
                        <a:defRPr sz="1800" kern="1200">
                          <a:solidFill>
                            <a:schemeClr val="dk1"/>
                          </a:solidFill>
                          <a:latin typeface="Georgia"/>
                        </a:defRPr>
                      </a:lvl3pPr>
                      <a:lvl4pPr marL="1371600" algn="l" defTabSz="457200" rtl="0" eaLnBrk="1" latinLnBrk="0" hangingPunct="1">
                        <a:defRPr sz="1800" kern="1200">
                          <a:solidFill>
                            <a:schemeClr val="dk1"/>
                          </a:solidFill>
                          <a:latin typeface="Georgia"/>
                        </a:defRPr>
                      </a:lvl4pPr>
                      <a:lvl5pPr marL="1828800" algn="l" defTabSz="457200" rtl="0" eaLnBrk="1" latinLnBrk="0" hangingPunct="1">
                        <a:defRPr sz="1800" kern="1200">
                          <a:solidFill>
                            <a:schemeClr val="dk1"/>
                          </a:solidFill>
                          <a:latin typeface="Georgia"/>
                        </a:defRPr>
                      </a:lvl5pPr>
                      <a:lvl6pPr marL="2286000" algn="l" defTabSz="457200" rtl="0" eaLnBrk="1" latinLnBrk="0" hangingPunct="1">
                        <a:defRPr sz="1800" kern="1200">
                          <a:solidFill>
                            <a:schemeClr val="dk1"/>
                          </a:solidFill>
                          <a:latin typeface="Georgia"/>
                        </a:defRPr>
                      </a:lvl6pPr>
                      <a:lvl7pPr marL="2743200" algn="l" defTabSz="457200" rtl="0" eaLnBrk="1" latinLnBrk="0" hangingPunct="1">
                        <a:defRPr sz="1800" kern="1200">
                          <a:solidFill>
                            <a:schemeClr val="dk1"/>
                          </a:solidFill>
                          <a:latin typeface="Georgia"/>
                        </a:defRPr>
                      </a:lvl7pPr>
                      <a:lvl8pPr marL="3200400" algn="l" defTabSz="457200" rtl="0" eaLnBrk="1" latinLnBrk="0" hangingPunct="1">
                        <a:defRPr sz="1800" kern="1200">
                          <a:solidFill>
                            <a:schemeClr val="dk1"/>
                          </a:solidFill>
                          <a:latin typeface="Georgia"/>
                        </a:defRPr>
                      </a:lvl8pPr>
                      <a:lvl9pPr marL="3657600" algn="l" defTabSz="457200" rtl="0" eaLnBrk="1" latinLnBrk="0" hangingPunct="1">
                        <a:defRPr sz="1800" kern="1200">
                          <a:solidFill>
                            <a:schemeClr val="dk1"/>
                          </a:solidFill>
                          <a:latin typeface="Georgia"/>
                        </a:defRPr>
                      </a:lvl9pPr>
                    </a:lstStyle>
                    <a:p>
                      <a:pPr marL="0" algn="ctr" defTabSz="457200" rtl="0" eaLnBrk="1" latinLnBrk="0" hangingPunct="1"/>
                      <a:endParaRPr lang="en-US" sz="5000" b="1" kern="1200">
                        <a:ln>
                          <a:solidFill>
                            <a:schemeClr val="tx2"/>
                          </a:solidFill>
                        </a:ln>
                        <a:solidFill>
                          <a:schemeClr val="bg1"/>
                        </a:solidFill>
                        <a:latin typeface="+mj-lt"/>
                        <a:ea typeface="+mn-ea"/>
                        <a:cs typeface="+mn-cs"/>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Georgia"/>
                        </a:defRPr>
                      </a:lvl1pPr>
                      <a:lvl2pPr marL="457200" algn="l" defTabSz="457200" rtl="0" eaLnBrk="1" latinLnBrk="0" hangingPunct="1">
                        <a:defRPr sz="1800" kern="1200">
                          <a:solidFill>
                            <a:schemeClr val="dk1"/>
                          </a:solidFill>
                          <a:latin typeface="Georgia"/>
                        </a:defRPr>
                      </a:lvl2pPr>
                      <a:lvl3pPr marL="914400" algn="l" defTabSz="457200" rtl="0" eaLnBrk="1" latinLnBrk="0" hangingPunct="1">
                        <a:defRPr sz="1800" kern="1200">
                          <a:solidFill>
                            <a:schemeClr val="dk1"/>
                          </a:solidFill>
                          <a:latin typeface="Georgia"/>
                        </a:defRPr>
                      </a:lvl3pPr>
                      <a:lvl4pPr marL="1371600" algn="l" defTabSz="457200" rtl="0" eaLnBrk="1" latinLnBrk="0" hangingPunct="1">
                        <a:defRPr sz="1800" kern="1200">
                          <a:solidFill>
                            <a:schemeClr val="dk1"/>
                          </a:solidFill>
                          <a:latin typeface="Georgia"/>
                        </a:defRPr>
                      </a:lvl4pPr>
                      <a:lvl5pPr marL="1828800" algn="l" defTabSz="457200" rtl="0" eaLnBrk="1" latinLnBrk="0" hangingPunct="1">
                        <a:defRPr sz="1800" kern="1200">
                          <a:solidFill>
                            <a:schemeClr val="dk1"/>
                          </a:solidFill>
                          <a:latin typeface="Georgia"/>
                        </a:defRPr>
                      </a:lvl5pPr>
                      <a:lvl6pPr marL="2286000" algn="l" defTabSz="457200" rtl="0" eaLnBrk="1" latinLnBrk="0" hangingPunct="1">
                        <a:defRPr sz="1800" kern="1200">
                          <a:solidFill>
                            <a:schemeClr val="dk1"/>
                          </a:solidFill>
                          <a:latin typeface="Georgia"/>
                        </a:defRPr>
                      </a:lvl6pPr>
                      <a:lvl7pPr marL="2743200" algn="l" defTabSz="457200" rtl="0" eaLnBrk="1" latinLnBrk="0" hangingPunct="1">
                        <a:defRPr sz="1800" kern="1200">
                          <a:solidFill>
                            <a:schemeClr val="dk1"/>
                          </a:solidFill>
                          <a:latin typeface="Georgia"/>
                        </a:defRPr>
                      </a:lvl7pPr>
                      <a:lvl8pPr marL="3200400" algn="l" defTabSz="457200" rtl="0" eaLnBrk="1" latinLnBrk="0" hangingPunct="1">
                        <a:defRPr sz="1800" kern="1200">
                          <a:solidFill>
                            <a:schemeClr val="dk1"/>
                          </a:solidFill>
                          <a:latin typeface="Georgia"/>
                        </a:defRPr>
                      </a:lvl8pPr>
                      <a:lvl9pPr marL="3657600" algn="l" defTabSz="457200" rtl="0" eaLnBrk="1" latinLnBrk="0" hangingPunct="1">
                        <a:defRPr sz="1800" kern="1200">
                          <a:solidFill>
                            <a:schemeClr val="dk1"/>
                          </a:solidFill>
                          <a:latin typeface="Georgia"/>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latin typeface="+mj-lt"/>
                      </a:endParaRPr>
                    </a:p>
                  </a:txBody>
                  <a:tcPr marL="68580" marR="68580" marT="34290" marB="34290"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66375">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a:solidFill>
                            <a:schemeClr val="accent4"/>
                          </a:solidFill>
                          <a:latin typeface="+mj-lt"/>
                          <a:ea typeface="+mn-ea"/>
                          <a:cs typeface="+mn-cs"/>
                        </a:rPr>
                        <a:t>Adolescence and Young Adulthood </a:t>
                      </a:r>
                      <a:r>
                        <a:rPr lang="en-US" sz="800" b="1" kern="1200">
                          <a:solidFill>
                            <a:schemeClr val="accent4"/>
                          </a:solidFill>
                          <a:latin typeface="+mj-lt"/>
                          <a:ea typeface="+mn-ea"/>
                          <a:cs typeface="+mn-cs"/>
                        </a:rPr>
                        <a:t>(does not become fully relevant during ages 13-21)</a:t>
                      </a:r>
                    </a:p>
                  </a:txBody>
                  <a:tcPr marL="68580" marR="68580" marT="34290" marB="34290"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vMerge="1">
                  <a:txBody>
                    <a:bodyPr/>
                    <a:lstStyle/>
                    <a:p>
                      <a:endParaRPr lang="en-US"/>
                    </a:p>
                  </a:txBody>
                  <a:tcPr/>
                </a:tc>
                <a:tc>
                  <a:txBody>
                    <a:bodyPr/>
                    <a:lstStyle/>
                    <a:p>
                      <a:endParaRPr lang="en-US" sz="1100"/>
                    </a:p>
                  </a:txBody>
                  <a:tcPr marL="68580" marR="68580" marT="34290" marB="34290" anchor="ctr">
                    <a:lnL w="190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100"/>
                    </a:p>
                  </a:txBody>
                  <a:tcPr marL="68580" marR="68580" marT="34290" marB="3429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27416">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a:solidFill>
                            <a:schemeClr val="tx2">
                              <a:lumMod val="75000"/>
                              <a:lumOff val="25000"/>
                            </a:schemeClr>
                          </a:solidFill>
                          <a:latin typeface="+mj-lt"/>
                          <a:ea typeface="+mn-ea"/>
                          <a:cs typeface="+mn-cs"/>
                        </a:rPr>
                        <a:t>What it supports</a:t>
                      </a:r>
                    </a:p>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kern="1200">
                        <a:solidFill>
                          <a:schemeClr val="accent4"/>
                        </a:solidFill>
                        <a:latin typeface="+mj-lt"/>
                        <a:ea typeface="+mn-ea"/>
                        <a:cs typeface="+mn-cs"/>
                      </a:endParaRPr>
                    </a:p>
                  </a:txBody>
                  <a:tcPr marL="68580" marR="68580" marT="34290" marB="34290"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latin typeface="+mj-lt"/>
                        </a:rPr>
                        <a:t>Focusing attention, remembering details or juggling multiple tasks, planning and goal setting.</a:t>
                      </a: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algn="l" defTabSz="457200" rtl="0" eaLnBrk="1" latinLnBrk="0" hangingPunct="1"/>
                      <a:r>
                        <a:rPr lang="en-US" sz="800" kern="1200">
                          <a:solidFill>
                            <a:schemeClr val="tx1"/>
                          </a:solidFill>
                          <a:latin typeface="+mj-lt"/>
                          <a:ea typeface="+mn-ea"/>
                          <a:cs typeface="+mn-cs"/>
                        </a:rPr>
                        <a:t>Decision shortcuts for navigating day-to-day financial life and effective routine money management</a:t>
                      </a:r>
                    </a:p>
                  </a:txBody>
                  <a:tcPr marL="68580" marR="68580" marT="34290" marB="34290" anchor="ctr">
                    <a:lnL w="1905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ysDot"/>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algn="l" defTabSz="457200" rtl="0" eaLnBrk="1" latinLnBrk="0" hangingPunct="1"/>
                      <a:r>
                        <a:rPr lang="en-US" sz="800" kern="1200">
                          <a:solidFill>
                            <a:schemeClr val="tx1"/>
                          </a:solidFill>
                          <a:latin typeface="+mj-lt"/>
                          <a:ea typeface="+mn-ea"/>
                          <a:cs typeface="+mn-cs"/>
                        </a:rPr>
                        <a:t>Deliberate financial decision-making, like financial planning, research, and intentional decisions</a:t>
                      </a:r>
                    </a:p>
                    <a:p>
                      <a:pPr marL="0" algn="l" defTabSz="457200" rtl="0" eaLnBrk="1" latinLnBrk="0" hangingPunct="1"/>
                      <a:endParaRPr lang="en-US" sz="700" kern="1200">
                        <a:solidFill>
                          <a:schemeClr val="tx1"/>
                        </a:solidFill>
                        <a:latin typeface="+mj-lt"/>
                        <a:ea typeface="+mn-ea"/>
                        <a:cs typeface="+mn-cs"/>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bl>
          </a:graphicData>
        </a:graphic>
      </p:graphicFrame>
      <p:sp>
        <p:nvSpPr>
          <p:cNvPr id="22" name="TextBox 21"/>
          <p:cNvSpPr txBox="1"/>
          <p:nvPr/>
        </p:nvSpPr>
        <p:spPr>
          <a:xfrm>
            <a:off x="3706304" y="1447369"/>
            <a:ext cx="458780" cy="461665"/>
          </a:xfrm>
          <a:prstGeom prst="rect">
            <a:avLst/>
          </a:prstGeom>
          <a:noFill/>
        </p:spPr>
        <p:txBody>
          <a:bodyPr wrap="none" rtlCol="0">
            <a:spAutoFit/>
          </a:bodyPr>
          <a:lstStyle/>
          <a:p>
            <a:r>
              <a:rPr lang="en-US" sz="2400">
                <a:solidFill>
                  <a:srgbClr val="101820"/>
                </a:solidFill>
                <a:latin typeface="Arial Rounded MT Bold" panose="020F0704030504030204" pitchFamily="34" charset="0"/>
                <a:sym typeface="Wingdings"/>
              </a:rPr>
              <a:t></a:t>
            </a:r>
            <a:endParaRPr lang="en-US" sz="2400">
              <a:solidFill>
                <a:srgbClr val="101820"/>
              </a:solidFill>
              <a:latin typeface="Arial Rounded MT Bold" panose="020F0704030504030204" pitchFamily="34" charset="0"/>
            </a:endParaRPr>
          </a:p>
        </p:txBody>
      </p:sp>
      <p:sp>
        <p:nvSpPr>
          <p:cNvPr id="24" name="TextBox 23"/>
          <p:cNvSpPr txBox="1"/>
          <p:nvPr/>
        </p:nvSpPr>
        <p:spPr>
          <a:xfrm>
            <a:off x="5142984" y="1447369"/>
            <a:ext cx="458780" cy="461665"/>
          </a:xfrm>
          <a:prstGeom prst="rect">
            <a:avLst/>
          </a:prstGeom>
          <a:noFill/>
        </p:spPr>
        <p:txBody>
          <a:bodyPr wrap="none" rtlCol="0">
            <a:spAutoFit/>
          </a:bodyPr>
          <a:lstStyle/>
          <a:p>
            <a:r>
              <a:rPr lang="en-US" sz="2400">
                <a:solidFill>
                  <a:srgbClr val="101820"/>
                </a:solidFill>
                <a:latin typeface="Arial Rounded MT Bold" panose="020F0704030504030204" pitchFamily="34" charset="0"/>
                <a:sym typeface="Wingdings"/>
              </a:rPr>
              <a:t></a:t>
            </a:r>
            <a:endParaRPr lang="en-US" sz="2400">
              <a:solidFill>
                <a:srgbClr val="101820"/>
              </a:solidFill>
              <a:latin typeface="Arial Rounded MT Bold" panose="020F0704030504030204" pitchFamily="34" charset="0"/>
            </a:endParaRPr>
          </a:p>
        </p:txBody>
      </p:sp>
      <p:sp>
        <p:nvSpPr>
          <p:cNvPr id="25" name="TextBox 24"/>
          <p:cNvSpPr txBox="1"/>
          <p:nvPr/>
        </p:nvSpPr>
        <p:spPr>
          <a:xfrm>
            <a:off x="6579665" y="1428750"/>
            <a:ext cx="458780" cy="461665"/>
          </a:xfrm>
          <a:prstGeom prst="rect">
            <a:avLst/>
          </a:prstGeom>
          <a:noFill/>
        </p:spPr>
        <p:txBody>
          <a:bodyPr wrap="none" rtlCol="0">
            <a:spAutoFit/>
          </a:bodyPr>
          <a:lstStyle/>
          <a:p>
            <a:r>
              <a:rPr lang="en-US" sz="2400">
                <a:solidFill>
                  <a:srgbClr val="101820"/>
                </a:solidFill>
                <a:latin typeface="Arial Rounded MT Bold" panose="020F0704030504030204" pitchFamily="34" charset="0"/>
                <a:sym typeface="Wingdings"/>
              </a:rPr>
              <a:t></a:t>
            </a:r>
            <a:endParaRPr lang="en-US" sz="2400">
              <a:solidFill>
                <a:srgbClr val="101820"/>
              </a:solidFill>
              <a:latin typeface="Arial Rounded MT Bold" panose="020F0704030504030204" pitchFamily="34" charset="0"/>
            </a:endParaRPr>
          </a:p>
        </p:txBody>
      </p:sp>
    </p:spTree>
    <p:extLst>
      <p:ext uri="{BB962C8B-B14F-4D97-AF65-F5344CB8AC3E}">
        <p14:creationId xmlns:p14="http://schemas.microsoft.com/office/powerpoint/2010/main" val="234965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491" y="526774"/>
            <a:ext cx="8036720" cy="778656"/>
          </a:xfrm>
        </p:spPr>
        <p:txBody>
          <a:bodyPr>
            <a:noAutofit/>
          </a:bodyPr>
          <a:lstStyle/>
          <a:p>
            <a:r>
              <a:rPr lang="en-US" sz="3200"/>
              <a:t>CFPB</a:t>
            </a:r>
            <a:r>
              <a:rPr lang="en-US" sz="3200">
                <a:solidFill>
                  <a:srgbClr val="FF0000"/>
                </a:solidFill>
              </a:rPr>
              <a:t> </a:t>
            </a:r>
            <a:r>
              <a:rPr lang="en-US" sz="3200"/>
              <a:t>Youth Financial Education resources </a:t>
            </a:r>
          </a:p>
        </p:txBody>
      </p:sp>
      <p:graphicFrame>
        <p:nvGraphicFramePr>
          <p:cNvPr id="9" name="Content Placeholder 8">
            <a:extLst>
              <a:ext uri="{FF2B5EF4-FFF2-40B4-BE49-F238E27FC236}">
                <a16:creationId xmlns:a16="http://schemas.microsoft.com/office/drawing/2014/main" id="{1ECF13AD-B63D-407A-A236-0FEC7303DC74}"/>
              </a:ext>
            </a:extLst>
          </p:cNvPr>
          <p:cNvGraphicFramePr>
            <a:graphicFrameLocks noGrp="1"/>
          </p:cNvGraphicFramePr>
          <p:nvPr>
            <p:ph sz="half" idx="1"/>
          </p:nvPr>
        </p:nvGraphicFramePr>
        <p:xfrm>
          <a:off x="496491" y="1600200"/>
          <a:ext cx="813316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0917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560" y="586410"/>
            <a:ext cx="8155057" cy="612264"/>
          </a:xfrm>
        </p:spPr>
        <p:txBody>
          <a:bodyPr spcFirstLastPara="1" vert="horz" wrap="square" lIns="51435" tIns="25718" rIns="51435" bIns="25718" rtlCol="0" anchor="ctr" anchorCtr="0">
            <a:noAutofit/>
          </a:bodyPr>
          <a:lstStyle/>
          <a:p>
            <a:pPr eaLnBrk="1" hangingPunct="1"/>
            <a:r>
              <a:rPr lang="en-US" sz="2900" dirty="0">
                <a:solidFill>
                  <a:srgbClr val="3B3C3E"/>
                </a:solidFill>
                <a:latin typeface="Georgia" panose="02040502050405020303" pitchFamily="18" charset="0"/>
              </a:rPr>
              <a:t>Money as You Grow: For parents and caregivers</a:t>
            </a:r>
          </a:p>
        </p:txBody>
      </p:sp>
      <p:sp>
        <p:nvSpPr>
          <p:cNvPr id="9" name="Content Placeholder 2"/>
          <p:cNvSpPr txBox="1">
            <a:spLocks/>
          </p:cNvSpPr>
          <p:nvPr/>
        </p:nvSpPr>
        <p:spPr>
          <a:xfrm>
            <a:off x="5392511" y="3231730"/>
            <a:ext cx="2343150" cy="2197520"/>
          </a:xfrm>
          <a:prstGeom prst="rect">
            <a:avLst/>
          </a:prstGeom>
        </p:spPr>
        <p:txBody>
          <a:bodyPr vert="horz" lIns="51435" tIns="25718" rIns="51435" bIns="25718" rtlCol="0">
            <a:noAutofit/>
          </a:bodyPr>
          <a:lstStyle>
            <a:lvl1pPr marL="342900" indent="-347472" algn="l" defTabSz="457200" rtl="0" eaLnBrk="1" latinLnBrk="0" hangingPunct="1">
              <a:lnSpc>
                <a:spcPts val="2600"/>
              </a:lnSpc>
              <a:spcBef>
                <a:spcPts val="1000"/>
              </a:spcBef>
              <a:buClr>
                <a:schemeClr val="tx2"/>
              </a:buClr>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ts val="1000"/>
              </a:spcBef>
              <a:buClr>
                <a:schemeClr val="tx2"/>
              </a:buClr>
              <a:buSzPct val="5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00000"/>
              </a:lnSpc>
              <a:buClr>
                <a:srgbClr val="2CB34A"/>
              </a:buClr>
              <a:buNone/>
            </a:pPr>
            <a:r>
              <a:rPr lang="en-US" sz="1400">
                <a:solidFill>
                  <a:srgbClr val="101820"/>
                </a:solidFill>
              </a:rPr>
              <a:t>Make it easy for parents and caregivers to find tools, activities, and information</a:t>
            </a:r>
          </a:p>
          <a:p>
            <a:pPr marL="215504" indent="-129779">
              <a:lnSpc>
                <a:spcPct val="100000"/>
              </a:lnSpc>
              <a:buClr>
                <a:srgbClr val="2CB34A"/>
              </a:buClr>
            </a:pPr>
            <a:r>
              <a:rPr lang="en-US" sz="1400">
                <a:solidFill>
                  <a:srgbClr val="101820"/>
                </a:solidFill>
              </a:rPr>
              <a:t>New home for the popular moneyasyougrow.org site </a:t>
            </a:r>
          </a:p>
          <a:p>
            <a:pPr marL="215504" indent="-129779">
              <a:lnSpc>
                <a:spcPct val="100000"/>
              </a:lnSpc>
              <a:buClr>
                <a:srgbClr val="2CB34A"/>
              </a:buClr>
            </a:pPr>
            <a:r>
              <a:rPr lang="en-US" sz="1400">
                <a:solidFill>
                  <a:srgbClr val="101820"/>
                </a:solidFill>
              </a:rPr>
              <a:t>And more: blog posts, social media outreach, and e-mail</a:t>
            </a:r>
          </a:p>
        </p:txBody>
      </p:sp>
      <p:sp>
        <p:nvSpPr>
          <p:cNvPr id="15" name="Title 1"/>
          <p:cNvSpPr txBox="1">
            <a:spLocks/>
          </p:cNvSpPr>
          <p:nvPr/>
        </p:nvSpPr>
        <p:spPr bwMode="auto">
          <a:xfrm>
            <a:off x="4204252" y="5703147"/>
            <a:ext cx="3877718" cy="16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ctr" anchorCtr="0" compatLnSpc="1">
            <a:prstTxWarp prst="textNoShape">
              <a:avLst/>
            </a:prstTxWarp>
            <a:noAutofit/>
          </a:bodyPr>
          <a:lstStyle>
            <a:lvl1pPr algn="l" defTabSz="457200" rtl="0" eaLnBrk="0" fontAlgn="base" hangingPunct="0">
              <a:spcBef>
                <a:spcPct val="0"/>
              </a:spcBef>
              <a:spcAft>
                <a:spcPct val="0"/>
              </a:spcAft>
              <a:defRPr sz="2800" kern="1200">
                <a:solidFill>
                  <a:schemeClr val="tx1"/>
                </a:solidFill>
                <a:latin typeface="+mj-lt"/>
                <a:ea typeface="+mj-ea"/>
                <a:cs typeface="+mj-cs"/>
              </a:defRPr>
            </a:lvl1pPr>
            <a:lvl2pPr algn="l" defTabSz="457200" rtl="0" eaLnBrk="0" fontAlgn="base" hangingPunct="0">
              <a:spcBef>
                <a:spcPct val="0"/>
              </a:spcBef>
              <a:spcAft>
                <a:spcPct val="0"/>
              </a:spcAft>
              <a:defRPr sz="2800">
                <a:solidFill>
                  <a:schemeClr val="tx1"/>
                </a:solidFill>
                <a:latin typeface="Georgia" pitchFamily="18" charset="0"/>
              </a:defRPr>
            </a:lvl2pPr>
            <a:lvl3pPr algn="l" defTabSz="457200" rtl="0" eaLnBrk="0" fontAlgn="base" hangingPunct="0">
              <a:spcBef>
                <a:spcPct val="0"/>
              </a:spcBef>
              <a:spcAft>
                <a:spcPct val="0"/>
              </a:spcAft>
              <a:defRPr sz="2800">
                <a:solidFill>
                  <a:schemeClr val="tx1"/>
                </a:solidFill>
                <a:latin typeface="Georgia" pitchFamily="18" charset="0"/>
              </a:defRPr>
            </a:lvl3pPr>
            <a:lvl4pPr algn="l" defTabSz="457200" rtl="0" eaLnBrk="0" fontAlgn="base" hangingPunct="0">
              <a:spcBef>
                <a:spcPct val="0"/>
              </a:spcBef>
              <a:spcAft>
                <a:spcPct val="0"/>
              </a:spcAft>
              <a:defRPr sz="2800">
                <a:solidFill>
                  <a:schemeClr val="tx1"/>
                </a:solidFill>
                <a:latin typeface="Georgia" pitchFamily="18" charset="0"/>
              </a:defRPr>
            </a:lvl4pPr>
            <a:lvl5pPr algn="l" defTabSz="457200" rtl="0" eaLnBrk="0" fontAlgn="base" hangingPunct="0">
              <a:spcBef>
                <a:spcPct val="0"/>
              </a:spcBef>
              <a:spcAft>
                <a:spcPct val="0"/>
              </a:spcAft>
              <a:defRPr sz="2800">
                <a:solidFill>
                  <a:schemeClr val="tx1"/>
                </a:solidFill>
                <a:latin typeface="Georgia" pitchFamily="18" charset="0"/>
              </a:defRPr>
            </a:lvl5pPr>
            <a:lvl6pPr marL="457200" algn="l" defTabSz="457200" rtl="0" fontAlgn="base">
              <a:spcBef>
                <a:spcPct val="0"/>
              </a:spcBef>
              <a:spcAft>
                <a:spcPct val="0"/>
              </a:spcAft>
              <a:defRPr sz="2800">
                <a:solidFill>
                  <a:schemeClr val="tx1"/>
                </a:solidFill>
                <a:latin typeface="Georgia" pitchFamily="18" charset="0"/>
              </a:defRPr>
            </a:lvl6pPr>
            <a:lvl7pPr marL="914400" algn="l" defTabSz="457200" rtl="0" fontAlgn="base">
              <a:spcBef>
                <a:spcPct val="0"/>
              </a:spcBef>
              <a:spcAft>
                <a:spcPct val="0"/>
              </a:spcAft>
              <a:defRPr sz="2800">
                <a:solidFill>
                  <a:schemeClr val="tx1"/>
                </a:solidFill>
                <a:latin typeface="Georgia" pitchFamily="18" charset="0"/>
              </a:defRPr>
            </a:lvl7pPr>
            <a:lvl8pPr marL="1371600" algn="l" defTabSz="457200" rtl="0" fontAlgn="base">
              <a:spcBef>
                <a:spcPct val="0"/>
              </a:spcBef>
              <a:spcAft>
                <a:spcPct val="0"/>
              </a:spcAft>
              <a:defRPr sz="2800">
                <a:solidFill>
                  <a:schemeClr val="tx1"/>
                </a:solidFill>
                <a:latin typeface="Georgia" pitchFamily="18" charset="0"/>
              </a:defRPr>
            </a:lvl8pPr>
            <a:lvl9pPr marL="1828800" algn="l" defTabSz="457200" rtl="0" fontAlgn="base">
              <a:spcBef>
                <a:spcPct val="0"/>
              </a:spcBef>
              <a:spcAft>
                <a:spcPct val="0"/>
              </a:spcAft>
              <a:defRPr sz="2800">
                <a:solidFill>
                  <a:schemeClr val="tx1"/>
                </a:solidFill>
                <a:latin typeface="Georgia" pitchFamily="18" charset="0"/>
              </a:defRPr>
            </a:lvl9pPr>
          </a:lstStyle>
          <a:p>
            <a:pPr algn="r"/>
            <a:r>
              <a:rPr lang="en-US" sz="1400">
                <a:solidFill>
                  <a:srgbClr val="3FAE49"/>
                </a:solidFill>
                <a:latin typeface="Georgia" panose="02040502050405020303" pitchFamily="18" charset="0"/>
              </a:rPr>
              <a:t>consumerfinance.gov/money-as-you-grow</a:t>
            </a:r>
            <a:endParaRPr lang="en-US" b="1">
              <a:solidFill>
                <a:srgbClr val="3FAE49"/>
              </a:solidFill>
              <a:latin typeface="Georgia" panose="02040502050405020303" pitchFamily="18"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14" t="18742" r="9735" b="52358"/>
          <a:stretch/>
        </p:blipFill>
        <p:spPr bwMode="auto">
          <a:xfrm>
            <a:off x="936787" y="1576783"/>
            <a:ext cx="7270427" cy="1501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48" t="31177" r="80106" b="49731"/>
          <a:stretch/>
        </p:blipFill>
        <p:spPr bwMode="auto">
          <a:xfrm>
            <a:off x="1563461" y="3236028"/>
            <a:ext cx="514350" cy="50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00" t="72726" r="80001" b="8620"/>
          <a:stretch/>
        </p:blipFill>
        <p:spPr bwMode="auto">
          <a:xfrm>
            <a:off x="1565502" y="3932683"/>
            <a:ext cx="514350" cy="491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90" t="22534" r="80000" b="57401"/>
          <a:stretch/>
        </p:blipFill>
        <p:spPr bwMode="auto">
          <a:xfrm>
            <a:off x="1573258" y="4762056"/>
            <a:ext cx="514350" cy="51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2"/>
          <p:cNvSpPr txBox="1">
            <a:spLocks/>
          </p:cNvSpPr>
          <p:nvPr/>
        </p:nvSpPr>
        <p:spPr>
          <a:xfrm>
            <a:off x="2057400" y="3280969"/>
            <a:ext cx="3200400" cy="2543068"/>
          </a:xfrm>
          <a:prstGeom prst="rect">
            <a:avLst/>
          </a:prstGeom>
        </p:spPr>
        <p:txBody>
          <a:bodyPr vert="horz" lIns="51435" tIns="25718" rIns="51435" bIns="25718" rtlCol="0">
            <a:noAutofit/>
          </a:bodyPr>
          <a:lstStyle>
            <a:lvl1pPr marL="342900" indent="-347472" algn="l" defTabSz="457200" rtl="0" eaLnBrk="1" latinLnBrk="0" hangingPunct="1">
              <a:lnSpc>
                <a:spcPts val="2600"/>
              </a:lnSpc>
              <a:spcBef>
                <a:spcPts val="1000"/>
              </a:spcBef>
              <a:buClr>
                <a:schemeClr val="tx2"/>
              </a:buClr>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ts val="1000"/>
              </a:spcBef>
              <a:buClr>
                <a:schemeClr val="tx2"/>
              </a:buClr>
              <a:buSzPct val="5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200" b="1">
                <a:solidFill>
                  <a:schemeClr val="accent1">
                    <a:lumMod val="50000"/>
                  </a:schemeClr>
                </a:solidFill>
                <a:latin typeface="Arial" panose="020B0604020202020204" pitchFamily="34" charset="0"/>
                <a:cs typeface="Arial" panose="020B0604020202020204" pitchFamily="34" charset="0"/>
              </a:rPr>
              <a:t>Developing executive function</a:t>
            </a:r>
          </a:p>
          <a:p>
            <a:pPr marL="0" indent="0">
              <a:lnSpc>
                <a:spcPct val="100000"/>
              </a:lnSpc>
              <a:spcBef>
                <a:spcPts val="0"/>
              </a:spcBef>
              <a:buNone/>
            </a:pPr>
            <a:endParaRPr lang="en-US" sz="1200" b="1">
              <a:solidFill>
                <a:schemeClr val="accent1">
                  <a:lumMod val="50000"/>
                </a:schemeClr>
              </a:solidFill>
              <a:latin typeface="Arial" panose="020B0604020202020204" pitchFamily="34" charset="0"/>
              <a:cs typeface="Arial" panose="020B0604020202020204" pitchFamily="34" charset="0"/>
            </a:endParaRPr>
          </a:p>
          <a:p>
            <a:pPr marL="0" indent="0">
              <a:lnSpc>
                <a:spcPct val="100000"/>
              </a:lnSpc>
              <a:spcBef>
                <a:spcPts val="0"/>
              </a:spcBef>
              <a:buNone/>
            </a:pPr>
            <a:endParaRPr lang="en-US" sz="1200" b="1">
              <a:solidFill>
                <a:schemeClr val="accent1">
                  <a:lumMod val="50000"/>
                </a:schemeClr>
              </a:solidFill>
              <a:latin typeface="Arial" panose="020B0604020202020204" pitchFamily="34" charset="0"/>
              <a:cs typeface="Arial" panose="020B0604020202020204" pitchFamily="34" charset="0"/>
            </a:endParaRPr>
          </a:p>
          <a:p>
            <a:pPr marL="0" indent="0">
              <a:lnSpc>
                <a:spcPct val="100000"/>
              </a:lnSpc>
              <a:spcBef>
                <a:spcPts val="1350"/>
              </a:spcBef>
              <a:buNone/>
            </a:pPr>
            <a:r>
              <a:rPr lang="en-US" sz="1200" b="1">
                <a:solidFill>
                  <a:schemeClr val="accent1">
                    <a:lumMod val="50000"/>
                  </a:schemeClr>
                </a:solidFill>
                <a:latin typeface="Arial" panose="020B0604020202020204" pitchFamily="34" charset="0"/>
                <a:cs typeface="Arial" panose="020B0604020202020204" pitchFamily="34" charset="0"/>
              </a:rPr>
              <a:t>Building money habits and values</a:t>
            </a:r>
          </a:p>
          <a:p>
            <a:pPr marL="0" indent="0">
              <a:lnSpc>
                <a:spcPct val="100000"/>
              </a:lnSpc>
              <a:buNone/>
            </a:pPr>
            <a:endParaRPr lang="en-US" sz="1200" b="1">
              <a:solidFill>
                <a:schemeClr val="accent1">
                  <a:lumMod val="50000"/>
                </a:schemeClr>
              </a:solidFill>
              <a:latin typeface="Arial" panose="020B0604020202020204" pitchFamily="34" charset="0"/>
              <a:cs typeface="Arial" panose="020B0604020202020204" pitchFamily="34" charset="0"/>
            </a:endParaRPr>
          </a:p>
          <a:p>
            <a:pPr marL="0" indent="0">
              <a:lnSpc>
                <a:spcPct val="100000"/>
              </a:lnSpc>
              <a:buNone/>
            </a:pPr>
            <a:endParaRPr lang="en-US" sz="1200" b="1">
              <a:solidFill>
                <a:schemeClr val="accent1">
                  <a:lumMod val="50000"/>
                </a:schemeClr>
              </a:solidFill>
              <a:latin typeface="Arial" panose="020B0604020202020204" pitchFamily="34" charset="0"/>
              <a:cs typeface="Arial" panose="020B0604020202020204" pitchFamily="34" charset="0"/>
            </a:endParaRPr>
          </a:p>
          <a:p>
            <a:pPr marL="0" indent="0">
              <a:lnSpc>
                <a:spcPct val="100000"/>
              </a:lnSpc>
              <a:spcBef>
                <a:spcPts val="0"/>
              </a:spcBef>
              <a:buNone/>
            </a:pPr>
            <a:r>
              <a:rPr lang="en-US" sz="1200" b="1">
                <a:solidFill>
                  <a:schemeClr val="accent1">
                    <a:lumMod val="50000"/>
                  </a:schemeClr>
                </a:solidFill>
                <a:latin typeface="Arial" panose="020B0604020202020204" pitchFamily="34" charset="0"/>
                <a:cs typeface="Arial" panose="020B0604020202020204" pitchFamily="34" charset="0"/>
              </a:rPr>
              <a:t>Practicing money skills and </a:t>
            </a:r>
            <a:br>
              <a:rPr lang="en-US" sz="1200" b="1">
                <a:solidFill>
                  <a:schemeClr val="accent1">
                    <a:lumMod val="50000"/>
                  </a:schemeClr>
                </a:solidFill>
                <a:latin typeface="Arial" panose="020B0604020202020204" pitchFamily="34" charset="0"/>
                <a:cs typeface="Arial" panose="020B0604020202020204" pitchFamily="34" charset="0"/>
              </a:rPr>
            </a:br>
            <a:r>
              <a:rPr lang="en-US" sz="1200" b="1">
                <a:solidFill>
                  <a:schemeClr val="accent1">
                    <a:lumMod val="50000"/>
                  </a:schemeClr>
                </a:solidFill>
                <a:latin typeface="Arial" panose="020B0604020202020204" pitchFamily="34" charset="0"/>
                <a:cs typeface="Arial" panose="020B0604020202020204" pitchFamily="34" charset="0"/>
              </a:rPr>
              <a:t>decision-making</a:t>
            </a:r>
          </a:p>
        </p:txBody>
      </p:sp>
    </p:spTree>
    <p:extLst>
      <p:ext uri="{BB962C8B-B14F-4D97-AF65-F5344CB8AC3E}">
        <p14:creationId xmlns:p14="http://schemas.microsoft.com/office/powerpoint/2010/main" val="2133776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4116" y="546652"/>
            <a:ext cx="8036720" cy="751964"/>
          </a:xfrm>
        </p:spPr>
        <p:txBody>
          <a:bodyPr/>
          <a:lstStyle/>
          <a:p>
            <a:r>
              <a:rPr lang="en-US" sz="3000" dirty="0"/>
              <a:t>Money as You Grow Bookshelf: Parent Guides</a:t>
            </a:r>
          </a:p>
        </p:txBody>
      </p:sp>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t="19320" b="23327"/>
          <a:stretch/>
        </p:blipFill>
        <p:spPr>
          <a:xfrm>
            <a:off x="1015008" y="1495802"/>
            <a:ext cx="7094936" cy="2712896"/>
          </a:xfrm>
        </p:spPr>
      </p:pic>
      <p:sp>
        <p:nvSpPr>
          <p:cNvPr id="6" name="TextBox 5"/>
          <p:cNvSpPr txBox="1"/>
          <p:nvPr/>
        </p:nvSpPr>
        <p:spPr>
          <a:xfrm>
            <a:off x="1600200" y="4274839"/>
            <a:ext cx="2843213" cy="1361911"/>
          </a:xfrm>
          <a:prstGeom prst="rect">
            <a:avLst/>
          </a:prstGeom>
          <a:noFill/>
        </p:spPr>
        <p:txBody>
          <a:bodyPr wrap="square" rtlCol="0">
            <a:spAutoFit/>
          </a:bodyPr>
          <a:lstStyle/>
          <a:p>
            <a:pPr>
              <a:spcAft>
                <a:spcPts val="338"/>
              </a:spcAft>
            </a:pPr>
            <a:r>
              <a:rPr lang="en-US" sz="1600" b="1">
                <a:solidFill>
                  <a:srgbClr val="299D37"/>
                </a:solidFill>
              </a:rPr>
              <a:t>What’s inside the guides:</a:t>
            </a:r>
          </a:p>
          <a:p>
            <a:pPr marL="99120" lvl="1" indent="-99120">
              <a:buFont typeface="Arial" panose="020B0604020202020204" pitchFamily="34" charset="0"/>
              <a:buChar char="•"/>
            </a:pPr>
            <a:r>
              <a:rPr lang="en-US" sz="1600"/>
              <a:t>The story</a:t>
            </a:r>
          </a:p>
          <a:p>
            <a:pPr marL="99120" lvl="1" indent="-99120">
              <a:buFont typeface="Arial" panose="020B0604020202020204" pitchFamily="34" charset="0"/>
              <a:buChar char="•"/>
            </a:pPr>
            <a:r>
              <a:rPr lang="en-US" sz="1600"/>
              <a:t>Key ideas</a:t>
            </a:r>
          </a:p>
          <a:p>
            <a:pPr marL="99120" lvl="1" indent="-99120">
              <a:buFont typeface="Arial" panose="020B0604020202020204" pitchFamily="34" charset="0"/>
              <a:buChar char="•"/>
            </a:pPr>
            <a:r>
              <a:rPr lang="en-US" sz="1600"/>
              <a:t>Something to think about</a:t>
            </a:r>
          </a:p>
          <a:p>
            <a:endParaRPr lang="en-US" sz="1600"/>
          </a:p>
        </p:txBody>
      </p:sp>
      <p:sp>
        <p:nvSpPr>
          <p:cNvPr id="8" name="TextBox 7"/>
          <p:cNvSpPr txBox="1"/>
          <p:nvPr/>
        </p:nvSpPr>
        <p:spPr>
          <a:xfrm>
            <a:off x="4443413" y="4531201"/>
            <a:ext cx="3043238" cy="830997"/>
          </a:xfrm>
          <a:prstGeom prst="rect">
            <a:avLst/>
          </a:prstGeom>
          <a:noFill/>
        </p:spPr>
        <p:txBody>
          <a:bodyPr wrap="square" rtlCol="0">
            <a:spAutoFit/>
          </a:bodyPr>
          <a:lstStyle/>
          <a:p>
            <a:pPr lvl="1" indent="-95548">
              <a:buFont typeface="Arial" panose="020B0604020202020204" pitchFamily="34" charset="0"/>
              <a:buChar char="•"/>
            </a:pPr>
            <a:r>
              <a:rPr lang="en-US" sz="1600"/>
              <a:t>Before you read</a:t>
            </a:r>
          </a:p>
          <a:p>
            <a:pPr lvl="1" indent="-95548">
              <a:buFont typeface="Arial" panose="020B0604020202020204" pitchFamily="34" charset="0"/>
              <a:buChar char="•"/>
            </a:pPr>
            <a:r>
              <a:rPr lang="en-US" sz="1600"/>
              <a:t>Something to talk about </a:t>
            </a:r>
          </a:p>
          <a:p>
            <a:pPr lvl="1" indent="-95548">
              <a:buFont typeface="Arial" panose="020B0604020202020204" pitchFamily="34" charset="0"/>
              <a:buChar char="•"/>
            </a:pPr>
            <a:r>
              <a:rPr lang="en-US" sz="1600"/>
              <a:t>Something to do (age specific)</a:t>
            </a:r>
          </a:p>
        </p:txBody>
      </p:sp>
      <p:sp>
        <p:nvSpPr>
          <p:cNvPr id="2" name="Rectangle 1"/>
          <p:cNvSpPr/>
          <p:nvPr/>
        </p:nvSpPr>
        <p:spPr>
          <a:xfrm>
            <a:off x="2107097" y="5472444"/>
            <a:ext cx="5724938" cy="307777"/>
          </a:xfrm>
          <a:prstGeom prst="rect">
            <a:avLst/>
          </a:prstGeom>
        </p:spPr>
        <p:txBody>
          <a:bodyPr wrap="square">
            <a:spAutoFit/>
          </a:bodyPr>
          <a:lstStyle/>
          <a:p>
            <a:r>
              <a:rPr lang="en-US">
                <a:hlinkClick r:id="rId4"/>
              </a:rPr>
              <a:t>consumerfinance.gov/consumer-tools/money-as-you-grow/bookshelf/</a:t>
            </a:r>
            <a:endParaRPr lang="en-US"/>
          </a:p>
        </p:txBody>
      </p:sp>
    </p:spTree>
    <p:extLst>
      <p:ext uri="{BB962C8B-B14F-4D97-AF65-F5344CB8AC3E}">
        <p14:creationId xmlns:p14="http://schemas.microsoft.com/office/powerpoint/2010/main" val="2658436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a:xfrm>
            <a:off x="564214" y="1436241"/>
            <a:ext cx="2792015" cy="3935859"/>
          </a:xfrm>
        </p:spPr>
        <p:txBody>
          <a:bodyPr>
            <a:noAutofit/>
          </a:bodyPr>
          <a:lstStyle/>
          <a:p>
            <a:pPr>
              <a:lnSpc>
                <a:spcPct val="100000"/>
              </a:lnSpc>
              <a:spcBef>
                <a:spcPts val="450"/>
              </a:spcBef>
              <a:spcAft>
                <a:spcPts val="450"/>
              </a:spcAft>
            </a:pPr>
            <a:r>
              <a:rPr lang="en-US" sz="1050" b="1"/>
              <a:t>Alexander, Who Used to Be Rich Last Sunday</a:t>
            </a:r>
            <a:br>
              <a:rPr lang="en-US" sz="1050"/>
            </a:br>
            <a:r>
              <a:rPr lang="en-US" sz="1050"/>
              <a:t>by Judith </a:t>
            </a:r>
            <a:r>
              <a:rPr lang="en-US" sz="1050" err="1"/>
              <a:t>Viorst</a:t>
            </a:r>
            <a:endParaRPr lang="en-US" sz="1050"/>
          </a:p>
          <a:p>
            <a:pPr>
              <a:lnSpc>
                <a:spcPct val="100000"/>
              </a:lnSpc>
              <a:spcBef>
                <a:spcPts val="450"/>
              </a:spcBef>
              <a:spcAft>
                <a:spcPts val="450"/>
              </a:spcAft>
            </a:pPr>
            <a:r>
              <a:rPr lang="en-US" sz="1050" b="1"/>
              <a:t>A Bargain for Frances </a:t>
            </a:r>
            <a:br>
              <a:rPr lang="en-US" sz="1050" b="1" i="1"/>
            </a:br>
            <a:r>
              <a:rPr lang="en-US" sz="1050"/>
              <a:t>by Russell Hoban</a:t>
            </a:r>
          </a:p>
          <a:p>
            <a:pPr>
              <a:lnSpc>
                <a:spcPct val="100000"/>
              </a:lnSpc>
              <a:spcBef>
                <a:spcPts val="450"/>
              </a:spcBef>
              <a:spcAft>
                <a:spcPts val="450"/>
              </a:spcAft>
            </a:pPr>
            <a:r>
              <a:rPr lang="en-US" sz="1050" b="1"/>
              <a:t>The Berenstain Bears &amp; Mama’s New Job </a:t>
            </a:r>
            <a:br>
              <a:rPr lang="en-US" sz="1050" b="1" i="1"/>
            </a:br>
            <a:r>
              <a:rPr lang="en-US" sz="1050"/>
              <a:t>by Stan and Jan Berenstain</a:t>
            </a:r>
          </a:p>
          <a:p>
            <a:pPr>
              <a:lnSpc>
                <a:spcPct val="100000"/>
              </a:lnSpc>
              <a:spcBef>
                <a:spcPts val="450"/>
              </a:spcBef>
              <a:spcAft>
                <a:spcPts val="450"/>
              </a:spcAft>
            </a:pPr>
            <a:r>
              <a:rPr lang="en-US" sz="1050" b="1"/>
              <a:t>The Berenstain Bears Trouble with Money </a:t>
            </a:r>
            <a:br>
              <a:rPr lang="en-US" sz="1050" b="1"/>
            </a:br>
            <a:r>
              <a:rPr lang="en-US" sz="1050"/>
              <a:t>by Stan and Jan Berenstain</a:t>
            </a:r>
          </a:p>
          <a:p>
            <a:pPr>
              <a:lnSpc>
                <a:spcPct val="100000"/>
              </a:lnSpc>
              <a:spcBef>
                <a:spcPts val="450"/>
              </a:spcBef>
              <a:spcAft>
                <a:spcPts val="450"/>
              </a:spcAft>
            </a:pPr>
            <a:r>
              <a:rPr lang="en-US" sz="1050" b="1"/>
              <a:t>My Rows and Piles of Coins </a:t>
            </a:r>
            <a:br>
              <a:rPr lang="en-US" sz="1050" b="1" i="1"/>
            </a:br>
            <a:r>
              <a:rPr lang="en-US" sz="1050"/>
              <a:t>by </a:t>
            </a:r>
            <a:r>
              <a:rPr lang="en-US" sz="1050" err="1"/>
              <a:t>Tololwa</a:t>
            </a:r>
            <a:r>
              <a:rPr lang="en-US" sz="1050"/>
              <a:t> M. </a:t>
            </a:r>
            <a:r>
              <a:rPr lang="en-US" sz="1050" err="1"/>
              <a:t>Mollel</a:t>
            </a:r>
            <a:endParaRPr lang="en-US" sz="1050"/>
          </a:p>
          <a:p>
            <a:pPr>
              <a:lnSpc>
                <a:spcPct val="100000"/>
              </a:lnSpc>
              <a:spcBef>
                <a:spcPts val="450"/>
              </a:spcBef>
              <a:spcAft>
                <a:spcPts val="450"/>
              </a:spcAft>
            </a:pPr>
            <a:r>
              <a:rPr lang="en-US" sz="1050" b="1"/>
              <a:t>Ox-Cart Man </a:t>
            </a:r>
            <a:br>
              <a:rPr lang="en-US" sz="1050" b="1" i="1"/>
            </a:br>
            <a:r>
              <a:rPr lang="en-US" sz="1050"/>
              <a:t>by Donald Hall</a:t>
            </a:r>
          </a:p>
          <a:p>
            <a:pPr>
              <a:lnSpc>
                <a:spcPct val="100000"/>
              </a:lnSpc>
              <a:spcBef>
                <a:spcPts val="450"/>
              </a:spcBef>
              <a:spcAft>
                <a:spcPts val="450"/>
              </a:spcAft>
            </a:pPr>
            <a:r>
              <a:rPr lang="en-US" sz="1050" b="1"/>
              <a:t>Sheep in a Shop </a:t>
            </a:r>
            <a:br>
              <a:rPr lang="en-US" sz="1050" b="1" i="1"/>
            </a:br>
            <a:r>
              <a:rPr lang="en-US" sz="1050"/>
              <a:t>by Nancy Shaw</a:t>
            </a:r>
          </a:p>
        </p:txBody>
      </p:sp>
      <p:sp>
        <p:nvSpPr>
          <p:cNvPr id="5" name="Content Placeholder 4"/>
          <p:cNvSpPr>
            <a:spLocks noGrp="1"/>
          </p:cNvSpPr>
          <p:nvPr>
            <p:ph type="body" idx="2"/>
          </p:nvPr>
        </p:nvSpPr>
        <p:spPr>
          <a:xfrm>
            <a:off x="3669030" y="1428751"/>
            <a:ext cx="2446020" cy="4240010"/>
          </a:xfrm>
        </p:spPr>
        <p:txBody>
          <a:bodyPr>
            <a:noAutofit/>
          </a:bodyPr>
          <a:lstStyle/>
          <a:p>
            <a:pPr>
              <a:lnSpc>
                <a:spcPct val="100000"/>
              </a:lnSpc>
              <a:spcBef>
                <a:spcPts val="450"/>
              </a:spcBef>
              <a:spcAft>
                <a:spcPts val="750"/>
              </a:spcAft>
            </a:pPr>
            <a:r>
              <a:rPr lang="en-US" sz="1050" b="1"/>
              <a:t>A Chair for My Mother </a:t>
            </a:r>
            <a:br>
              <a:rPr lang="en-US" sz="1050" b="1" i="1"/>
            </a:br>
            <a:r>
              <a:rPr lang="en-US" sz="1050"/>
              <a:t>by Verna Williams</a:t>
            </a:r>
          </a:p>
          <a:p>
            <a:pPr>
              <a:lnSpc>
                <a:spcPct val="100000"/>
              </a:lnSpc>
              <a:spcBef>
                <a:spcPts val="450"/>
              </a:spcBef>
              <a:spcAft>
                <a:spcPts val="750"/>
              </a:spcAft>
            </a:pPr>
            <a:r>
              <a:rPr lang="en-US" sz="1050" b="1"/>
              <a:t>Count on Pablo </a:t>
            </a:r>
            <a:br>
              <a:rPr lang="en-US" sz="1050" b="1" i="1"/>
            </a:br>
            <a:r>
              <a:rPr lang="en-US" sz="1050"/>
              <a:t>by Barbara </a:t>
            </a:r>
            <a:r>
              <a:rPr lang="en-US" sz="1050" err="1"/>
              <a:t>deRubertis</a:t>
            </a:r>
            <a:endParaRPr lang="en-US" sz="1050"/>
          </a:p>
          <a:p>
            <a:pPr>
              <a:lnSpc>
                <a:spcPct val="100000"/>
              </a:lnSpc>
              <a:spcBef>
                <a:spcPts val="450"/>
              </a:spcBef>
              <a:spcAft>
                <a:spcPts val="750"/>
              </a:spcAft>
            </a:pPr>
            <a:r>
              <a:rPr lang="en-US" sz="1050" b="1"/>
              <a:t>Curious George Saves His Pennies </a:t>
            </a:r>
            <a:br>
              <a:rPr lang="en-US" sz="1050" b="1" i="1"/>
            </a:br>
            <a:r>
              <a:rPr lang="en-US" sz="1050"/>
              <a:t>by Margaret and H.A. Rey</a:t>
            </a:r>
          </a:p>
          <a:p>
            <a:pPr>
              <a:lnSpc>
                <a:spcPct val="100000"/>
              </a:lnSpc>
              <a:spcBef>
                <a:spcPts val="450"/>
              </a:spcBef>
              <a:spcAft>
                <a:spcPts val="750"/>
              </a:spcAft>
            </a:pPr>
            <a:r>
              <a:rPr lang="en-US" sz="1050" b="1"/>
              <a:t>Just Shopping with Mom </a:t>
            </a:r>
            <a:br>
              <a:rPr lang="en-US" sz="1050" b="1" i="1"/>
            </a:br>
            <a:r>
              <a:rPr lang="en-US" sz="1050"/>
              <a:t>by Mercer Mayer</a:t>
            </a:r>
          </a:p>
          <a:p>
            <a:pPr>
              <a:lnSpc>
                <a:spcPct val="100000"/>
              </a:lnSpc>
              <a:spcBef>
                <a:spcPts val="450"/>
              </a:spcBef>
              <a:spcAft>
                <a:spcPts val="750"/>
              </a:spcAft>
            </a:pPr>
            <a:r>
              <a:rPr lang="en-US" sz="1050" b="1"/>
              <a:t>Lemonade in Winter </a:t>
            </a:r>
            <a:br>
              <a:rPr lang="en-US" sz="1050" b="1" i="1"/>
            </a:br>
            <a:r>
              <a:rPr lang="en-US" sz="1050"/>
              <a:t>by Emily Jenkins</a:t>
            </a:r>
          </a:p>
          <a:p>
            <a:pPr>
              <a:lnSpc>
                <a:spcPct val="100000"/>
              </a:lnSpc>
              <a:spcBef>
                <a:spcPts val="450"/>
              </a:spcBef>
              <a:spcAft>
                <a:spcPts val="450"/>
              </a:spcAft>
            </a:pPr>
            <a:r>
              <a:rPr lang="en-US" sz="1050" b="1"/>
              <a:t>But I’ve Use All of My Pocket Change</a:t>
            </a:r>
            <a:br>
              <a:rPr lang="en-US" sz="1050" b="1"/>
            </a:br>
            <a:r>
              <a:rPr lang="en-US" sz="1050"/>
              <a:t>by Lauren Child</a:t>
            </a:r>
          </a:p>
          <a:p>
            <a:pPr>
              <a:lnSpc>
                <a:spcPct val="100000"/>
              </a:lnSpc>
              <a:spcBef>
                <a:spcPts val="450"/>
              </a:spcBef>
              <a:spcAft>
                <a:spcPts val="450"/>
              </a:spcAft>
            </a:pPr>
            <a:r>
              <a:rPr lang="en-US" sz="1050" b="1"/>
              <a:t>How Much Is That Doggie in the Window?</a:t>
            </a:r>
            <a:br>
              <a:rPr lang="en-US" sz="1050"/>
            </a:br>
            <a:r>
              <a:rPr lang="en-US" sz="1050"/>
              <a:t>By Bob Merrill</a:t>
            </a:r>
          </a:p>
        </p:txBody>
      </p:sp>
      <p:sp>
        <p:nvSpPr>
          <p:cNvPr id="2" name="Title 1"/>
          <p:cNvSpPr>
            <a:spLocks noGrp="1"/>
          </p:cNvSpPr>
          <p:nvPr>
            <p:ph type="title"/>
          </p:nvPr>
        </p:nvSpPr>
        <p:spPr>
          <a:xfrm>
            <a:off x="466499" y="582931"/>
            <a:ext cx="7372350" cy="662939"/>
          </a:xfrm>
        </p:spPr>
        <p:txBody>
          <a:bodyPr>
            <a:normAutofit/>
          </a:bodyPr>
          <a:lstStyle/>
          <a:p>
            <a:r>
              <a:rPr lang="en-US" sz="3200" dirty="0"/>
              <a:t>Money as You Grow Bookshelf</a:t>
            </a:r>
          </a:p>
        </p:txBody>
      </p:sp>
      <p:sp>
        <p:nvSpPr>
          <p:cNvPr id="15" name="Title 1"/>
          <p:cNvSpPr txBox="1">
            <a:spLocks/>
          </p:cNvSpPr>
          <p:nvPr/>
        </p:nvSpPr>
        <p:spPr bwMode="auto">
          <a:xfrm>
            <a:off x="3669030" y="5452020"/>
            <a:ext cx="4598790" cy="22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noAutofit/>
          </a:bodyPr>
          <a:lstStyle>
            <a:lvl1pPr algn="l" defTabSz="457200" rtl="0" eaLnBrk="0" fontAlgn="base" hangingPunct="0">
              <a:spcBef>
                <a:spcPct val="0"/>
              </a:spcBef>
              <a:spcAft>
                <a:spcPct val="0"/>
              </a:spcAft>
              <a:defRPr sz="2800" kern="1200">
                <a:solidFill>
                  <a:schemeClr val="tx1"/>
                </a:solidFill>
                <a:latin typeface="+mj-lt"/>
                <a:ea typeface="+mj-ea"/>
                <a:cs typeface="+mj-cs"/>
              </a:defRPr>
            </a:lvl1pPr>
            <a:lvl2pPr algn="l" defTabSz="457200" rtl="0" eaLnBrk="0" fontAlgn="base" hangingPunct="0">
              <a:spcBef>
                <a:spcPct val="0"/>
              </a:spcBef>
              <a:spcAft>
                <a:spcPct val="0"/>
              </a:spcAft>
              <a:defRPr sz="2800">
                <a:solidFill>
                  <a:schemeClr val="tx1"/>
                </a:solidFill>
                <a:latin typeface="Georgia" pitchFamily="18" charset="0"/>
              </a:defRPr>
            </a:lvl2pPr>
            <a:lvl3pPr algn="l" defTabSz="457200" rtl="0" eaLnBrk="0" fontAlgn="base" hangingPunct="0">
              <a:spcBef>
                <a:spcPct val="0"/>
              </a:spcBef>
              <a:spcAft>
                <a:spcPct val="0"/>
              </a:spcAft>
              <a:defRPr sz="2800">
                <a:solidFill>
                  <a:schemeClr val="tx1"/>
                </a:solidFill>
                <a:latin typeface="Georgia" pitchFamily="18" charset="0"/>
              </a:defRPr>
            </a:lvl3pPr>
            <a:lvl4pPr algn="l" defTabSz="457200" rtl="0" eaLnBrk="0" fontAlgn="base" hangingPunct="0">
              <a:spcBef>
                <a:spcPct val="0"/>
              </a:spcBef>
              <a:spcAft>
                <a:spcPct val="0"/>
              </a:spcAft>
              <a:defRPr sz="2800">
                <a:solidFill>
                  <a:schemeClr val="tx1"/>
                </a:solidFill>
                <a:latin typeface="Georgia" pitchFamily="18" charset="0"/>
              </a:defRPr>
            </a:lvl4pPr>
            <a:lvl5pPr algn="l" defTabSz="457200" rtl="0" eaLnBrk="0" fontAlgn="base" hangingPunct="0">
              <a:spcBef>
                <a:spcPct val="0"/>
              </a:spcBef>
              <a:spcAft>
                <a:spcPct val="0"/>
              </a:spcAft>
              <a:defRPr sz="2800">
                <a:solidFill>
                  <a:schemeClr val="tx1"/>
                </a:solidFill>
                <a:latin typeface="Georgia" pitchFamily="18" charset="0"/>
              </a:defRPr>
            </a:lvl5pPr>
            <a:lvl6pPr marL="457200" algn="l" defTabSz="457200" rtl="0" fontAlgn="base">
              <a:spcBef>
                <a:spcPct val="0"/>
              </a:spcBef>
              <a:spcAft>
                <a:spcPct val="0"/>
              </a:spcAft>
              <a:defRPr sz="2800">
                <a:solidFill>
                  <a:schemeClr val="tx1"/>
                </a:solidFill>
                <a:latin typeface="Georgia" pitchFamily="18" charset="0"/>
              </a:defRPr>
            </a:lvl6pPr>
            <a:lvl7pPr marL="914400" algn="l" defTabSz="457200" rtl="0" fontAlgn="base">
              <a:spcBef>
                <a:spcPct val="0"/>
              </a:spcBef>
              <a:spcAft>
                <a:spcPct val="0"/>
              </a:spcAft>
              <a:defRPr sz="2800">
                <a:solidFill>
                  <a:schemeClr val="tx1"/>
                </a:solidFill>
                <a:latin typeface="Georgia" pitchFamily="18" charset="0"/>
              </a:defRPr>
            </a:lvl7pPr>
            <a:lvl8pPr marL="1371600" algn="l" defTabSz="457200" rtl="0" fontAlgn="base">
              <a:spcBef>
                <a:spcPct val="0"/>
              </a:spcBef>
              <a:spcAft>
                <a:spcPct val="0"/>
              </a:spcAft>
              <a:defRPr sz="2800">
                <a:solidFill>
                  <a:schemeClr val="tx1"/>
                </a:solidFill>
                <a:latin typeface="Georgia" pitchFamily="18" charset="0"/>
              </a:defRPr>
            </a:lvl8pPr>
            <a:lvl9pPr marL="1828800" algn="l" defTabSz="457200" rtl="0" fontAlgn="base">
              <a:spcBef>
                <a:spcPct val="0"/>
              </a:spcBef>
              <a:spcAft>
                <a:spcPct val="0"/>
              </a:spcAft>
              <a:defRPr sz="2800">
                <a:solidFill>
                  <a:schemeClr val="tx1"/>
                </a:solidFill>
                <a:latin typeface="Georgia" pitchFamily="18" charset="0"/>
              </a:defRPr>
            </a:lvl9pPr>
          </a:lstStyle>
          <a:p>
            <a:r>
              <a:rPr lang="en-US" sz="1400">
                <a:solidFill>
                  <a:srgbClr val="3FAE49"/>
                </a:solidFill>
                <a:hlinkClick r:id="rId3"/>
              </a:rPr>
              <a:t>consumerfinance.gov/money-as-you-grow/bookshelf/</a:t>
            </a:r>
            <a:endParaRPr lang="en-US" sz="2000" b="1">
              <a:solidFill>
                <a:srgbClr val="3FAE49"/>
              </a:solidFill>
            </a:endParaRPr>
          </a:p>
        </p:txBody>
      </p:sp>
      <p:grpSp>
        <p:nvGrpSpPr>
          <p:cNvPr id="25" name="Group 24">
            <a:extLst>
              <a:ext uri="{FF2B5EF4-FFF2-40B4-BE49-F238E27FC236}">
                <a16:creationId xmlns:a16="http://schemas.microsoft.com/office/drawing/2014/main" id="{D5DE0212-A7F3-4A0B-8561-C20D14E79FF5}"/>
              </a:ext>
            </a:extLst>
          </p:cNvPr>
          <p:cNvGrpSpPr/>
          <p:nvPr/>
        </p:nvGrpSpPr>
        <p:grpSpPr>
          <a:xfrm>
            <a:off x="349109" y="1531620"/>
            <a:ext cx="549836" cy="3497580"/>
            <a:chOff x="465479" y="899160"/>
            <a:chExt cx="733114" cy="466344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09" y="899160"/>
              <a:ext cx="668655" cy="5486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276" y="1588380"/>
              <a:ext cx="731520" cy="60599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54" y="2282930"/>
              <a:ext cx="650364" cy="54864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122" y="3108960"/>
              <a:ext cx="328678" cy="54864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479" y="3794760"/>
              <a:ext cx="733114" cy="54864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801" y="4343400"/>
              <a:ext cx="492471" cy="54864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999" y="5013960"/>
              <a:ext cx="420075" cy="548640"/>
            </a:xfrm>
            <a:prstGeom prst="rect">
              <a:avLst/>
            </a:prstGeom>
          </p:spPr>
        </p:pic>
      </p:grpSp>
      <p:sp>
        <p:nvSpPr>
          <p:cNvPr id="30" name="Content Placeholder 4">
            <a:extLst>
              <a:ext uri="{FF2B5EF4-FFF2-40B4-BE49-F238E27FC236}">
                <a16:creationId xmlns:a16="http://schemas.microsoft.com/office/drawing/2014/main" id="{87B04673-91CC-46BF-80DE-828F2939C27A}"/>
              </a:ext>
            </a:extLst>
          </p:cNvPr>
          <p:cNvSpPr txBox="1">
            <a:spLocks/>
          </p:cNvSpPr>
          <p:nvPr/>
        </p:nvSpPr>
        <p:spPr>
          <a:xfrm>
            <a:off x="6286500" y="1485901"/>
            <a:ext cx="2628900" cy="424001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55600" algn="l" rtl="0" eaLnBrk="1" hangingPunct="1">
              <a:lnSpc>
                <a:spcPct val="130000"/>
              </a:lnSpc>
              <a:spcBef>
                <a:spcPts val="1000"/>
              </a:spcBef>
              <a:spcAft>
                <a:spcPts val="0"/>
              </a:spcAft>
              <a:buClr>
                <a:schemeClr val="dk2"/>
              </a:buClr>
              <a:buSzPts val="2000"/>
              <a:buFont typeface="Noto Sans Symbols"/>
              <a:buChar char="▪"/>
              <a:defRPr sz="2000" b="0" i="0" u="none" strike="noStrike" cap="none">
                <a:solidFill>
                  <a:schemeClr val="dk1"/>
                </a:solidFill>
                <a:latin typeface="Georgia"/>
                <a:ea typeface="Georgia"/>
                <a:cs typeface="Georgia"/>
                <a:sym typeface="Georgia"/>
              </a:defRPr>
            </a:lvl1pPr>
            <a:lvl2pPr marL="914400" marR="0" lvl="1" indent="-285750" algn="l" rtl="0" eaLnBrk="1" hangingPunct="1">
              <a:lnSpc>
                <a:spcPct val="100000"/>
              </a:lnSpc>
              <a:spcBef>
                <a:spcPts val="1000"/>
              </a:spcBef>
              <a:spcAft>
                <a:spcPts val="0"/>
              </a:spcAft>
              <a:buClr>
                <a:schemeClr val="dk2"/>
              </a:buClr>
              <a:buSzPts val="900"/>
              <a:buFont typeface="Noto Sans Symbols"/>
              <a:buChar char="◻"/>
              <a:defRPr sz="1800" b="0" i="0" u="none" strike="noStrike" cap="none">
                <a:solidFill>
                  <a:schemeClr val="dk1"/>
                </a:solidFill>
                <a:latin typeface="Georgia"/>
                <a:ea typeface="Georgia"/>
                <a:cs typeface="Georgia"/>
                <a:sym typeface="Georgia"/>
              </a:defRPr>
            </a:lvl2pPr>
            <a:lvl3pPr marL="1371600" marR="0" lvl="2" indent="-330200" algn="l" rtl="0" eaLnBrk="1" hangingPunct="1">
              <a:lnSpc>
                <a:spcPct val="100000"/>
              </a:lnSpc>
              <a:spcBef>
                <a:spcPts val="100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3pPr>
            <a:lvl4pPr marL="1828800" marR="0" lvl="3" indent="-342900" algn="l" rtl="0" eaLnBrk="1" hangingPunct="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eaLnBrk="1" hangingPunct="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eaLnBrk="1" hangingPunct="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eaLnBrk="1" hangingPunct="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eaLnBrk="1" hangingPunct="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eaLnBrk="1" hangingPunct="1">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pPr>
              <a:lnSpc>
                <a:spcPct val="100000"/>
              </a:lnSpc>
              <a:spcBef>
                <a:spcPts val="450"/>
              </a:spcBef>
              <a:spcAft>
                <a:spcPts val="750"/>
              </a:spcAft>
            </a:pPr>
            <a:r>
              <a:rPr lang="en-US" sz="1050" b="1"/>
              <a:t>The Rag Coat </a:t>
            </a:r>
            <a:br>
              <a:rPr lang="en-US" sz="1050" b="1" i="1"/>
            </a:br>
            <a:r>
              <a:rPr lang="en-US" sz="1050"/>
              <a:t>by Lauren Mills</a:t>
            </a:r>
          </a:p>
          <a:p>
            <a:pPr>
              <a:lnSpc>
                <a:spcPct val="100000"/>
              </a:lnSpc>
              <a:spcBef>
                <a:spcPts val="450"/>
              </a:spcBef>
              <a:spcAft>
                <a:spcPts val="750"/>
              </a:spcAft>
            </a:pPr>
            <a:r>
              <a:rPr lang="en-US" sz="1050" b="1"/>
              <a:t>Those Shoes </a:t>
            </a:r>
            <a:br>
              <a:rPr lang="en-US" sz="1050" b="1" i="1"/>
            </a:br>
            <a:r>
              <a:rPr lang="en-US" sz="1050"/>
              <a:t>by Maribeth </a:t>
            </a:r>
            <a:r>
              <a:rPr lang="en-US" sz="1050" err="1"/>
              <a:t>Boelts</a:t>
            </a:r>
            <a:endParaRPr lang="en-US" sz="1050"/>
          </a:p>
          <a:p>
            <a:pPr>
              <a:lnSpc>
                <a:spcPct val="100000"/>
              </a:lnSpc>
              <a:spcBef>
                <a:spcPts val="450"/>
              </a:spcBef>
              <a:spcAft>
                <a:spcPts val="750"/>
              </a:spcAft>
            </a:pPr>
            <a:r>
              <a:rPr lang="en-US" sz="1050" b="1"/>
              <a:t>Tia Isa Wants a Car </a:t>
            </a:r>
            <a:br>
              <a:rPr lang="en-US" sz="1050" b="1" i="1"/>
            </a:br>
            <a:r>
              <a:rPr lang="en-US" sz="1050"/>
              <a:t>by Meg Medina</a:t>
            </a:r>
          </a:p>
          <a:p>
            <a:pPr>
              <a:lnSpc>
                <a:spcPct val="100000"/>
              </a:lnSpc>
              <a:spcBef>
                <a:spcPts val="450"/>
              </a:spcBef>
              <a:spcAft>
                <a:spcPts val="750"/>
              </a:spcAft>
            </a:pPr>
            <a:r>
              <a:rPr lang="en-US" sz="1050" b="1"/>
              <a:t>Jingle Dancer</a:t>
            </a:r>
            <a:br>
              <a:rPr lang="en-US" sz="1050"/>
            </a:br>
            <a:r>
              <a:rPr lang="en-US" sz="1050"/>
              <a:t>by Cynthia </a:t>
            </a:r>
            <a:r>
              <a:rPr lang="en-US" sz="1050" err="1"/>
              <a:t>Leitich</a:t>
            </a:r>
            <a:r>
              <a:rPr lang="en-US" sz="1050"/>
              <a:t> Smith</a:t>
            </a:r>
          </a:p>
          <a:p>
            <a:pPr>
              <a:lnSpc>
                <a:spcPct val="100000"/>
              </a:lnSpc>
              <a:spcBef>
                <a:spcPts val="450"/>
              </a:spcBef>
              <a:spcAft>
                <a:spcPts val="750"/>
              </a:spcAft>
            </a:pPr>
            <a:r>
              <a:rPr lang="en-US" sz="1050" b="1"/>
              <a:t>Sally Jean, the Bicycle Queen</a:t>
            </a:r>
            <a:br>
              <a:rPr lang="en-US" sz="1050"/>
            </a:br>
            <a:r>
              <a:rPr lang="en-US" sz="1050"/>
              <a:t>by Cari Best</a:t>
            </a:r>
          </a:p>
          <a:p>
            <a:pPr>
              <a:lnSpc>
                <a:spcPct val="100000"/>
              </a:lnSpc>
              <a:spcBef>
                <a:spcPts val="450"/>
              </a:spcBef>
              <a:spcAft>
                <a:spcPts val="750"/>
              </a:spcAft>
            </a:pPr>
            <a:r>
              <a:rPr lang="en-US" sz="1050" b="1"/>
              <a:t>Sam and the Lucky Money</a:t>
            </a:r>
            <a:br>
              <a:rPr lang="en-US" sz="1050"/>
            </a:br>
            <a:r>
              <a:rPr lang="en-US" sz="1050"/>
              <a:t>by Karen Chinn</a:t>
            </a:r>
          </a:p>
          <a:p>
            <a:pPr>
              <a:lnSpc>
                <a:spcPct val="100000"/>
              </a:lnSpc>
              <a:spcBef>
                <a:spcPts val="450"/>
              </a:spcBef>
              <a:spcAft>
                <a:spcPts val="750"/>
              </a:spcAft>
            </a:pPr>
            <a:r>
              <a:rPr lang="en-US" sz="1050" b="1"/>
              <a:t>The Purse </a:t>
            </a:r>
            <a:br>
              <a:rPr lang="en-US" sz="1050" b="1" i="1"/>
            </a:br>
            <a:r>
              <a:rPr lang="en-US" sz="1050"/>
              <a:t>by Kathy Caple</a:t>
            </a:r>
          </a:p>
          <a:p>
            <a:pPr>
              <a:lnSpc>
                <a:spcPct val="100000"/>
              </a:lnSpc>
              <a:spcBef>
                <a:spcPts val="450"/>
              </a:spcBef>
              <a:spcAft>
                <a:spcPts val="750"/>
              </a:spcAft>
            </a:pPr>
            <a:endParaRPr lang="en-US" sz="1050"/>
          </a:p>
        </p:txBody>
      </p:sp>
      <p:grpSp>
        <p:nvGrpSpPr>
          <p:cNvPr id="49" name="Group 48">
            <a:extLst>
              <a:ext uri="{FF2B5EF4-FFF2-40B4-BE49-F238E27FC236}">
                <a16:creationId xmlns:a16="http://schemas.microsoft.com/office/drawing/2014/main" id="{0807EDF2-C543-4E85-8573-AC12BE5149CB}"/>
              </a:ext>
            </a:extLst>
          </p:cNvPr>
          <p:cNvGrpSpPr/>
          <p:nvPr/>
        </p:nvGrpSpPr>
        <p:grpSpPr>
          <a:xfrm>
            <a:off x="3512570" y="1520190"/>
            <a:ext cx="483177" cy="3520440"/>
            <a:chOff x="4683426" y="883920"/>
            <a:chExt cx="644236" cy="4693920"/>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2516" y="883920"/>
              <a:ext cx="566056" cy="54864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3426" y="1524000"/>
              <a:ext cx="644236" cy="45720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16668" y="2194560"/>
              <a:ext cx="377752" cy="548640"/>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04330" y="2895600"/>
              <a:ext cx="602429" cy="548640"/>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45920" y="3688080"/>
              <a:ext cx="519248" cy="548640"/>
            </a:xfrm>
            <a:prstGeom prst="rect">
              <a:avLst/>
            </a:prstGeom>
          </p:spPr>
        </p:pic>
        <p:pic>
          <p:nvPicPr>
            <p:cNvPr id="42" name="Picture 41">
              <a:extLst>
                <a:ext uri="{FF2B5EF4-FFF2-40B4-BE49-F238E27FC236}">
                  <a16:creationId xmlns:a16="http://schemas.microsoft.com/office/drawing/2014/main" id="{A6B05F65-0FC6-4647-9D6A-63B1251D6A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20985" y="4251960"/>
              <a:ext cx="569118" cy="548640"/>
            </a:xfrm>
            <a:prstGeom prst="rect">
              <a:avLst/>
            </a:prstGeom>
          </p:spPr>
        </p:pic>
        <p:pic>
          <p:nvPicPr>
            <p:cNvPr id="43" name="Picture 42">
              <a:extLst>
                <a:ext uri="{FF2B5EF4-FFF2-40B4-BE49-F238E27FC236}">
                  <a16:creationId xmlns:a16="http://schemas.microsoft.com/office/drawing/2014/main" id="{E13D4FD8-E91F-4BBE-8CC4-425CE26F1E2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04922" y="5029200"/>
              <a:ext cx="601244" cy="548640"/>
            </a:xfrm>
            <a:prstGeom prst="rect">
              <a:avLst/>
            </a:prstGeom>
          </p:spPr>
        </p:pic>
      </p:grpSp>
      <p:grpSp>
        <p:nvGrpSpPr>
          <p:cNvPr id="48" name="Group 47">
            <a:extLst>
              <a:ext uri="{FF2B5EF4-FFF2-40B4-BE49-F238E27FC236}">
                <a16:creationId xmlns:a16="http://schemas.microsoft.com/office/drawing/2014/main" id="{6583E609-4F0E-4AB0-B08B-D3F35976F6B5}"/>
              </a:ext>
            </a:extLst>
          </p:cNvPr>
          <p:cNvGrpSpPr/>
          <p:nvPr/>
        </p:nvGrpSpPr>
        <p:grpSpPr>
          <a:xfrm>
            <a:off x="6172200" y="1548765"/>
            <a:ext cx="545660" cy="3263265"/>
            <a:chOff x="8229600" y="922020"/>
            <a:chExt cx="727546" cy="4351020"/>
          </a:xfrm>
        </p:grpSpPr>
        <p:pic>
          <p:nvPicPr>
            <p:cNvPr id="37" name="Picture 36">
              <a:extLst>
                <a:ext uri="{FF2B5EF4-FFF2-40B4-BE49-F238E27FC236}">
                  <a16:creationId xmlns:a16="http://schemas.microsoft.com/office/drawing/2014/main" id="{5962EC24-27C9-42CF-9209-75E46F5E6A5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91061" y="922020"/>
              <a:ext cx="604624" cy="548640"/>
            </a:xfrm>
            <a:prstGeom prst="rect">
              <a:avLst/>
            </a:prstGeom>
          </p:spPr>
        </p:pic>
        <p:pic>
          <p:nvPicPr>
            <p:cNvPr id="38" name="Picture 37">
              <a:extLst>
                <a:ext uri="{FF2B5EF4-FFF2-40B4-BE49-F238E27FC236}">
                  <a16:creationId xmlns:a16="http://schemas.microsoft.com/office/drawing/2014/main" id="{8F32B5A0-E409-4F93-AEC5-3CF17BAF52B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30250" y="1584960"/>
              <a:ext cx="526247" cy="548640"/>
            </a:xfrm>
            <a:prstGeom prst="rect">
              <a:avLst/>
            </a:prstGeom>
          </p:spPr>
        </p:pic>
        <p:pic>
          <p:nvPicPr>
            <p:cNvPr id="39" name="Picture 38">
              <a:extLst>
                <a:ext uri="{FF2B5EF4-FFF2-40B4-BE49-F238E27FC236}">
                  <a16:creationId xmlns:a16="http://schemas.microsoft.com/office/drawing/2014/main" id="{83412931-3D0D-4FB5-896D-C583FE9CD5B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29600" y="2118360"/>
              <a:ext cx="727546" cy="548640"/>
            </a:xfrm>
            <a:prstGeom prst="rect">
              <a:avLst/>
            </a:prstGeom>
          </p:spPr>
        </p:pic>
        <p:pic>
          <p:nvPicPr>
            <p:cNvPr id="40" name="Picture 39">
              <a:extLst>
                <a:ext uri="{FF2B5EF4-FFF2-40B4-BE49-F238E27FC236}">
                  <a16:creationId xmlns:a16="http://schemas.microsoft.com/office/drawing/2014/main" id="{B8CECABC-309A-4F63-BF50-9404810BE6D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355936" y="2819400"/>
              <a:ext cx="474874" cy="548640"/>
            </a:xfrm>
            <a:prstGeom prst="rect">
              <a:avLst/>
            </a:prstGeom>
          </p:spPr>
        </p:pic>
        <p:pic>
          <p:nvPicPr>
            <p:cNvPr id="41" name="Picture 40">
              <a:extLst>
                <a:ext uri="{FF2B5EF4-FFF2-40B4-BE49-F238E27FC236}">
                  <a16:creationId xmlns:a16="http://schemas.microsoft.com/office/drawing/2014/main" id="{43BE8740-30D0-44D1-BBCE-8E83C8932A1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343194" y="3489960"/>
              <a:ext cx="500359" cy="548640"/>
            </a:xfrm>
            <a:prstGeom prst="rect">
              <a:avLst/>
            </a:prstGeom>
          </p:spPr>
        </p:pic>
        <p:pic>
          <p:nvPicPr>
            <p:cNvPr id="45" name="Picture 44">
              <a:extLst>
                <a:ext uri="{FF2B5EF4-FFF2-40B4-BE49-F238E27FC236}">
                  <a16:creationId xmlns:a16="http://schemas.microsoft.com/office/drawing/2014/main" id="{AC6B91AD-D58F-4304-97B3-16E4D0A04A9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99297" y="4099560"/>
              <a:ext cx="388153" cy="548640"/>
            </a:xfrm>
            <a:prstGeom prst="rect">
              <a:avLst/>
            </a:prstGeom>
          </p:spPr>
        </p:pic>
        <p:pic>
          <p:nvPicPr>
            <p:cNvPr id="46" name="Picture 45">
              <a:extLst>
                <a:ext uri="{FF2B5EF4-FFF2-40B4-BE49-F238E27FC236}">
                  <a16:creationId xmlns:a16="http://schemas.microsoft.com/office/drawing/2014/main" id="{C09656BC-4C93-4869-AB0B-11EE9F375E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63298" y="4724400"/>
              <a:ext cx="460151" cy="548640"/>
            </a:xfrm>
            <a:prstGeom prst="rect">
              <a:avLst/>
            </a:prstGeom>
          </p:spPr>
        </p:pic>
      </p:grpSp>
    </p:spTree>
    <p:extLst>
      <p:ext uri="{BB962C8B-B14F-4D97-AF65-F5344CB8AC3E}">
        <p14:creationId xmlns:p14="http://schemas.microsoft.com/office/powerpoint/2010/main" val="406043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39" y="679828"/>
            <a:ext cx="8036720" cy="557510"/>
          </a:xfrm>
        </p:spPr>
        <p:txBody>
          <a:bodyPr spcFirstLastPara="1" vert="horz" wrap="square" lIns="51435" tIns="25718" rIns="51435" bIns="25718" rtlCol="0" anchor="ctr" anchorCtr="0">
            <a:noAutofit/>
          </a:bodyPr>
          <a:lstStyle/>
          <a:p>
            <a:r>
              <a:rPr lang="en-US" sz="3200" dirty="0">
                <a:solidFill>
                  <a:srgbClr val="3B3C3E"/>
                </a:solidFill>
                <a:latin typeface="Georgia" panose="02040502050405020303" pitchFamily="18" charset="0"/>
              </a:rPr>
              <a:t>Talk about money choices, big and small</a:t>
            </a:r>
          </a:p>
        </p:txBody>
      </p:sp>
      <p:sp>
        <p:nvSpPr>
          <p:cNvPr id="3" name="Text Placeholder 2">
            <a:extLst>
              <a:ext uri="{FF2B5EF4-FFF2-40B4-BE49-F238E27FC236}">
                <a16:creationId xmlns:a16="http://schemas.microsoft.com/office/drawing/2014/main" id="{707BBA8F-DF76-4CA6-82C4-C6E2104489F6}"/>
              </a:ext>
            </a:extLst>
          </p:cNvPr>
          <p:cNvSpPr>
            <a:spLocks noGrp="1"/>
          </p:cNvSpPr>
          <p:nvPr>
            <p:ph type="body" idx="1"/>
          </p:nvPr>
        </p:nvSpPr>
        <p:spPr/>
        <p:txBody>
          <a:bodyPr/>
          <a:lstStyle/>
          <a:p>
            <a:endParaRPr lang="en-US"/>
          </a:p>
        </p:txBody>
      </p:sp>
      <p:pic>
        <p:nvPicPr>
          <p:cNvPr id="6" name="Content Placeholder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53639" y="1490366"/>
            <a:ext cx="7705079" cy="3479859"/>
          </a:xfrm>
        </p:spPr>
      </p:pic>
      <p:pic>
        <p:nvPicPr>
          <p:cNvPr id="5" name="Content Placeholder 4"/>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6030044" y="3455433"/>
            <a:ext cx="2219148" cy="1514792"/>
          </a:xfrm>
        </p:spPr>
      </p:pic>
      <p:sp>
        <p:nvSpPr>
          <p:cNvPr id="15" name="Title 1"/>
          <p:cNvSpPr txBox="1">
            <a:spLocks/>
          </p:cNvSpPr>
          <p:nvPr/>
        </p:nvSpPr>
        <p:spPr bwMode="auto">
          <a:xfrm>
            <a:off x="3359426" y="5334000"/>
            <a:ext cx="4165953" cy="14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ctr" anchorCtr="0" compatLnSpc="1">
            <a:prstTxWarp prst="textNoShape">
              <a:avLst/>
            </a:prstTxWarp>
            <a:noAutofit/>
          </a:bodyPr>
          <a:lstStyle>
            <a:lvl1pPr algn="l" defTabSz="457200" rtl="0" eaLnBrk="0" fontAlgn="base" hangingPunct="0">
              <a:spcBef>
                <a:spcPct val="0"/>
              </a:spcBef>
              <a:spcAft>
                <a:spcPct val="0"/>
              </a:spcAft>
              <a:defRPr sz="2800" kern="1200">
                <a:solidFill>
                  <a:schemeClr val="tx1"/>
                </a:solidFill>
                <a:latin typeface="+mj-lt"/>
                <a:ea typeface="+mj-ea"/>
                <a:cs typeface="+mj-cs"/>
              </a:defRPr>
            </a:lvl1pPr>
            <a:lvl2pPr algn="l" defTabSz="457200" rtl="0" eaLnBrk="0" fontAlgn="base" hangingPunct="0">
              <a:spcBef>
                <a:spcPct val="0"/>
              </a:spcBef>
              <a:spcAft>
                <a:spcPct val="0"/>
              </a:spcAft>
              <a:defRPr sz="2800">
                <a:solidFill>
                  <a:schemeClr val="tx1"/>
                </a:solidFill>
                <a:latin typeface="Georgia" pitchFamily="18" charset="0"/>
              </a:defRPr>
            </a:lvl2pPr>
            <a:lvl3pPr algn="l" defTabSz="457200" rtl="0" eaLnBrk="0" fontAlgn="base" hangingPunct="0">
              <a:spcBef>
                <a:spcPct val="0"/>
              </a:spcBef>
              <a:spcAft>
                <a:spcPct val="0"/>
              </a:spcAft>
              <a:defRPr sz="2800">
                <a:solidFill>
                  <a:schemeClr val="tx1"/>
                </a:solidFill>
                <a:latin typeface="Georgia" pitchFamily="18" charset="0"/>
              </a:defRPr>
            </a:lvl3pPr>
            <a:lvl4pPr algn="l" defTabSz="457200" rtl="0" eaLnBrk="0" fontAlgn="base" hangingPunct="0">
              <a:spcBef>
                <a:spcPct val="0"/>
              </a:spcBef>
              <a:spcAft>
                <a:spcPct val="0"/>
              </a:spcAft>
              <a:defRPr sz="2800">
                <a:solidFill>
                  <a:schemeClr val="tx1"/>
                </a:solidFill>
                <a:latin typeface="Georgia" pitchFamily="18" charset="0"/>
              </a:defRPr>
            </a:lvl4pPr>
            <a:lvl5pPr algn="l" defTabSz="457200" rtl="0" eaLnBrk="0" fontAlgn="base" hangingPunct="0">
              <a:spcBef>
                <a:spcPct val="0"/>
              </a:spcBef>
              <a:spcAft>
                <a:spcPct val="0"/>
              </a:spcAft>
              <a:defRPr sz="2800">
                <a:solidFill>
                  <a:schemeClr val="tx1"/>
                </a:solidFill>
                <a:latin typeface="Georgia" pitchFamily="18" charset="0"/>
              </a:defRPr>
            </a:lvl5pPr>
            <a:lvl6pPr marL="457200" algn="l" defTabSz="457200" rtl="0" fontAlgn="base">
              <a:spcBef>
                <a:spcPct val="0"/>
              </a:spcBef>
              <a:spcAft>
                <a:spcPct val="0"/>
              </a:spcAft>
              <a:defRPr sz="2800">
                <a:solidFill>
                  <a:schemeClr val="tx1"/>
                </a:solidFill>
                <a:latin typeface="Georgia" pitchFamily="18" charset="0"/>
              </a:defRPr>
            </a:lvl6pPr>
            <a:lvl7pPr marL="914400" algn="l" defTabSz="457200" rtl="0" fontAlgn="base">
              <a:spcBef>
                <a:spcPct val="0"/>
              </a:spcBef>
              <a:spcAft>
                <a:spcPct val="0"/>
              </a:spcAft>
              <a:defRPr sz="2800">
                <a:solidFill>
                  <a:schemeClr val="tx1"/>
                </a:solidFill>
                <a:latin typeface="Georgia" pitchFamily="18" charset="0"/>
              </a:defRPr>
            </a:lvl7pPr>
            <a:lvl8pPr marL="1371600" algn="l" defTabSz="457200" rtl="0" fontAlgn="base">
              <a:spcBef>
                <a:spcPct val="0"/>
              </a:spcBef>
              <a:spcAft>
                <a:spcPct val="0"/>
              </a:spcAft>
              <a:defRPr sz="2800">
                <a:solidFill>
                  <a:schemeClr val="tx1"/>
                </a:solidFill>
                <a:latin typeface="Georgia" pitchFamily="18" charset="0"/>
              </a:defRPr>
            </a:lvl8pPr>
            <a:lvl9pPr marL="1828800" algn="l" defTabSz="457200" rtl="0" fontAlgn="base">
              <a:spcBef>
                <a:spcPct val="0"/>
              </a:spcBef>
              <a:spcAft>
                <a:spcPct val="0"/>
              </a:spcAft>
              <a:defRPr sz="2800">
                <a:solidFill>
                  <a:schemeClr val="tx1"/>
                </a:solidFill>
                <a:latin typeface="Georgia" pitchFamily="18" charset="0"/>
              </a:defRPr>
            </a:lvl9pPr>
          </a:lstStyle>
          <a:p>
            <a:pPr algn="r"/>
            <a:r>
              <a:rPr lang="en-US" sz="1600">
                <a:solidFill>
                  <a:srgbClr val="3FAE49"/>
                </a:solidFill>
                <a:latin typeface="Georgia" panose="02040502050405020303" pitchFamily="18" charset="0"/>
              </a:rPr>
              <a:t>consumerfinance.gov/money-as-you-grow</a:t>
            </a:r>
            <a:endParaRPr lang="en-US" sz="3200" b="1">
              <a:solidFill>
                <a:srgbClr val="3FAE49"/>
              </a:solidFill>
              <a:latin typeface="Georgia" panose="02040502050405020303" pitchFamily="18" charset="0"/>
            </a:endParaRPr>
          </a:p>
        </p:txBody>
      </p:sp>
    </p:spTree>
    <p:extLst>
      <p:ext uri="{BB962C8B-B14F-4D97-AF65-F5344CB8AC3E}">
        <p14:creationId xmlns:p14="http://schemas.microsoft.com/office/powerpoint/2010/main" val="779305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40" y="551942"/>
            <a:ext cx="8036720" cy="743347"/>
          </a:xfrm>
        </p:spPr>
        <p:txBody>
          <a:bodyPr>
            <a:noAutofit/>
          </a:bodyPr>
          <a:lstStyle/>
          <a:p>
            <a:r>
              <a:rPr lang="en-US" sz="3200" dirty="0"/>
              <a:t>Exploring Government Agencies</a:t>
            </a:r>
          </a:p>
        </p:txBody>
      </p:sp>
      <p:pic>
        <p:nvPicPr>
          <p:cNvPr id="8" name="Content Placeholder 7">
            <a:extLst>
              <a:ext uri="{FF2B5EF4-FFF2-40B4-BE49-F238E27FC236}">
                <a16:creationId xmlns:a16="http://schemas.microsoft.com/office/drawing/2014/main" id="{78D74A37-631D-4D61-9C42-86F8580F18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551" y="1582699"/>
            <a:ext cx="7094228" cy="2474951"/>
          </a:xfrm>
        </p:spPr>
      </p:pic>
      <p:sp>
        <p:nvSpPr>
          <p:cNvPr id="9" name="TextBox 8">
            <a:extLst>
              <a:ext uri="{FF2B5EF4-FFF2-40B4-BE49-F238E27FC236}">
                <a16:creationId xmlns:a16="http://schemas.microsoft.com/office/drawing/2014/main" id="{06B7B90F-9B66-436D-861B-E6A7DEC9DE39}"/>
              </a:ext>
            </a:extLst>
          </p:cNvPr>
          <p:cNvSpPr txBox="1"/>
          <p:nvPr/>
        </p:nvSpPr>
        <p:spPr>
          <a:xfrm>
            <a:off x="831749" y="4229100"/>
            <a:ext cx="7600950" cy="1061829"/>
          </a:xfrm>
          <a:prstGeom prst="rect">
            <a:avLst/>
          </a:prstGeom>
          <a:solidFill>
            <a:srgbClr val="CEEABD"/>
          </a:solidFill>
          <a:ln>
            <a:solidFill>
              <a:srgbClr val="00B050"/>
            </a:solidFill>
          </a:ln>
        </p:spPr>
        <p:txBody>
          <a:bodyPr wrap="square" rtlCol="0">
            <a:spAutoFit/>
          </a:bodyPr>
          <a:lstStyle/>
          <a:p>
            <a:pPr marL="214313" indent="-214313">
              <a:spcAft>
                <a:spcPts val="900"/>
              </a:spcAft>
              <a:buFont typeface="Arial" panose="020B0604020202020204" pitchFamily="34" charset="0"/>
              <a:buChar char="•"/>
            </a:pPr>
            <a:r>
              <a:rPr lang="en-US" sz="1200">
                <a:latin typeface="Georgia" panose="02040502050405020303" pitchFamily="18" charset="0"/>
              </a:rPr>
              <a:t>Our home was terribly damaged in a hurricane. My family needs immediate help with a place to stay and needs help figuring out how to save our house. Which government agency should we contact?</a:t>
            </a:r>
          </a:p>
          <a:p>
            <a:pPr marL="214313" indent="-214313">
              <a:spcAft>
                <a:spcPts val="900"/>
              </a:spcAft>
              <a:buFont typeface="Arial" panose="020B0604020202020204" pitchFamily="34" charset="0"/>
              <a:buChar char="•"/>
            </a:pPr>
            <a:r>
              <a:rPr lang="en-US" sz="1200">
                <a:latin typeface="Georgia" panose="02040502050405020303" pitchFamily="18" charset="0"/>
              </a:rPr>
              <a:t>My cousin needs help figuring out how to get an auto loan. Which agency has tools to help him?</a:t>
            </a:r>
          </a:p>
          <a:p>
            <a:pPr marL="214313" indent="-214313">
              <a:spcAft>
                <a:spcPts val="900"/>
              </a:spcAft>
              <a:buFont typeface="Arial" panose="020B0604020202020204" pitchFamily="34" charset="0"/>
              <a:buChar char="•"/>
            </a:pPr>
            <a:r>
              <a:rPr lang="en-US" sz="1200">
                <a:latin typeface="Georgia" panose="02040502050405020303" pitchFamily="18" charset="0"/>
              </a:rPr>
              <a:t>My grandmother is about to retire. Which government agency will help her with her retirement benefits?</a:t>
            </a:r>
          </a:p>
        </p:txBody>
      </p:sp>
      <p:sp>
        <p:nvSpPr>
          <p:cNvPr id="10" name="TextBox 9">
            <a:extLst>
              <a:ext uri="{FF2B5EF4-FFF2-40B4-BE49-F238E27FC236}">
                <a16:creationId xmlns:a16="http://schemas.microsoft.com/office/drawing/2014/main" id="{93A30A55-3204-4E24-91EE-94CC21F5D4BD}"/>
              </a:ext>
            </a:extLst>
          </p:cNvPr>
          <p:cNvSpPr txBox="1"/>
          <p:nvPr/>
        </p:nvSpPr>
        <p:spPr>
          <a:xfrm>
            <a:off x="971551" y="5462379"/>
            <a:ext cx="7461147" cy="253916"/>
          </a:xfrm>
          <a:prstGeom prst="rect">
            <a:avLst/>
          </a:prstGeom>
          <a:noFill/>
        </p:spPr>
        <p:txBody>
          <a:bodyPr wrap="square" rtlCol="0">
            <a:spAutoFit/>
          </a:bodyPr>
          <a:lstStyle/>
          <a:p>
            <a:r>
              <a:rPr lang="en-US" sz="1050">
                <a:hlinkClick r:id="rId4"/>
              </a:rPr>
              <a:t>consumerfinance.gov/practitioner-resources/youth-financial-education/teach/activities/exploring-government-agencies/</a:t>
            </a:r>
            <a:endParaRPr lang="en-US" sz="1050"/>
          </a:p>
        </p:txBody>
      </p:sp>
    </p:spTree>
    <p:extLst>
      <p:ext uri="{BB962C8B-B14F-4D97-AF65-F5344CB8AC3E}">
        <p14:creationId xmlns:p14="http://schemas.microsoft.com/office/powerpoint/2010/main" val="3631279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9199" y="576446"/>
            <a:ext cx="6052774" cy="713194"/>
          </a:xfrm>
        </p:spPr>
        <p:txBody>
          <a:bodyPr>
            <a:normAutofit/>
          </a:bodyPr>
          <a:lstStyle/>
          <a:p>
            <a:r>
              <a:rPr lang="en-US" sz="3200" dirty="0"/>
              <a:t>Saving for a rainy day</a:t>
            </a:r>
          </a:p>
        </p:txBody>
      </p:sp>
      <p:sp>
        <p:nvSpPr>
          <p:cNvPr id="2" name="Content Placeholder 1"/>
          <p:cNvSpPr>
            <a:spLocks noGrp="1"/>
          </p:cNvSpPr>
          <p:nvPr>
            <p:ph sz="half" idx="1"/>
          </p:nvPr>
        </p:nvSpPr>
        <p:spPr>
          <a:xfrm>
            <a:off x="549199" y="1498129"/>
            <a:ext cx="6027540" cy="1885950"/>
          </a:xfrm>
        </p:spPr>
        <p:txBody>
          <a:bodyPr/>
          <a:lstStyle/>
          <a:p>
            <a:pPr>
              <a:spcBef>
                <a:spcPts val="0"/>
              </a:spcBef>
            </a:pPr>
            <a:r>
              <a:rPr lang="en-US" sz="1500"/>
              <a:t>Students explore the importance of saving for unexpected expenses and then draw pictures of what their rainy day savings could pay for. </a:t>
            </a:r>
          </a:p>
          <a:p>
            <a:pPr>
              <a:spcBef>
                <a:spcPts val="0"/>
              </a:spcBef>
            </a:pPr>
            <a:r>
              <a:rPr lang="en-US" sz="1500"/>
              <a:t>Students are asked to think of two to five unexpected expenses that you’d likely need to pay for with an emergency savings account.</a:t>
            </a:r>
          </a:p>
          <a:p>
            <a:pPr>
              <a:spcBef>
                <a:spcPts val="0"/>
              </a:spcBef>
            </a:pPr>
            <a:r>
              <a:rPr lang="en-US" sz="1500"/>
              <a:t>Then they draw pictures representing those expenses on the student worksheet.</a:t>
            </a:r>
          </a:p>
        </p:txBody>
      </p:sp>
      <p:sp>
        <p:nvSpPr>
          <p:cNvPr id="8" name="Rectangle 7"/>
          <p:cNvSpPr/>
          <p:nvPr/>
        </p:nvSpPr>
        <p:spPr>
          <a:xfrm>
            <a:off x="3892933" y="5216908"/>
            <a:ext cx="2824436" cy="261610"/>
          </a:xfrm>
          <a:prstGeom prst="rect">
            <a:avLst/>
          </a:prstGeom>
        </p:spPr>
        <p:txBody>
          <a:bodyPr wrap="square">
            <a:spAutoFit/>
          </a:bodyPr>
          <a:lstStyle/>
          <a:p>
            <a:r>
              <a:rPr lang="en-US" sz="1100">
                <a:hlinkClick r:id="rId3"/>
              </a:rPr>
              <a:t>consumerfinance.gov/start-small-save-up/</a:t>
            </a:r>
            <a:endParaRPr lang="en-US" sz="1100"/>
          </a:p>
        </p:txBody>
      </p:sp>
      <p:sp>
        <p:nvSpPr>
          <p:cNvPr id="3" name="Rectangle 2"/>
          <p:cNvSpPr/>
          <p:nvPr/>
        </p:nvSpPr>
        <p:spPr>
          <a:xfrm>
            <a:off x="1739348" y="5540310"/>
            <a:ext cx="6586056" cy="261610"/>
          </a:xfrm>
          <a:prstGeom prst="rect">
            <a:avLst/>
          </a:prstGeom>
        </p:spPr>
        <p:txBody>
          <a:bodyPr wrap="square">
            <a:spAutoFit/>
          </a:bodyPr>
          <a:lstStyle/>
          <a:p>
            <a:r>
              <a:rPr lang="en-US" sz="1100">
                <a:hlinkClick r:id="rId4"/>
              </a:rPr>
              <a:t>consumerfinance.gov/practitioner-resources/youth-financial-education/teach/activities/saving-rainy-day/</a:t>
            </a:r>
            <a:endParaRPr lang="en-US" sz="1100"/>
          </a:p>
        </p:txBody>
      </p:sp>
      <p:pic>
        <p:nvPicPr>
          <p:cNvPr id="7" name="Picture 6">
            <a:extLst>
              <a:ext uri="{FF2B5EF4-FFF2-40B4-BE49-F238E27FC236}">
                <a16:creationId xmlns:a16="http://schemas.microsoft.com/office/drawing/2014/main" id="{5546ABE1-5AC9-4958-89F2-AF1122DF2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973" y="1460477"/>
            <a:ext cx="2443163" cy="2209800"/>
          </a:xfrm>
          <a:prstGeom prst="rect">
            <a:avLst/>
          </a:prstGeom>
        </p:spPr>
      </p:pic>
      <p:sp>
        <p:nvSpPr>
          <p:cNvPr id="9" name="Flowchart: Alternate Process 8"/>
          <p:cNvSpPr/>
          <p:nvPr/>
        </p:nvSpPr>
        <p:spPr>
          <a:xfrm>
            <a:off x="3486150" y="3554916"/>
            <a:ext cx="3371850" cy="1600200"/>
          </a:xfrm>
          <a:prstGeom prst="flowChartAlternateProcess">
            <a:avLst/>
          </a:prstGeom>
          <a:solidFill>
            <a:srgbClr val="00B050"/>
          </a:solidFill>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spcAft>
                <a:spcPts val="450"/>
              </a:spcAft>
            </a:pPr>
            <a:r>
              <a:rPr lang="en-US" sz="1800">
                <a:latin typeface="+mj-lt"/>
              </a:rPr>
              <a:t>Start Small, Save Up</a:t>
            </a:r>
            <a:endParaRPr lang="en-US" sz="1050"/>
          </a:p>
          <a:p>
            <a:pPr algn="ctr"/>
            <a:r>
              <a:rPr lang="en-US" sz="1200"/>
              <a:t>Whether you want to put money aside for unexpected expenses or make a plan to save for your future goals, we have resources that can help.</a:t>
            </a:r>
          </a:p>
        </p:txBody>
      </p:sp>
    </p:spTree>
    <p:extLst>
      <p:ext uri="{BB962C8B-B14F-4D97-AF65-F5344CB8AC3E}">
        <p14:creationId xmlns:p14="http://schemas.microsoft.com/office/powerpoint/2010/main" val="1902128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7312" y="581277"/>
            <a:ext cx="8814495" cy="652609"/>
          </a:xfrm>
        </p:spPr>
        <p:txBody>
          <a:bodyPr>
            <a:normAutofit/>
          </a:bodyPr>
          <a:lstStyle/>
          <a:p>
            <a:r>
              <a:rPr lang="en-US" sz="3200" dirty="0"/>
              <a:t>Creating a monthly household budget</a:t>
            </a:r>
          </a:p>
        </p:txBody>
      </p:sp>
      <p:sp>
        <p:nvSpPr>
          <p:cNvPr id="3" name="Rectangle 2"/>
          <p:cNvSpPr/>
          <p:nvPr/>
        </p:nvSpPr>
        <p:spPr>
          <a:xfrm>
            <a:off x="1361661" y="5427516"/>
            <a:ext cx="7613373" cy="253916"/>
          </a:xfrm>
          <a:prstGeom prst="rect">
            <a:avLst/>
          </a:prstGeom>
        </p:spPr>
        <p:txBody>
          <a:bodyPr wrap="square">
            <a:spAutoFit/>
          </a:bodyPr>
          <a:lstStyle/>
          <a:p>
            <a:r>
              <a:rPr lang="en-US" sz="1050">
                <a:hlinkClick r:id="rId3"/>
              </a:rPr>
              <a:t>consumerfinance.gov/practitioner-resources/youth-financial-education/teach/activities/creating-monthly-household-budget/</a:t>
            </a:r>
            <a:endParaRPr lang="en-US" sz="1050"/>
          </a:p>
        </p:txBody>
      </p:sp>
      <p:sp>
        <p:nvSpPr>
          <p:cNvPr id="6" name="Content Placeholder 5">
            <a:extLst>
              <a:ext uri="{FF2B5EF4-FFF2-40B4-BE49-F238E27FC236}">
                <a16:creationId xmlns:a16="http://schemas.microsoft.com/office/drawing/2014/main" id="{A8609C8C-5C27-4B68-B012-38F4B7D279B8}"/>
              </a:ext>
            </a:extLst>
          </p:cNvPr>
          <p:cNvSpPr>
            <a:spLocks noGrp="1"/>
          </p:cNvSpPr>
          <p:nvPr>
            <p:ph sz="half" idx="1"/>
          </p:nvPr>
        </p:nvSpPr>
        <p:spPr>
          <a:xfrm>
            <a:off x="547312" y="1548738"/>
            <a:ext cx="6201358" cy="4075376"/>
          </a:xfrm>
        </p:spPr>
        <p:txBody>
          <a:bodyPr/>
          <a:lstStyle/>
          <a:p>
            <a:pPr marL="173831" indent="-173831">
              <a:spcBef>
                <a:spcPts val="0"/>
              </a:spcBef>
            </a:pPr>
            <a:r>
              <a:rPr lang="en-US" sz="1500" dirty="0"/>
              <a:t>Students determine how to balance their needs and wants when budgeting for household bills.</a:t>
            </a:r>
          </a:p>
          <a:p>
            <a:pPr marL="427435" lvl="1" indent="-169069"/>
            <a:r>
              <a:rPr lang="en-US" sz="1500" dirty="0"/>
              <a:t>They will review a budgeting scenario and then build a budget using a fillable PDF.</a:t>
            </a:r>
          </a:p>
          <a:p>
            <a:pPr marL="427435" lvl="1" indent="-169069"/>
            <a:r>
              <a:rPr lang="en-US" sz="1500" dirty="0"/>
              <a:t>The scenario: Imagine that you’re an adult, you’ve just started a new full-time job, and you’re getting ready to move out on your own for the first time. You bring home $2,000 in pay each month. </a:t>
            </a:r>
          </a:p>
          <a:p>
            <a:pPr marL="685800" lvl="2" indent="-169069"/>
            <a:r>
              <a:rPr lang="en-US" sz="1388" dirty="0"/>
              <a:t>Students will select from housing options that include the costs of utilities.</a:t>
            </a:r>
          </a:p>
          <a:p>
            <a:pPr marL="685800" lvl="2" indent="-173831"/>
            <a:r>
              <a:rPr lang="en-US" sz="1500" dirty="0"/>
              <a:t>They will make decisions about savings.</a:t>
            </a:r>
          </a:p>
          <a:p>
            <a:pPr marL="685800" lvl="2" indent="-173831"/>
            <a:r>
              <a:rPr lang="en-US" sz="1500" dirty="0"/>
              <a:t>Then they will select their monthly wants like eating out, internet service, pets.</a:t>
            </a:r>
          </a:p>
          <a:p>
            <a:pPr marL="685800" lvl="2" indent="-173831"/>
            <a:r>
              <a:rPr lang="en-US" sz="1500" dirty="0"/>
              <a:t>Finally they will balance their budget and reflect on their choices.</a:t>
            </a:r>
          </a:p>
        </p:txBody>
      </p:sp>
      <p:pic>
        <p:nvPicPr>
          <p:cNvPr id="4" name="Picture 3">
            <a:extLst>
              <a:ext uri="{FF2B5EF4-FFF2-40B4-BE49-F238E27FC236}">
                <a16:creationId xmlns:a16="http://schemas.microsoft.com/office/drawing/2014/main" id="{EB209549-0BAF-41EF-88FD-8CBE0322C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414" y="1529743"/>
            <a:ext cx="2238368" cy="1834538"/>
          </a:xfrm>
          <a:prstGeom prst="rect">
            <a:avLst/>
          </a:prstGeom>
        </p:spPr>
      </p:pic>
    </p:spTree>
    <p:extLst>
      <p:ext uri="{BB962C8B-B14F-4D97-AF65-F5344CB8AC3E}">
        <p14:creationId xmlns:p14="http://schemas.microsoft.com/office/powerpoint/2010/main" val="858920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3BB2F1-D1C7-45AC-8775-1BCE3558A10C}"/>
              </a:ext>
            </a:extLst>
          </p:cNvPr>
          <p:cNvSpPr/>
          <p:nvPr/>
        </p:nvSpPr>
        <p:spPr>
          <a:xfrm>
            <a:off x="400050" y="1345462"/>
            <a:ext cx="8286750" cy="25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p:cNvSpPr/>
          <p:nvPr/>
        </p:nvSpPr>
        <p:spPr>
          <a:xfrm>
            <a:off x="496316" y="3559806"/>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4" name="Title 3"/>
          <p:cNvSpPr>
            <a:spLocks noGrp="1"/>
          </p:cNvSpPr>
          <p:nvPr>
            <p:ph type="title"/>
          </p:nvPr>
        </p:nvSpPr>
        <p:spPr>
          <a:xfrm>
            <a:off x="496316" y="552549"/>
            <a:ext cx="8021519" cy="697786"/>
          </a:xfrm>
        </p:spPr>
        <p:txBody>
          <a:bodyPr>
            <a:noAutofit/>
          </a:bodyPr>
          <a:lstStyle/>
          <a:p>
            <a:r>
              <a:rPr lang="en-US" sz="3200"/>
              <a:t>Find youth financial literacy activities</a:t>
            </a:r>
          </a:p>
        </p:txBody>
      </p:sp>
      <p:sp>
        <p:nvSpPr>
          <p:cNvPr id="8" name="Rectangle 7"/>
          <p:cNvSpPr/>
          <p:nvPr/>
        </p:nvSpPr>
        <p:spPr>
          <a:xfrm>
            <a:off x="5086350" y="2871787"/>
            <a:ext cx="557213" cy="55721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15" name="Rectangle 14"/>
          <p:cNvSpPr/>
          <p:nvPr/>
        </p:nvSpPr>
        <p:spPr>
          <a:xfrm>
            <a:off x="2343150" y="5057775"/>
            <a:ext cx="685800" cy="1714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8780"/>
          <a:stretch/>
        </p:blipFill>
        <p:spPr>
          <a:xfrm>
            <a:off x="1543050" y="1410941"/>
            <a:ext cx="6238809" cy="414072"/>
          </a:xfrm>
          <a:prstGeom prst="rect">
            <a:avLst/>
          </a:prstGeom>
        </p:spPr>
      </p:pic>
      <p:cxnSp>
        <p:nvCxnSpPr>
          <p:cNvPr id="13" name="Straight Connector 12"/>
          <p:cNvCxnSpPr/>
          <p:nvPr/>
        </p:nvCxnSpPr>
        <p:spPr>
          <a:xfrm>
            <a:off x="2686050" y="1613016"/>
            <a:ext cx="914400" cy="4963"/>
          </a:xfrm>
          <a:prstGeom prst="line">
            <a:avLst/>
          </a:prstGeom>
          <a:ln w="3810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00101" y="7829550"/>
            <a:ext cx="214313" cy="171450"/>
          </a:xfrm>
          <a:prstGeom prst="rect">
            <a:avLst/>
          </a:prstGeom>
          <a:solidFill>
            <a:srgbClr val="E2EED8"/>
          </a:solidFill>
          <a:ln>
            <a:solidFill>
              <a:srgbClr val="E2EED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17" name="Rectangle 16"/>
          <p:cNvSpPr/>
          <p:nvPr/>
        </p:nvSpPr>
        <p:spPr>
          <a:xfrm>
            <a:off x="1400176" y="5177731"/>
            <a:ext cx="3083699" cy="636041"/>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14" name="TextBox 13"/>
          <p:cNvSpPr txBox="1"/>
          <p:nvPr/>
        </p:nvSpPr>
        <p:spPr>
          <a:xfrm>
            <a:off x="4095923" y="5046925"/>
            <a:ext cx="3857625" cy="263342"/>
          </a:xfrm>
          <a:prstGeom prst="rect">
            <a:avLst/>
          </a:prstGeom>
          <a:solidFill>
            <a:schemeClr val="bg1"/>
          </a:solidFill>
        </p:spPr>
        <p:txBody>
          <a:bodyPr wrap="square" rtlCol="0">
            <a:spAutoFit/>
          </a:bodyPr>
          <a:lstStyle/>
          <a:p>
            <a:pPr algn="ctr" defTabSz="257175" eaLnBrk="0" hangingPunct="0">
              <a:lnSpc>
                <a:spcPts val="1463"/>
              </a:lnSpc>
              <a:spcBef>
                <a:spcPts val="563"/>
              </a:spcBef>
              <a:buClr>
                <a:srgbClr val="299D37"/>
              </a:buClr>
            </a:pPr>
            <a:r>
              <a:rPr lang="en-US" sz="900">
                <a:solidFill>
                  <a:srgbClr val="101820"/>
                </a:solidFill>
                <a:latin typeface="Georgia"/>
                <a:hlinkClick r:id="rId4"/>
              </a:rPr>
              <a:t>consumerfinance.gov/youth-financial-education/teach/activities/</a:t>
            </a:r>
            <a:r>
              <a:rPr lang="en-US" sz="900">
                <a:solidFill>
                  <a:srgbClr val="101820"/>
                </a:solidFill>
                <a:latin typeface="Georgia"/>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525" y="1785937"/>
            <a:ext cx="1300163" cy="364331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4650" y="2628900"/>
            <a:ext cx="1181273" cy="279209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6350" y="1771650"/>
            <a:ext cx="2200275" cy="1471613"/>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6886" y="3228945"/>
            <a:ext cx="3733541" cy="1790403"/>
          </a:xfrm>
          <a:prstGeom prst="rect">
            <a:avLst/>
          </a:prstGeom>
        </p:spPr>
      </p:pic>
    </p:spTree>
    <p:extLst>
      <p:ext uri="{BB962C8B-B14F-4D97-AF65-F5344CB8AC3E}">
        <p14:creationId xmlns:p14="http://schemas.microsoft.com/office/powerpoint/2010/main" val="3226732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EE43E847-387A-4499-8C9D-4E66B274476B}"/>
              </a:ext>
            </a:extLst>
          </p:cNvPr>
          <p:cNvSpPr>
            <a:spLocks noGrp="1"/>
          </p:cNvSpPr>
          <p:nvPr>
            <p:ph type="title"/>
          </p:nvPr>
        </p:nvSpPr>
        <p:spPr>
          <a:xfrm>
            <a:off x="1752600" y="471896"/>
            <a:ext cx="6565392" cy="345440"/>
          </a:xfrm>
        </p:spPr>
        <p:txBody>
          <a:bodyPr>
            <a:noAutofit/>
          </a:bodyPr>
          <a:lstStyle/>
          <a:p>
            <a:r>
              <a:rPr lang="en-US" sz="3200" b="1" dirty="0">
                <a:cs typeface="Arial" panose="020B0604020202020204" pitchFamily="34" charset="0"/>
              </a:rPr>
              <a:t>Webinar Housekeeping</a:t>
            </a:r>
            <a:endParaRPr lang="en-US" sz="3200" dirty="0"/>
          </a:p>
        </p:txBody>
      </p:sp>
      <p:pic>
        <p:nvPicPr>
          <p:cNvPr id="19" name="Content Placeholder 11" descr="screenshot of GoToWebinar dashboard">
            <a:extLst>
              <a:ext uri="{FF2B5EF4-FFF2-40B4-BE49-F238E27FC236}">
                <a16:creationId xmlns:a16="http://schemas.microsoft.com/office/drawing/2014/main" id="{B2B83C10-DC29-4E33-95EA-B9084246E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909" y="1682569"/>
            <a:ext cx="3590181" cy="4381862"/>
          </a:xfrm>
          <a:prstGeom prst="rect">
            <a:avLst/>
          </a:prstGeom>
        </p:spPr>
      </p:pic>
      <p:sp>
        <p:nvSpPr>
          <p:cNvPr id="20" name="Line 4">
            <a:extLst>
              <a:ext uri="{FF2B5EF4-FFF2-40B4-BE49-F238E27FC236}">
                <a16:creationId xmlns:a16="http://schemas.microsoft.com/office/drawing/2014/main" id="{8612922A-615E-4CA4-9781-D44025E1A707}"/>
              </a:ext>
            </a:extLst>
          </p:cNvPr>
          <p:cNvSpPr>
            <a:spLocks noChangeShapeType="1"/>
          </p:cNvSpPr>
          <p:nvPr/>
        </p:nvSpPr>
        <p:spPr bwMode="auto">
          <a:xfrm>
            <a:off x="920495" y="990600"/>
            <a:ext cx="6934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28785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FAFE-A24D-4576-9B33-3FD5BD392500}"/>
              </a:ext>
            </a:extLst>
          </p:cNvPr>
          <p:cNvSpPr>
            <a:spLocks noGrp="1"/>
          </p:cNvSpPr>
          <p:nvPr>
            <p:ph type="title"/>
          </p:nvPr>
        </p:nvSpPr>
        <p:spPr>
          <a:xfrm>
            <a:off x="458063" y="471456"/>
            <a:ext cx="6830495" cy="820631"/>
          </a:xfrm>
        </p:spPr>
        <p:txBody>
          <a:bodyPr>
            <a:normAutofit/>
          </a:bodyPr>
          <a:lstStyle/>
          <a:p>
            <a:r>
              <a:rPr lang="en-US" sz="3200" dirty="0"/>
              <a:t>Money Monster stories</a:t>
            </a:r>
          </a:p>
        </p:txBody>
      </p:sp>
      <p:sp>
        <p:nvSpPr>
          <p:cNvPr id="3" name="Content Placeholder 2">
            <a:extLst>
              <a:ext uri="{FF2B5EF4-FFF2-40B4-BE49-F238E27FC236}">
                <a16:creationId xmlns:a16="http://schemas.microsoft.com/office/drawing/2014/main" id="{A72ED2F7-0FE0-4417-B852-2BB95B95A58A}"/>
              </a:ext>
            </a:extLst>
          </p:cNvPr>
          <p:cNvSpPr>
            <a:spLocks noGrp="1"/>
          </p:cNvSpPr>
          <p:nvPr>
            <p:ph sz="half" idx="1"/>
          </p:nvPr>
        </p:nvSpPr>
        <p:spPr>
          <a:xfrm>
            <a:off x="758100" y="1419577"/>
            <a:ext cx="5963599" cy="4018845"/>
          </a:xfrm>
        </p:spPr>
        <p:txBody>
          <a:bodyPr>
            <a:normAutofit/>
          </a:bodyPr>
          <a:lstStyle/>
          <a:p>
            <a:pPr marL="66675" indent="0">
              <a:spcBef>
                <a:spcPts val="0"/>
              </a:spcBef>
              <a:buNone/>
            </a:pPr>
            <a:r>
              <a:rPr lang="en-US" sz="1350" dirty="0"/>
              <a:t>The Money Monsters are a group of creatures who are new to our universe. That means they need to learn about many important things like school, friendship, and financial literacy. These booklets are available as </a:t>
            </a:r>
            <a:r>
              <a:rPr lang="en-US" sz="1350" dirty="0" err="1"/>
              <a:t>ePub</a:t>
            </a:r>
            <a:r>
              <a:rPr lang="en-US" sz="1350" dirty="0"/>
              <a:t> or PDF files.</a:t>
            </a:r>
          </a:p>
          <a:p>
            <a:pPr marL="428625" lvl="1" indent="-171450">
              <a:lnSpc>
                <a:spcPct val="200000"/>
              </a:lnSpc>
              <a:spcBef>
                <a:spcPts val="0"/>
              </a:spcBef>
              <a:spcAft>
                <a:spcPts val="900"/>
              </a:spcAft>
              <a:buClr>
                <a:srgbClr val="00B050"/>
              </a:buClr>
              <a:buSzPct val="90000"/>
              <a:buFont typeface="Courier New" panose="02070309020205020404" pitchFamily="49" charset="0"/>
              <a:buChar char="o"/>
            </a:pPr>
            <a:r>
              <a:rPr lang="en-US" sz="1388" dirty="0">
                <a:latin typeface="Georgia" panose="02040502050405020303" pitchFamily="18" charset="0"/>
              </a:rPr>
              <a:t>Money Monsters Learn to Save</a:t>
            </a:r>
          </a:p>
          <a:p>
            <a:pPr marL="428625" lvl="1" indent="-171450">
              <a:lnSpc>
                <a:spcPct val="200000"/>
              </a:lnSpc>
              <a:spcBef>
                <a:spcPts val="0"/>
              </a:spcBef>
              <a:spcAft>
                <a:spcPts val="900"/>
              </a:spcAft>
              <a:buClr>
                <a:srgbClr val="00B050"/>
              </a:buClr>
              <a:buSzPct val="90000"/>
              <a:buFont typeface="Courier New" panose="02070309020205020404" pitchFamily="49" charset="0"/>
              <a:buChar char="o"/>
            </a:pPr>
            <a:r>
              <a:rPr lang="en-US" sz="1388" dirty="0">
                <a:latin typeface="Georgia" panose="02040502050405020303" pitchFamily="18" charset="0"/>
              </a:rPr>
              <a:t>Money Monsters Learn about Careers</a:t>
            </a:r>
          </a:p>
          <a:p>
            <a:pPr marL="428625" lvl="1" indent="-171450">
              <a:lnSpc>
                <a:spcPct val="200000"/>
              </a:lnSpc>
              <a:spcBef>
                <a:spcPts val="0"/>
              </a:spcBef>
              <a:spcAft>
                <a:spcPts val="900"/>
              </a:spcAft>
              <a:buClr>
                <a:srgbClr val="00B050"/>
              </a:buClr>
              <a:buSzPct val="90000"/>
              <a:buFont typeface="Courier New" panose="02070309020205020404" pitchFamily="49" charset="0"/>
              <a:buChar char="o"/>
            </a:pPr>
            <a:r>
              <a:rPr lang="en-US" sz="1388" dirty="0">
                <a:latin typeface="Georgia" panose="02040502050405020303" pitchFamily="18" charset="0"/>
              </a:rPr>
              <a:t>Money Monsters Learn to Become Good Borrowers</a:t>
            </a:r>
          </a:p>
          <a:p>
            <a:pPr marL="428625" lvl="1" indent="-171450">
              <a:lnSpc>
                <a:spcPct val="200000"/>
              </a:lnSpc>
              <a:spcBef>
                <a:spcPts val="0"/>
              </a:spcBef>
              <a:spcAft>
                <a:spcPts val="900"/>
              </a:spcAft>
              <a:buClr>
                <a:srgbClr val="00B050"/>
              </a:buClr>
              <a:buSzPct val="90000"/>
              <a:buFont typeface="Courier New" panose="02070309020205020404" pitchFamily="49" charset="0"/>
              <a:buChar char="o"/>
            </a:pPr>
            <a:r>
              <a:rPr lang="en-US" sz="1388" dirty="0">
                <a:latin typeface="Georgia" panose="02040502050405020303" pitchFamily="18" charset="0"/>
              </a:rPr>
              <a:t>Money Monsters Learn What Things Really Cost</a:t>
            </a:r>
          </a:p>
          <a:p>
            <a:pPr marL="428625" lvl="1" indent="-171450">
              <a:lnSpc>
                <a:spcPct val="200000"/>
              </a:lnSpc>
              <a:spcBef>
                <a:spcPts val="0"/>
              </a:spcBef>
              <a:spcAft>
                <a:spcPts val="900"/>
              </a:spcAft>
              <a:buClr>
                <a:srgbClr val="00B050"/>
              </a:buClr>
              <a:buSzPct val="90000"/>
              <a:buFont typeface="Courier New" panose="02070309020205020404" pitchFamily="49" charset="0"/>
              <a:buChar char="o"/>
            </a:pPr>
            <a:r>
              <a:rPr lang="en-US" sz="1388" dirty="0">
                <a:latin typeface="Georgia" panose="02040502050405020303" pitchFamily="18" charset="0"/>
              </a:rPr>
              <a:t>Money Monsters Learn to Protect Their Things</a:t>
            </a:r>
          </a:p>
        </p:txBody>
      </p:sp>
      <p:grpSp>
        <p:nvGrpSpPr>
          <p:cNvPr id="14" name="Group 13">
            <a:extLst>
              <a:ext uri="{FF2B5EF4-FFF2-40B4-BE49-F238E27FC236}">
                <a16:creationId xmlns:a16="http://schemas.microsoft.com/office/drawing/2014/main" id="{25AF1324-6685-4F5F-9D81-78A92BFAF445}"/>
              </a:ext>
            </a:extLst>
          </p:cNvPr>
          <p:cNvGrpSpPr/>
          <p:nvPr/>
        </p:nvGrpSpPr>
        <p:grpSpPr>
          <a:xfrm>
            <a:off x="402212" y="2488712"/>
            <a:ext cx="358238" cy="2457450"/>
            <a:chOff x="973282" y="2057400"/>
            <a:chExt cx="477651" cy="3276600"/>
          </a:xfrm>
        </p:grpSpPr>
        <p:pic>
          <p:nvPicPr>
            <p:cNvPr id="5" name="Picture 4">
              <a:extLst>
                <a:ext uri="{FF2B5EF4-FFF2-40B4-BE49-F238E27FC236}">
                  <a16:creationId xmlns:a16="http://schemas.microsoft.com/office/drawing/2014/main" id="{CE9714A5-A5F8-4BB2-8877-6B0C0DE69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82" y="2057400"/>
              <a:ext cx="474518" cy="457200"/>
            </a:xfrm>
            <a:prstGeom prst="rect">
              <a:avLst/>
            </a:prstGeom>
          </p:spPr>
        </p:pic>
        <p:pic>
          <p:nvPicPr>
            <p:cNvPr id="7" name="Picture 6">
              <a:extLst>
                <a:ext uri="{FF2B5EF4-FFF2-40B4-BE49-F238E27FC236}">
                  <a16:creationId xmlns:a16="http://schemas.microsoft.com/office/drawing/2014/main" id="{E3BBE22C-6740-4E86-A50C-B7737040D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750" y="2667000"/>
              <a:ext cx="400050" cy="457200"/>
            </a:xfrm>
            <a:prstGeom prst="rect">
              <a:avLst/>
            </a:prstGeom>
          </p:spPr>
        </p:pic>
        <p:pic>
          <p:nvPicPr>
            <p:cNvPr id="9" name="Picture 8">
              <a:extLst>
                <a:ext uri="{FF2B5EF4-FFF2-40B4-BE49-F238E27FC236}">
                  <a16:creationId xmlns:a16="http://schemas.microsoft.com/office/drawing/2014/main" id="{7B2A2C5F-F31D-4E64-9647-9FC7151C91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737" y="3429000"/>
              <a:ext cx="451063" cy="457200"/>
            </a:xfrm>
            <a:prstGeom prst="rect">
              <a:avLst/>
            </a:prstGeom>
          </p:spPr>
        </p:pic>
        <p:pic>
          <p:nvPicPr>
            <p:cNvPr id="11" name="Picture 10">
              <a:extLst>
                <a:ext uri="{FF2B5EF4-FFF2-40B4-BE49-F238E27FC236}">
                  <a16:creationId xmlns:a16="http://schemas.microsoft.com/office/drawing/2014/main" id="{C59BF033-5609-4EB1-B531-B638FA542B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4191000"/>
              <a:ext cx="460333" cy="457200"/>
            </a:xfrm>
            <a:prstGeom prst="rect">
              <a:avLst/>
            </a:prstGeom>
          </p:spPr>
        </p:pic>
        <p:pic>
          <p:nvPicPr>
            <p:cNvPr id="13" name="Picture 12">
              <a:extLst>
                <a:ext uri="{FF2B5EF4-FFF2-40B4-BE49-F238E27FC236}">
                  <a16:creationId xmlns:a16="http://schemas.microsoft.com/office/drawing/2014/main" id="{F9213828-3194-4AE0-B42A-49D77C4369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017" y="4876800"/>
              <a:ext cx="411783" cy="457200"/>
            </a:xfrm>
            <a:prstGeom prst="rect">
              <a:avLst/>
            </a:prstGeom>
          </p:spPr>
        </p:pic>
      </p:grpSp>
      <p:pic>
        <p:nvPicPr>
          <p:cNvPr id="16" name="Picture 15">
            <a:extLst>
              <a:ext uri="{FF2B5EF4-FFF2-40B4-BE49-F238E27FC236}">
                <a16:creationId xmlns:a16="http://schemas.microsoft.com/office/drawing/2014/main" id="{5D8DA051-29C9-407E-B69B-1CDF7640F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9652" y="4487138"/>
            <a:ext cx="3681413" cy="1471613"/>
          </a:xfrm>
          <a:prstGeom prst="rect">
            <a:avLst/>
          </a:prstGeom>
        </p:spPr>
      </p:pic>
      <p:grpSp>
        <p:nvGrpSpPr>
          <p:cNvPr id="21" name="Group 20">
            <a:extLst>
              <a:ext uri="{FF2B5EF4-FFF2-40B4-BE49-F238E27FC236}">
                <a16:creationId xmlns:a16="http://schemas.microsoft.com/office/drawing/2014/main" id="{0F1A365F-DA89-4BC5-8AC1-C51D801D9130}"/>
              </a:ext>
            </a:extLst>
          </p:cNvPr>
          <p:cNvGrpSpPr/>
          <p:nvPr/>
        </p:nvGrpSpPr>
        <p:grpSpPr>
          <a:xfrm>
            <a:off x="6232632" y="1726191"/>
            <a:ext cx="2491565" cy="2694793"/>
            <a:chOff x="7915020" y="1070383"/>
            <a:chExt cx="3322086" cy="3593057"/>
          </a:xfrm>
        </p:grpSpPr>
        <p:pic>
          <p:nvPicPr>
            <p:cNvPr id="18" name="Picture 17">
              <a:extLst>
                <a:ext uri="{FF2B5EF4-FFF2-40B4-BE49-F238E27FC236}">
                  <a16:creationId xmlns:a16="http://schemas.microsoft.com/office/drawing/2014/main" id="{6732B929-3293-4BB3-9973-9C4A985904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15020" y="1920240"/>
              <a:ext cx="1764884" cy="2743200"/>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5568AE11-399B-4260-88AD-94C43108164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0707" y="1070383"/>
              <a:ext cx="1776399" cy="2743200"/>
            </a:xfrm>
            <a:prstGeom prst="rect">
              <a:avLst/>
            </a:prstGeom>
            <a:ln>
              <a:noFill/>
            </a:ln>
            <a:effectLst>
              <a:outerShdw blurRad="292100" dist="139700" dir="2700000" algn="tl" rotWithShape="0">
                <a:srgbClr val="333333">
                  <a:alpha val="65000"/>
                </a:srgbClr>
              </a:outerShdw>
            </a:effectLst>
          </p:spPr>
        </p:pic>
      </p:grpSp>
      <p:sp>
        <p:nvSpPr>
          <p:cNvPr id="22" name="TextBox 21">
            <a:extLst>
              <a:ext uri="{FF2B5EF4-FFF2-40B4-BE49-F238E27FC236}">
                <a16:creationId xmlns:a16="http://schemas.microsoft.com/office/drawing/2014/main" id="{549CCDC0-3D53-48DD-BE3B-CAE694D75A6B}"/>
              </a:ext>
            </a:extLst>
          </p:cNvPr>
          <p:cNvSpPr txBox="1"/>
          <p:nvPr/>
        </p:nvSpPr>
        <p:spPr>
          <a:xfrm>
            <a:off x="1082743" y="5385856"/>
            <a:ext cx="3886821" cy="307777"/>
          </a:xfrm>
          <a:prstGeom prst="rect">
            <a:avLst/>
          </a:prstGeom>
          <a:noFill/>
        </p:spPr>
        <p:txBody>
          <a:bodyPr wrap="square" rtlCol="0">
            <a:spAutoFit/>
          </a:bodyPr>
          <a:lstStyle/>
          <a:p>
            <a:r>
              <a:rPr lang="en-US">
                <a:hlinkClick r:id="rId11"/>
              </a:rPr>
              <a:t>consumerfinance.gov/money-monster-stories</a:t>
            </a:r>
            <a:endParaRPr lang="en-US"/>
          </a:p>
        </p:txBody>
      </p:sp>
    </p:spTree>
    <p:extLst>
      <p:ext uri="{BB962C8B-B14F-4D97-AF65-F5344CB8AC3E}">
        <p14:creationId xmlns:p14="http://schemas.microsoft.com/office/powerpoint/2010/main" val="3409283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612"/>
          <a:stretch/>
        </p:blipFill>
        <p:spPr>
          <a:xfrm>
            <a:off x="2171700" y="1485901"/>
            <a:ext cx="4974914" cy="4057649"/>
          </a:xfrm>
          <a:prstGeom prst="rect">
            <a:avLst/>
          </a:prstGeom>
        </p:spPr>
      </p:pic>
      <p:sp>
        <p:nvSpPr>
          <p:cNvPr id="2" name="Title 1"/>
          <p:cNvSpPr>
            <a:spLocks noGrp="1"/>
          </p:cNvSpPr>
          <p:nvPr>
            <p:ph type="title"/>
          </p:nvPr>
        </p:nvSpPr>
        <p:spPr>
          <a:xfrm>
            <a:off x="3901108" y="5738607"/>
            <a:ext cx="3702326" cy="200024"/>
          </a:xfrm>
          <a:solidFill>
            <a:schemeClr val="bg1"/>
          </a:solidFill>
        </p:spPr>
        <p:txBody>
          <a:bodyPr>
            <a:noAutofit/>
          </a:bodyPr>
          <a:lstStyle/>
          <a:p>
            <a:pPr algn="ctr"/>
            <a:r>
              <a:rPr lang="en-US" sz="1400">
                <a:latin typeface="Georgia" panose="02040502050405020303" pitchFamily="18" charset="0"/>
                <a:hlinkClick r:id="rId4"/>
              </a:rPr>
              <a:t>pueblo.gpo.gov/</a:t>
            </a:r>
            <a:r>
              <a:rPr lang="en-US" sz="1400" err="1">
                <a:latin typeface="Georgia" panose="02040502050405020303" pitchFamily="18" charset="0"/>
                <a:hlinkClick r:id="rId4"/>
              </a:rPr>
              <a:t>CFPBPubs</a:t>
            </a:r>
            <a:r>
              <a:rPr lang="en-US" sz="1400">
                <a:latin typeface="Georgia" panose="02040502050405020303" pitchFamily="18" charset="0"/>
                <a:hlinkClick r:id="rId4"/>
              </a:rPr>
              <a:t>/</a:t>
            </a:r>
            <a:r>
              <a:rPr lang="en-US" sz="1400" err="1">
                <a:latin typeface="Georgia" panose="02040502050405020303" pitchFamily="18" charset="0"/>
                <a:hlinkClick r:id="rId4"/>
              </a:rPr>
              <a:t>CFPBPubs.php</a:t>
            </a:r>
            <a:endParaRPr lang="en-US" sz="3600" b="1">
              <a:latin typeface="Georgia" panose="02040502050405020303" pitchFamily="18" charset="0"/>
            </a:endParaRPr>
          </a:p>
        </p:txBody>
      </p:sp>
      <p:sp>
        <p:nvSpPr>
          <p:cNvPr id="6" name="Title 1"/>
          <p:cNvSpPr txBox="1">
            <a:spLocks/>
          </p:cNvSpPr>
          <p:nvPr/>
        </p:nvSpPr>
        <p:spPr bwMode="auto">
          <a:xfrm>
            <a:off x="554107" y="701540"/>
            <a:ext cx="5606505" cy="41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ctr" anchorCtr="0" compatLnSpc="1">
            <a:prstTxWarp prst="textNoShape">
              <a:avLst/>
            </a:prstTxWarp>
            <a:noAutofit/>
          </a:bodyPr>
          <a:lstStyle>
            <a:lvl1pPr algn="l" defTabSz="457200" rtl="0" eaLnBrk="0" fontAlgn="base" hangingPunct="0">
              <a:spcBef>
                <a:spcPct val="0"/>
              </a:spcBef>
              <a:spcAft>
                <a:spcPct val="0"/>
              </a:spcAft>
              <a:defRPr sz="2800" kern="1200">
                <a:solidFill>
                  <a:schemeClr val="tx1"/>
                </a:solidFill>
                <a:latin typeface="+mj-lt"/>
                <a:ea typeface="+mj-ea"/>
                <a:cs typeface="+mj-cs"/>
              </a:defRPr>
            </a:lvl1pPr>
            <a:lvl2pPr algn="l" defTabSz="457200" rtl="0" eaLnBrk="0" fontAlgn="base" hangingPunct="0">
              <a:spcBef>
                <a:spcPct val="0"/>
              </a:spcBef>
              <a:spcAft>
                <a:spcPct val="0"/>
              </a:spcAft>
              <a:defRPr sz="2800">
                <a:solidFill>
                  <a:schemeClr val="tx1"/>
                </a:solidFill>
                <a:latin typeface="Georgia" pitchFamily="18" charset="0"/>
              </a:defRPr>
            </a:lvl2pPr>
            <a:lvl3pPr algn="l" defTabSz="457200" rtl="0" eaLnBrk="0" fontAlgn="base" hangingPunct="0">
              <a:spcBef>
                <a:spcPct val="0"/>
              </a:spcBef>
              <a:spcAft>
                <a:spcPct val="0"/>
              </a:spcAft>
              <a:defRPr sz="2800">
                <a:solidFill>
                  <a:schemeClr val="tx1"/>
                </a:solidFill>
                <a:latin typeface="Georgia" pitchFamily="18" charset="0"/>
              </a:defRPr>
            </a:lvl3pPr>
            <a:lvl4pPr algn="l" defTabSz="457200" rtl="0" eaLnBrk="0" fontAlgn="base" hangingPunct="0">
              <a:spcBef>
                <a:spcPct val="0"/>
              </a:spcBef>
              <a:spcAft>
                <a:spcPct val="0"/>
              </a:spcAft>
              <a:defRPr sz="2800">
                <a:solidFill>
                  <a:schemeClr val="tx1"/>
                </a:solidFill>
                <a:latin typeface="Georgia" pitchFamily="18" charset="0"/>
              </a:defRPr>
            </a:lvl4pPr>
            <a:lvl5pPr algn="l" defTabSz="457200" rtl="0" eaLnBrk="0" fontAlgn="base" hangingPunct="0">
              <a:spcBef>
                <a:spcPct val="0"/>
              </a:spcBef>
              <a:spcAft>
                <a:spcPct val="0"/>
              </a:spcAft>
              <a:defRPr sz="2800">
                <a:solidFill>
                  <a:schemeClr val="tx1"/>
                </a:solidFill>
                <a:latin typeface="Georgia" pitchFamily="18" charset="0"/>
              </a:defRPr>
            </a:lvl5pPr>
            <a:lvl6pPr marL="457200" algn="l" defTabSz="457200" rtl="0" fontAlgn="base">
              <a:spcBef>
                <a:spcPct val="0"/>
              </a:spcBef>
              <a:spcAft>
                <a:spcPct val="0"/>
              </a:spcAft>
              <a:defRPr sz="2800">
                <a:solidFill>
                  <a:schemeClr val="tx1"/>
                </a:solidFill>
                <a:latin typeface="Georgia" pitchFamily="18" charset="0"/>
              </a:defRPr>
            </a:lvl6pPr>
            <a:lvl7pPr marL="914400" algn="l" defTabSz="457200" rtl="0" fontAlgn="base">
              <a:spcBef>
                <a:spcPct val="0"/>
              </a:spcBef>
              <a:spcAft>
                <a:spcPct val="0"/>
              </a:spcAft>
              <a:defRPr sz="2800">
                <a:solidFill>
                  <a:schemeClr val="tx1"/>
                </a:solidFill>
                <a:latin typeface="Georgia" pitchFamily="18" charset="0"/>
              </a:defRPr>
            </a:lvl7pPr>
            <a:lvl8pPr marL="1371600" algn="l" defTabSz="457200" rtl="0" fontAlgn="base">
              <a:spcBef>
                <a:spcPct val="0"/>
              </a:spcBef>
              <a:spcAft>
                <a:spcPct val="0"/>
              </a:spcAft>
              <a:defRPr sz="2800">
                <a:solidFill>
                  <a:schemeClr val="tx1"/>
                </a:solidFill>
                <a:latin typeface="Georgia" pitchFamily="18" charset="0"/>
              </a:defRPr>
            </a:lvl8pPr>
            <a:lvl9pPr marL="1828800" algn="l" defTabSz="457200" rtl="0" fontAlgn="base">
              <a:spcBef>
                <a:spcPct val="0"/>
              </a:spcBef>
              <a:spcAft>
                <a:spcPct val="0"/>
              </a:spcAft>
              <a:defRPr sz="2800">
                <a:solidFill>
                  <a:schemeClr val="tx1"/>
                </a:solidFill>
                <a:latin typeface="Georgia" pitchFamily="18" charset="0"/>
              </a:defRPr>
            </a:lvl9pPr>
          </a:lstStyle>
          <a:p>
            <a:r>
              <a:rPr lang="en-US" sz="3200" dirty="0">
                <a:latin typeface="Georgia" panose="02040502050405020303" pitchFamily="18" charset="0"/>
              </a:rPr>
              <a:t>Order our publications </a:t>
            </a:r>
          </a:p>
        </p:txBody>
      </p:sp>
    </p:spTree>
    <p:extLst>
      <p:ext uri="{BB962C8B-B14F-4D97-AF65-F5344CB8AC3E}">
        <p14:creationId xmlns:p14="http://schemas.microsoft.com/office/powerpoint/2010/main" val="2190516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10" name="Title 1">
            <a:extLst>
              <a:ext uri="{FF2B5EF4-FFF2-40B4-BE49-F238E27FC236}">
                <a16:creationId xmlns:a16="http://schemas.microsoft.com/office/drawing/2014/main" id="{A9537EA0-92C4-4927-8579-C3A61B03E6F6}"/>
              </a:ext>
            </a:extLst>
          </p:cNvPr>
          <p:cNvSpPr>
            <a:spLocks noGrp="1"/>
          </p:cNvSpPr>
          <p:nvPr>
            <p:ph type="title"/>
          </p:nvPr>
        </p:nvSpPr>
        <p:spPr>
          <a:xfrm>
            <a:off x="553640" y="547092"/>
            <a:ext cx="8036720" cy="743347"/>
          </a:xfrm>
        </p:spPr>
        <p:txBody>
          <a:bodyPr>
            <a:normAutofit/>
          </a:bodyPr>
          <a:lstStyle/>
          <a:p>
            <a:r>
              <a:rPr lang="en-US" sz="3200" dirty="0"/>
              <a:t>Office for Students and Young Consumers</a:t>
            </a:r>
          </a:p>
        </p:txBody>
      </p:sp>
      <p:sp>
        <p:nvSpPr>
          <p:cNvPr id="11" name="Content Placeholder 2">
            <a:extLst>
              <a:ext uri="{FF2B5EF4-FFF2-40B4-BE49-F238E27FC236}">
                <a16:creationId xmlns:a16="http://schemas.microsoft.com/office/drawing/2014/main" id="{C92FA0D8-8326-4B9B-96DD-A5881E113E9C}"/>
              </a:ext>
            </a:extLst>
          </p:cNvPr>
          <p:cNvSpPr>
            <a:spLocks noGrp="1"/>
          </p:cNvSpPr>
          <p:nvPr>
            <p:ph idx="1"/>
          </p:nvPr>
        </p:nvSpPr>
        <p:spPr>
          <a:xfrm>
            <a:off x="553641" y="1524000"/>
            <a:ext cx="8036720" cy="4106412"/>
          </a:xfrm>
        </p:spPr>
        <p:txBody>
          <a:bodyPr>
            <a:normAutofit/>
          </a:bodyPr>
          <a:lstStyle/>
          <a:p>
            <a:pPr marL="263759" indent="-263759">
              <a:lnSpc>
                <a:spcPct val="100000"/>
              </a:lnSpc>
              <a:buFont typeface="Arial" panose="020B0604020202020204" pitchFamily="34" charset="0"/>
              <a:buChar char="•"/>
            </a:pPr>
            <a:r>
              <a:rPr lang="en-US" altLang="en-US" sz="2400" dirty="0">
                <a:latin typeface="Georgia" panose="02040502050405020303" pitchFamily="18" charset="0"/>
              </a:rPr>
              <a:t>Part of the Bureau’s Division of Consumer Education &amp; External Affairs</a:t>
            </a:r>
          </a:p>
          <a:p>
            <a:pPr marL="263759" indent="-263759">
              <a:lnSpc>
                <a:spcPct val="100000"/>
              </a:lnSpc>
              <a:buFont typeface="Arial" panose="020B0604020202020204" pitchFamily="34" charset="0"/>
              <a:buChar char="•"/>
            </a:pPr>
            <a:r>
              <a:rPr lang="en-US" altLang="en-US" sz="2400" dirty="0">
                <a:latin typeface="Georgia" panose="02040502050405020303" pitchFamily="18" charset="0"/>
              </a:rPr>
              <a:t>Serves students and young adults</a:t>
            </a:r>
          </a:p>
          <a:p>
            <a:pPr marL="263759" indent="-263759">
              <a:lnSpc>
                <a:spcPct val="100000"/>
              </a:lnSpc>
              <a:buFont typeface="Arial" panose="020B0604020202020204" pitchFamily="34" charset="0"/>
              <a:buChar char="•"/>
            </a:pPr>
            <a:r>
              <a:rPr lang="en-US" sz="2400" dirty="0"/>
              <a:t>Works to engage students before, during, and after pursuing higher education</a:t>
            </a:r>
          </a:p>
          <a:p>
            <a:pPr marL="263759" indent="-263759">
              <a:lnSpc>
                <a:spcPct val="100000"/>
              </a:lnSpc>
              <a:buFont typeface="Arial" panose="020B0604020202020204" pitchFamily="34" charset="0"/>
              <a:buChar char="•"/>
            </a:pPr>
            <a:r>
              <a:rPr lang="en-US" sz="2400" dirty="0"/>
              <a:t>Engages in targeted efforts to raise awareness of key financial risks, assist borrowers of private student loans, and enhance outcomes</a:t>
            </a:r>
          </a:p>
        </p:txBody>
      </p:sp>
    </p:spTree>
    <p:extLst>
      <p:ext uri="{BB962C8B-B14F-4D97-AF65-F5344CB8AC3E}">
        <p14:creationId xmlns:p14="http://schemas.microsoft.com/office/powerpoint/2010/main" val="2678482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3610104D-707E-4A36-AFC5-5734994DC070}"/>
              </a:ext>
            </a:extLst>
          </p:cNvPr>
          <p:cNvSpPr>
            <a:spLocks noGrp="1"/>
          </p:cNvSpPr>
          <p:nvPr>
            <p:ph type="title"/>
          </p:nvPr>
        </p:nvSpPr>
        <p:spPr>
          <a:xfrm>
            <a:off x="553641" y="452437"/>
            <a:ext cx="8036720" cy="743347"/>
          </a:xfrm>
        </p:spPr>
        <p:txBody>
          <a:bodyPr>
            <a:normAutofit/>
          </a:bodyPr>
          <a:lstStyle/>
          <a:p>
            <a:r>
              <a:rPr lang="en-US" sz="3600" dirty="0"/>
              <a:t>Contents</a:t>
            </a:r>
          </a:p>
        </p:txBody>
      </p:sp>
      <p:sp>
        <p:nvSpPr>
          <p:cNvPr id="4" name="Content Placeholder 2">
            <a:extLst>
              <a:ext uri="{FF2B5EF4-FFF2-40B4-BE49-F238E27FC236}">
                <a16:creationId xmlns:a16="http://schemas.microsoft.com/office/drawing/2014/main" id="{2078DEED-32FB-4024-B571-BE23C3775A18}"/>
              </a:ext>
            </a:extLst>
          </p:cNvPr>
          <p:cNvSpPr>
            <a:spLocks noGrp="1"/>
          </p:cNvSpPr>
          <p:nvPr>
            <p:ph idx="1"/>
          </p:nvPr>
        </p:nvSpPr>
        <p:spPr>
          <a:xfrm>
            <a:off x="553641" y="1524000"/>
            <a:ext cx="8036720" cy="4106412"/>
          </a:xfrm>
        </p:spPr>
        <p:txBody>
          <a:bodyPr>
            <a:normAutofit/>
          </a:bodyPr>
          <a:lstStyle/>
          <a:p>
            <a:pPr>
              <a:spcAft>
                <a:spcPts val="1800"/>
              </a:spcAft>
            </a:pPr>
            <a:r>
              <a:rPr lang="en-US" sz="2400" dirty="0"/>
              <a:t>Meet the Section for Students and Young Consumers</a:t>
            </a:r>
          </a:p>
          <a:p>
            <a:r>
              <a:rPr lang="en-US" sz="2400" dirty="0"/>
              <a:t>Our new tool for students: </a:t>
            </a:r>
            <a:r>
              <a:rPr lang="en-US" sz="2400" i="1" dirty="0"/>
              <a:t>Your financial path to graduation</a:t>
            </a:r>
          </a:p>
          <a:p>
            <a:pPr lvl="1"/>
            <a:r>
              <a:rPr lang="en-US" sz="2400" dirty="0"/>
              <a:t>Research base</a:t>
            </a:r>
          </a:p>
          <a:p>
            <a:pPr lvl="1"/>
            <a:r>
              <a:rPr lang="en-US" sz="2400" dirty="0"/>
              <a:t>Demo</a:t>
            </a:r>
          </a:p>
          <a:p>
            <a:pPr lvl="1"/>
            <a:r>
              <a:rPr lang="en-US" sz="2400" dirty="0"/>
              <a:t>Invitation to pilot</a:t>
            </a:r>
          </a:p>
        </p:txBody>
      </p:sp>
    </p:spTree>
    <p:extLst>
      <p:ext uri="{BB962C8B-B14F-4D97-AF65-F5344CB8AC3E}">
        <p14:creationId xmlns:p14="http://schemas.microsoft.com/office/powerpoint/2010/main" val="538773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7">
            <a:extLst>
              <a:ext uri="{FF2B5EF4-FFF2-40B4-BE49-F238E27FC236}">
                <a16:creationId xmlns:a16="http://schemas.microsoft.com/office/drawing/2014/main" id="{C7AF6A63-A2C9-4E82-938F-81ED86809935}"/>
              </a:ext>
            </a:extLst>
          </p:cNvPr>
          <p:cNvSpPr>
            <a:spLocks noGrp="1"/>
          </p:cNvSpPr>
          <p:nvPr>
            <p:ph type="title"/>
          </p:nvPr>
        </p:nvSpPr>
        <p:spPr>
          <a:xfrm>
            <a:off x="553641" y="452437"/>
            <a:ext cx="8036720" cy="743347"/>
          </a:xfrm>
        </p:spPr>
        <p:txBody>
          <a:bodyPr>
            <a:normAutofit/>
          </a:bodyPr>
          <a:lstStyle/>
          <a:p>
            <a:r>
              <a:rPr lang="en-US" sz="3200" dirty="0"/>
              <a:t>Consumer Education seeks to prevent harm</a:t>
            </a:r>
          </a:p>
        </p:txBody>
      </p:sp>
      <p:sp>
        <p:nvSpPr>
          <p:cNvPr id="4" name="Content Placeholder 5">
            <a:extLst>
              <a:ext uri="{FF2B5EF4-FFF2-40B4-BE49-F238E27FC236}">
                <a16:creationId xmlns:a16="http://schemas.microsoft.com/office/drawing/2014/main" id="{7C4D2982-F671-413C-AC9D-54B8525E000C}"/>
              </a:ext>
            </a:extLst>
          </p:cNvPr>
          <p:cNvSpPr>
            <a:spLocks noGrp="1"/>
          </p:cNvSpPr>
          <p:nvPr>
            <p:ph idx="1"/>
          </p:nvPr>
        </p:nvSpPr>
        <p:spPr>
          <a:xfrm>
            <a:off x="553641" y="1524000"/>
            <a:ext cx="8036720" cy="4106412"/>
          </a:xfrm>
        </p:spPr>
        <p:txBody>
          <a:bodyPr>
            <a:normAutofit/>
          </a:bodyPr>
          <a:lstStyle/>
          <a:p>
            <a:pPr marL="0" indent="0">
              <a:buNone/>
            </a:pPr>
            <a:r>
              <a:rPr lang="en-US" dirty="0"/>
              <a:t>We serve the general public and focus on special populations:</a:t>
            </a:r>
          </a:p>
          <a:p>
            <a:r>
              <a:rPr lang="en-US" sz="1900" dirty="0"/>
              <a:t>Servicemembers, veterans, and their families</a:t>
            </a:r>
          </a:p>
          <a:p>
            <a:r>
              <a:rPr lang="en-US" sz="1900" dirty="0"/>
              <a:t>Older Americans, their families and caregivers</a:t>
            </a:r>
          </a:p>
          <a:p>
            <a:r>
              <a:rPr lang="en-US" sz="1900" dirty="0"/>
              <a:t>Traditionally underserved and economically vulnerable consumers</a:t>
            </a:r>
          </a:p>
          <a:p>
            <a:r>
              <a:rPr lang="en-US" sz="1900" dirty="0"/>
              <a:t>K-12 students</a:t>
            </a:r>
          </a:p>
          <a:p>
            <a:r>
              <a:rPr lang="en-US" sz="1900" b="1" dirty="0"/>
              <a:t>Students and young consumers: Educate and engage students to prevent student loan default</a:t>
            </a:r>
          </a:p>
          <a:p>
            <a:pPr marL="0" indent="0">
              <a:buNone/>
            </a:pPr>
            <a:endParaRPr lang="en-US" sz="1900" dirty="0"/>
          </a:p>
          <a:p>
            <a:endParaRPr lang="en-US" sz="2000" dirty="0"/>
          </a:p>
          <a:p>
            <a:endParaRPr lang="en-US" sz="1800" dirty="0"/>
          </a:p>
        </p:txBody>
      </p:sp>
    </p:spTree>
    <p:extLst>
      <p:ext uri="{BB962C8B-B14F-4D97-AF65-F5344CB8AC3E}">
        <p14:creationId xmlns:p14="http://schemas.microsoft.com/office/powerpoint/2010/main" val="3829338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F91EF57C-5485-4CB8-B2C1-4C46DF9B17EE}"/>
              </a:ext>
            </a:extLst>
          </p:cNvPr>
          <p:cNvSpPr>
            <a:spLocks noGrp="1"/>
          </p:cNvSpPr>
          <p:nvPr>
            <p:ph type="title"/>
          </p:nvPr>
        </p:nvSpPr>
        <p:spPr>
          <a:xfrm>
            <a:off x="553641" y="502132"/>
            <a:ext cx="8036720" cy="743347"/>
          </a:xfrm>
        </p:spPr>
        <p:txBody>
          <a:bodyPr/>
          <a:lstStyle/>
          <a:p>
            <a:r>
              <a:rPr lang="en-US" dirty="0"/>
              <a:t>Other resources for students and practitioners</a:t>
            </a:r>
          </a:p>
        </p:txBody>
      </p:sp>
      <p:sp>
        <p:nvSpPr>
          <p:cNvPr id="4" name="Slide Number Placeholder 4">
            <a:extLst>
              <a:ext uri="{FF2B5EF4-FFF2-40B4-BE49-F238E27FC236}">
                <a16:creationId xmlns:a16="http://schemas.microsoft.com/office/drawing/2014/main" id="{E8448218-EB53-4AA2-95AB-C231C8550AAD}"/>
              </a:ext>
            </a:extLst>
          </p:cNvPr>
          <p:cNvSpPr txBox="1">
            <a:spLocks/>
          </p:cNvSpPr>
          <p:nvPr/>
        </p:nvSpPr>
        <p:spPr>
          <a:xfrm>
            <a:off x="7772400" y="6400800"/>
            <a:ext cx="9144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3FA9C0-76D2-4098-B10D-57ADD9B5F8CC}" type="slidenum">
              <a:rPr lang="en-US" smtClean="0"/>
              <a:pPr/>
              <a:t>25</a:t>
            </a:fld>
            <a:endParaRPr lang="en-US" dirty="0"/>
          </a:p>
        </p:txBody>
      </p:sp>
      <p:graphicFrame>
        <p:nvGraphicFramePr>
          <p:cNvPr id="5" name="Table 4">
            <a:extLst>
              <a:ext uri="{FF2B5EF4-FFF2-40B4-BE49-F238E27FC236}">
                <a16:creationId xmlns:a16="http://schemas.microsoft.com/office/drawing/2014/main" id="{DF7B9A5A-AC63-4E7A-BD43-E0BAEB5B180E}"/>
              </a:ext>
            </a:extLst>
          </p:cNvPr>
          <p:cNvGraphicFramePr>
            <a:graphicFrameLocks noGrp="1"/>
          </p:cNvGraphicFramePr>
          <p:nvPr/>
        </p:nvGraphicFramePr>
        <p:xfrm>
          <a:off x="457200" y="2500113"/>
          <a:ext cx="8229600" cy="120396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525254695"/>
                    </a:ext>
                  </a:extLst>
                </a:gridCol>
                <a:gridCol w="2743200">
                  <a:extLst>
                    <a:ext uri="{9D8B030D-6E8A-4147-A177-3AD203B41FA5}">
                      <a16:colId xmlns:a16="http://schemas.microsoft.com/office/drawing/2014/main" val="2900547174"/>
                    </a:ext>
                  </a:extLst>
                </a:gridCol>
                <a:gridCol w="2743200">
                  <a:extLst>
                    <a:ext uri="{9D8B030D-6E8A-4147-A177-3AD203B41FA5}">
                      <a16:colId xmlns:a16="http://schemas.microsoft.com/office/drawing/2014/main" val="2227944714"/>
                    </a:ext>
                  </a:extLst>
                </a:gridCol>
              </a:tblGrid>
              <a:tr h="370840">
                <a:tc>
                  <a:txBody>
                    <a:bodyPr/>
                    <a:lstStyle/>
                    <a:p>
                      <a:pPr algn="ctr"/>
                      <a:r>
                        <a:rPr lang="en-US" sz="2200" b="0" dirty="0">
                          <a:latin typeface="Avenir Next LT Pro" panose="020B0504020202020204" pitchFamily="34" charset="0"/>
                        </a:rPr>
                        <a:t>Mailing list</a:t>
                      </a:r>
                    </a:p>
                  </a:txBody>
                  <a:tcPr/>
                </a:tc>
                <a:tc>
                  <a:txBody>
                    <a:bodyPr/>
                    <a:lstStyle/>
                    <a:p>
                      <a:pPr algn="ctr"/>
                      <a:r>
                        <a:rPr lang="en-US" sz="2200" b="0" dirty="0">
                          <a:latin typeface="Avenir Next LT Pro" panose="020B0504020202020204" pitchFamily="34" charset="0"/>
                        </a:rPr>
                        <a:t>Free bulk printing</a:t>
                      </a:r>
                    </a:p>
                  </a:txBody>
                  <a:tcPr/>
                </a:tc>
                <a:tc>
                  <a:txBody>
                    <a:bodyPr/>
                    <a:lstStyle/>
                    <a:p>
                      <a:pPr algn="ctr"/>
                      <a:r>
                        <a:rPr lang="en-US" sz="2200" b="0" dirty="0">
                          <a:latin typeface="Avenir Next LT Pro" panose="020B0504020202020204" pitchFamily="34" charset="0"/>
                        </a:rPr>
                        <a:t>Ask CFPB</a:t>
                      </a:r>
                    </a:p>
                  </a:txBody>
                  <a:tcPr/>
                </a:tc>
                <a:extLst>
                  <a:ext uri="{0D108BD9-81ED-4DB2-BD59-A6C34878D82A}">
                    <a16:rowId xmlns:a16="http://schemas.microsoft.com/office/drawing/2014/main" val="1240336669"/>
                  </a:ext>
                </a:extLst>
              </a:tr>
              <a:tr h="370840">
                <a:tc>
                  <a:txBody>
                    <a:bodyPr/>
                    <a:lstStyle/>
                    <a:p>
                      <a:r>
                        <a:rPr lang="en-US" sz="1500" dirty="0">
                          <a:latin typeface="Avenir Next LT Pro Light" panose="020B0304020202020204" pitchFamily="34" charset="0"/>
                          <a:hlinkClick r:id="rId3"/>
                        </a:rPr>
                        <a:t>Sign up for occasional notifications</a:t>
                      </a:r>
                      <a:r>
                        <a:rPr lang="en-US" sz="1500" dirty="0">
                          <a:latin typeface="Avenir Next LT Pro Light" panose="020B0304020202020204" pitchFamily="34" charset="0"/>
                        </a:rPr>
                        <a:t> of webinars </a:t>
                      </a:r>
                    </a:p>
                    <a:p>
                      <a:r>
                        <a:rPr lang="en-US" sz="1500" dirty="0">
                          <a:latin typeface="Avenir Next LT Pro Light" panose="020B0304020202020204" pitchFamily="34" charset="0"/>
                        </a:rPr>
                        <a:t>and new materials</a:t>
                      </a:r>
                    </a:p>
                  </a:txBody>
                  <a:tcPr/>
                </a:tc>
                <a:tc>
                  <a:txBody>
                    <a:bodyPr/>
                    <a:lstStyle/>
                    <a:p>
                      <a:r>
                        <a:rPr lang="en-US" sz="1500" dirty="0">
                          <a:latin typeface="Avenir Next LT Pro Light" panose="020B0304020202020204" pitchFamily="34" charset="0"/>
                          <a:hlinkClick r:id="rId4"/>
                        </a:rPr>
                        <a:t>Financial education</a:t>
                      </a:r>
                      <a:r>
                        <a:rPr lang="en-US" sz="1500" dirty="0">
                          <a:latin typeface="Avenir Next LT Pro Light" panose="020B0304020202020204" pitchFamily="34" charset="0"/>
                        </a:rPr>
                        <a:t> in English and other languages</a:t>
                      </a:r>
                    </a:p>
                  </a:txBody>
                  <a:tcPr/>
                </a:tc>
                <a:tc>
                  <a:txBody>
                    <a:bodyPr/>
                    <a:lstStyle/>
                    <a:p>
                      <a:r>
                        <a:rPr lang="en-US" sz="1500" dirty="0">
                          <a:latin typeface="Avenir Next LT Pro Light" panose="020B0304020202020204" pitchFamily="34" charset="0"/>
                          <a:hlinkClick r:id="rId5"/>
                        </a:rPr>
                        <a:t>Clear, impartial answers</a:t>
                      </a:r>
                      <a:r>
                        <a:rPr lang="en-US" sz="1500" dirty="0">
                          <a:latin typeface="Avenir Next LT Pro Light" panose="020B0304020202020204" pitchFamily="34" charset="0"/>
                        </a:rPr>
                        <a:t> to hundreds of financial questions</a:t>
                      </a:r>
                    </a:p>
                  </a:txBody>
                  <a:tcPr/>
                </a:tc>
                <a:extLst>
                  <a:ext uri="{0D108BD9-81ED-4DB2-BD59-A6C34878D82A}">
                    <a16:rowId xmlns:a16="http://schemas.microsoft.com/office/drawing/2014/main" val="1746242199"/>
                  </a:ext>
                </a:extLst>
              </a:tr>
            </a:tbl>
          </a:graphicData>
        </a:graphic>
      </p:graphicFrame>
      <p:pic>
        <p:nvPicPr>
          <p:cNvPr id="6" name="Graphic 5" descr="Email">
            <a:extLst>
              <a:ext uri="{FF2B5EF4-FFF2-40B4-BE49-F238E27FC236}">
                <a16:creationId xmlns:a16="http://schemas.microsoft.com/office/drawing/2014/main" id="{BC3AAEFB-859D-49A2-B504-F728AB8EEC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7322" y="1584206"/>
            <a:ext cx="822960" cy="822960"/>
          </a:xfrm>
          <a:prstGeom prst="rect">
            <a:avLst/>
          </a:prstGeom>
        </p:spPr>
      </p:pic>
      <p:pic>
        <p:nvPicPr>
          <p:cNvPr id="8" name="Graphic 7" descr="Document">
            <a:extLst>
              <a:ext uri="{FF2B5EF4-FFF2-40B4-BE49-F238E27FC236}">
                <a16:creationId xmlns:a16="http://schemas.microsoft.com/office/drawing/2014/main" id="{857C72CC-EE8D-42EC-A6E8-C403DCA6DF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0520" y="1584206"/>
            <a:ext cx="822960" cy="822960"/>
          </a:xfrm>
          <a:prstGeom prst="rect">
            <a:avLst/>
          </a:prstGeom>
        </p:spPr>
      </p:pic>
      <p:pic>
        <p:nvPicPr>
          <p:cNvPr id="9" name="Graphic 8" descr="Help">
            <a:extLst>
              <a:ext uri="{FF2B5EF4-FFF2-40B4-BE49-F238E27FC236}">
                <a16:creationId xmlns:a16="http://schemas.microsoft.com/office/drawing/2014/main" id="{D943D1ED-DA18-4171-B02B-6425848786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03718" y="1584206"/>
            <a:ext cx="822960" cy="822960"/>
          </a:xfrm>
          <a:prstGeom prst="rect">
            <a:avLst/>
          </a:prstGeom>
        </p:spPr>
      </p:pic>
      <p:pic>
        <p:nvPicPr>
          <p:cNvPr id="10" name="Graphic 9" descr="Pencil">
            <a:extLst>
              <a:ext uri="{FF2B5EF4-FFF2-40B4-BE49-F238E27FC236}">
                <a16:creationId xmlns:a16="http://schemas.microsoft.com/office/drawing/2014/main" id="{A2546939-338A-45E8-BD2B-15450EF8BA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60520" y="3886953"/>
            <a:ext cx="822960" cy="822960"/>
          </a:xfrm>
          <a:prstGeom prst="rect">
            <a:avLst/>
          </a:prstGeom>
        </p:spPr>
      </p:pic>
      <p:graphicFrame>
        <p:nvGraphicFramePr>
          <p:cNvPr id="11" name="Table 10">
            <a:extLst>
              <a:ext uri="{FF2B5EF4-FFF2-40B4-BE49-F238E27FC236}">
                <a16:creationId xmlns:a16="http://schemas.microsoft.com/office/drawing/2014/main" id="{F222B00D-E0F4-4663-9C12-C8A583C2FDF5}"/>
              </a:ext>
            </a:extLst>
          </p:cNvPr>
          <p:cNvGraphicFramePr>
            <a:graphicFrameLocks noGrp="1"/>
          </p:cNvGraphicFramePr>
          <p:nvPr/>
        </p:nvGraphicFramePr>
        <p:xfrm>
          <a:off x="457200" y="4801353"/>
          <a:ext cx="8229600" cy="120396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19262605"/>
                    </a:ext>
                  </a:extLst>
                </a:gridCol>
                <a:gridCol w="2743200">
                  <a:extLst>
                    <a:ext uri="{9D8B030D-6E8A-4147-A177-3AD203B41FA5}">
                      <a16:colId xmlns:a16="http://schemas.microsoft.com/office/drawing/2014/main" val="2598650050"/>
                    </a:ext>
                  </a:extLst>
                </a:gridCol>
                <a:gridCol w="2743200">
                  <a:extLst>
                    <a:ext uri="{9D8B030D-6E8A-4147-A177-3AD203B41FA5}">
                      <a16:colId xmlns:a16="http://schemas.microsoft.com/office/drawing/2014/main" val="1654256350"/>
                    </a:ext>
                  </a:extLst>
                </a:gridCol>
              </a:tblGrid>
              <a:tr h="370840">
                <a:tc>
                  <a:txBody>
                    <a:bodyPr/>
                    <a:lstStyle/>
                    <a:p>
                      <a:pPr algn="ctr"/>
                      <a:r>
                        <a:rPr lang="en-US" sz="2200" dirty="0">
                          <a:latin typeface="Avenir Next LT Pro" panose="020B0504020202020204" pitchFamily="34" charset="0"/>
                        </a:rPr>
                        <a:t>Money Topics</a:t>
                      </a:r>
                      <a:endParaRPr lang="en-US" sz="2200" b="0" dirty="0">
                        <a:latin typeface="Avenir Next LT Pro" panose="020B0504020202020204" pitchFamily="34" charset="0"/>
                      </a:endParaRPr>
                    </a:p>
                  </a:txBody>
                  <a:tcPr/>
                </a:tc>
                <a:tc>
                  <a:txBody>
                    <a:bodyPr/>
                    <a:lstStyle/>
                    <a:p>
                      <a:pPr algn="ctr"/>
                      <a:r>
                        <a:rPr lang="en-US" sz="2200" dirty="0">
                          <a:latin typeface="Avenir Next LT Pro" panose="020B0504020202020204" pitchFamily="34" charset="0"/>
                        </a:rPr>
                        <a:t>Blog</a:t>
                      </a:r>
                      <a:endParaRPr lang="en-US" sz="2200" b="0" dirty="0">
                        <a:latin typeface="Avenir Next LT Pro" panose="020B0504020202020204" pitchFamily="34" charset="0"/>
                      </a:endParaRPr>
                    </a:p>
                  </a:txBody>
                  <a:tcPr/>
                </a:tc>
                <a:tc>
                  <a:txBody>
                    <a:bodyPr/>
                    <a:lstStyle/>
                    <a:p>
                      <a:pPr algn="ctr"/>
                      <a:r>
                        <a:rPr lang="en-US" sz="2200" dirty="0">
                          <a:latin typeface="Avenir Next LT Pro" panose="020B0504020202020204" pitchFamily="34" charset="0"/>
                        </a:rPr>
                        <a:t>Multilingual</a:t>
                      </a:r>
                      <a:endParaRPr lang="en-US" sz="2200" b="0" dirty="0">
                        <a:latin typeface="Avenir Next LT Pro" panose="020B0504020202020204" pitchFamily="34" charset="0"/>
                      </a:endParaRPr>
                    </a:p>
                  </a:txBody>
                  <a:tcPr/>
                </a:tc>
                <a:extLst>
                  <a:ext uri="{0D108BD9-81ED-4DB2-BD59-A6C34878D82A}">
                    <a16:rowId xmlns:a16="http://schemas.microsoft.com/office/drawing/2014/main" val="1240336669"/>
                  </a:ext>
                </a:extLst>
              </a:tr>
              <a:tr h="0">
                <a:tc>
                  <a:txBody>
                    <a:bodyPr/>
                    <a:lstStyle/>
                    <a:p>
                      <a:r>
                        <a:rPr lang="en-US" sz="1500" dirty="0">
                          <a:latin typeface="Avenir Next LT Pro Light" panose="020B0304020202020204" pitchFamily="34" charset="0"/>
                        </a:rPr>
                        <a:t>Curated links for </a:t>
                      </a:r>
                      <a:r>
                        <a:rPr lang="en-US" sz="1500" dirty="0">
                          <a:latin typeface="Avenir Next LT Pro Light" panose="020B0304020202020204" pitchFamily="34" charset="0"/>
                          <a:hlinkClick r:id="rId14"/>
                        </a:rPr>
                        <a:t>students</a:t>
                      </a:r>
                      <a:r>
                        <a:rPr lang="en-US" sz="1500" dirty="0">
                          <a:latin typeface="Avenir Next LT Pro Light" panose="020B0304020202020204" pitchFamily="34" charset="0"/>
                        </a:rPr>
                        <a:t> and </a:t>
                      </a:r>
                      <a:r>
                        <a:rPr lang="en-US" sz="1500" dirty="0">
                          <a:latin typeface="Avenir Next LT Pro Light" panose="020B0304020202020204" pitchFamily="34" charset="0"/>
                          <a:hlinkClick r:id="rId15"/>
                        </a:rPr>
                        <a:t>practitioners</a:t>
                      </a:r>
                      <a:endParaRPr lang="en-US" sz="1500" dirty="0">
                        <a:latin typeface="Avenir Next LT Pro Light" panose="020B0304020202020204" pitchFamily="34" charset="0"/>
                      </a:endParaRPr>
                    </a:p>
                  </a:txBody>
                  <a:tcPr/>
                </a:tc>
                <a:tc>
                  <a:txBody>
                    <a:bodyPr/>
                    <a:lstStyle/>
                    <a:p>
                      <a:r>
                        <a:rPr lang="en-US" sz="1500" dirty="0">
                          <a:latin typeface="Avenir Next LT Pro Light" panose="020B0304020202020204" pitchFamily="34" charset="0"/>
                          <a:hlinkClick r:id="rId16"/>
                        </a:rPr>
                        <a:t>Timely updates</a:t>
                      </a:r>
                      <a:r>
                        <a:rPr lang="en-US" sz="1500" dirty="0">
                          <a:latin typeface="Avenir Next LT Pro Light" panose="020B0304020202020204" pitchFamily="34" charset="0"/>
                        </a:rPr>
                        <a:t> filtered by topic and audience</a:t>
                      </a:r>
                    </a:p>
                  </a:txBody>
                  <a:tcPr/>
                </a:tc>
                <a:tc>
                  <a:txBody>
                    <a:bodyPr/>
                    <a:lstStyle/>
                    <a:p>
                      <a:r>
                        <a:rPr lang="en-US" sz="1500" dirty="0">
                          <a:latin typeface="Avenir Next LT Pro Light" panose="020B0304020202020204" pitchFamily="34" charset="0"/>
                          <a:hlinkClick r:id="rId17"/>
                        </a:rPr>
                        <a:t>Resources in common languages</a:t>
                      </a:r>
                      <a:r>
                        <a:rPr lang="en-US" sz="1500" dirty="0">
                          <a:latin typeface="Avenir Next LT Pro Light" panose="020B0304020202020204" pitchFamily="34" charset="0"/>
                        </a:rPr>
                        <a:t> (e.g., Spanish, Tagalog, Haitian Creole)</a:t>
                      </a:r>
                    </a:p>
                  </a:txBody>
                  <a:tcPr/>
                </a:tc>
                <a:extLst>
                  <a:ext uri="{0D108BD9-81ED-4DB2-BD59-A6C34878D82A}">
                    <a16:rowId xmlns:a16="http://schemas.microsoft.com/office/drawing/2014/main" val="1746242199"/>
                  </a:ext>
                </a:extLst>
              </a:tr>
            </a:tbl>
          </a:graphicData>
        </a:graphic>
      </p:graphicFrame>
      <p:pic>
        <p:nvPicPr>
          <p:cNvPr id="12" name="Graphic 11" descr="Globe">
            <a:extLst>
              <a:ext uri="{FF2B5EF4-FFF2-40B4-BE49-F238E27FC236}">
                <a16:creationId xmlns:a16="http://schemas.microsoft.com/office/drawing/2014/main" id="{527A6E4B-DC44-425B-972B-A6747EE131C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903720" y="3886953"/>
            <a:ext cx="822960" cy="822960"/>
          </a:xfrm>
          <a:prstGeom prst="rect">
            <a:avLst/>
          </a:prstGeom>
        </p:spPr>
      </p:pic>
      <p:pic>
        <p:nvPicPr>
          <p:cNvPr id="13" name="Graphic 12" descr="Network">
            <a:extLst>
              <a:ext uri="{FF2B5EF4-FFF2-40B4-BE49-F238E27FC236}">
                <a16:creationId xmlns:a16="http://schemas.microsoft.com/office/drawing/2014/main" id="{2E18D12A-5E87-4D3C-B27A-4A3CEB4BDF5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417322" y="3886577"/>
            <a:ext cx="822960" cy="822960"/>
          </a:xfrm>
          <a:prstGeom prst="rect">
            <a:avLst/>
          </a:prstGeom>
        </p:spPr>
      </p:pic>
    </p:spTree>
    <p:extLst>
      <p:ext uri="{BB962C8B-B14F-4D97-AF65-F5344CB8AC3E}">
        <p14:creationId xmlns:p14="http://schemas.microsoft.com/office/powerpoint/2010/main" val="4268598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EAC09296-D397-4B02-A8E2-D1E5FC38C246}"/>
              </a:ext>
            </a:extLst>
          </p:cNvPr>
          <p:cNvSpPr>
            <a:spLocks noGrp="1"/>
          </p:cNvSpPr>
          <p:nvPr>
            <p:ph type="title"/>
          </p:nvPr>
        </p:nvSpPr>
        <p:spPr>
          <a:xfrm>
            <a:off x="553641" y="452437"/>
            <a:ext cx="8036720" cy="743347"/>
          </a:xfrm>
        </p:spPr>
        <p:txBody>
          <a:bodyPr/>
          <a:lstStyle/>
          <a:p>
            <a:r>
              <a:rPr lang="en-US" dirty="0"/>
              <a:t>A new resource to share with students</a:t>
            </a:r>
          </a:p>
        </p:txBody>
      </p:sp>
      <p:sp>
        <p:nvSpPr>
          <p:cNvPr id="4" name="Slide Number Placeholder 4">
            <a:extLst>
              <a:ext uri="{FF2B5EF4-FFF2-40B4-BE49-F238E27FC236}">
                <a16:creationId xmlns:a16="http://schemas.microsoft.com/office/drawing/2014/main" id="{516FD471-8F6D-4F1B-B456-4B75588E44B0}"/>
              </a:ext>
            </a:extLst>
          </p:cNvPr>
          <p:cNvSpPr txBox="1">
            <a:spLocks/>
          </p:cNvSpPr>
          <p:nvPr/>
        </p:nvSpPr>
        <p:spPr>
          <a:xfrm>
            <a:off x="7772400" y="6400800"/>
            <a:ext cx="9144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3FA9C0-76D2-4098-B10D-57ADD9B5F8CC}" type="slidenum">
              <a:rPr lang="en-US" smtClean="0"/>
              <a:pPr/>
              <a:t>26</a:t>
            </a:fld>
            <a:endParaRPr lang="en-US" dirty="0"/>
          </a:p>
        </p:txBody>
      </p:sp>
      <p:pic>
        <p:nvPicPr>
          <p:cNvPr id="5" name="Picture 4">
            <a:extLst>
              <a:ext uri="{FF2B5EF4-FFF2-40B4-BE49-F238E27FC236}">
                <a16:creationId xmlns:a16="http://schemas.microsoft.com/office/drawing/2014/main" id="{43E46025-1AFB-4BD5-A664-B55418E05639}"/>
              </a:ext>
            </a:extLst>
          </p:cNvPr>
          <p:cNvPicPr>
            <a:picLocks noChangeAspect="1"/>
          </p:cNvPicPr>
          <p:nvPr/>
        </p:nvPicPr>
        <p:blipFill>
          <a:blip r:embed="rId3"/>
          <a:stretch>
            <a:fillRect/>
          </a:stretch>
        </p:blipFill>
        <p:spPr>
          <a:xfrm>
            <a:off x="976312" y="1787125"/>
            <a:ext cx="7191375" cy="2819400"/>
          </a:xfrm>
          <a:prstGeom prst="rect">
            <a:avLst/>
          </a:prstGeom>
        </p:spPr>
      </p:pic>
      <p:sp>
        <p:nvSpPr>
          <p:cNvPr id="6" name="Rectangle 5">
            <a:extLst>
              <a:ext uri="{FF2B5EF4-FFF2-40B4-BE49-F238E27FC236}">
                <a16:creationId xmlns:a16="http://schemas.microsoft.com/office/drawing/2014/main" id="{6C504847-FA59-41C6-8105-76F20049ACF9}"/>
              </a:ext>
            </a:extLst>
          </p:cNvPr>
          <p:cNvSpPr/>
          <p:nvPr/>
        </p:nvSpPr>
        <p:spPr>
          <a:xfrm>
            <a:off x="976313" y="4672665"/>
            <a:ext cx="7191374" cy="830997"/>
          </a:xfrm>
          <a:prstGeom prst="rect">
            <a:avLst/>
          </a:prstGeom>
        </p:spPr>
        <p:txBody>
          <a:bodyPr wrap="square">
            <a:spAutoFit/>
          </a:bodyPr>
          <a:lstStyle/>
          <a:p>
            <a:r>
              <a:rPr lang="en-US" sz="2400" dirty="0">
                <a:latin typeface="Avenir Next LT Pro" panose="020B0504020202020204" pitchFamily="34" charset="0"/>
                <a:hlinkClick r:id="rId4"/>
              </a:rPr>
              <a:t>https://www.consumerfinance.gov/practitioner-resources/students/financial-intuition/</a:t>
            </a:r>
            <a:endParaRPr lang="en-US" sz="2400" dirty="0">
              <a:latin typeface="Avenir Next LT Pro" panose="020B0504020202020204" pitchFamily="34" charset="0"/>
            </a:endParaRPr>
          </a:p>
        </p:txBody>
      </p:sp>
    </p:spTree>
    <p:extLst>
      <p:ext uri="{BB962C8B-B14F-4D97-AF65-F5344CB8AC3E}">
        <p14:creationId xmlns:p14="http://schemas.microsoft.com/office/powerpoint/2010/main" val="1937433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DF2F-E8FF-4F25-83B7-A4DC548AF189}"/>
              </a:ext>
            </a:extLst>
          </p:cNvPr>
          <p:cNvSpPr>
            <a:spLocks noGrp="1"/>
          </p:cNvSpPr>
          <p:nvPr>
            <p:ph type="title"/>
          </p:nvPr>
        </p:nvSpPr>
        <p:spPr>
          <a:xfrm>
            <a:off x="553640" y="410397"/>
            <a:ext cx="8133159" cy="743347"/>
          </a:xfrm>
        </p:spPr>
        <p:txBody>
          <a:bodyPr/>
          <a:lstStyle/>
          <a:p>
            <a:r>
              <a:rPr lang="en-US" dirty="0"/>
              <a:t>For many college students, this is the first and most complex financial situation they’ll ever be in. </a:t>
            </a:r>
          </a:p>
        </p:txBody>
      </p:sp>
      <p:sp>
        <p:nvSpPr>
          <p:cNvPr id="4" name="Slide Number Placeholder 3">
            <a:extLst>
              <a:ext uri="{FF2B5EF4-FFF2-40B4-BE49-F238E27FC236}">
                <a16:creationId xmlns:a16="http://schemas.microsoft.com/office/drawing/2014/main" id="{5AEFD197-80C7-40E5-978A-E87B914481F1}"/>
              </a:ext>
            </a:extLst>
          </p:cNvPr>
          <p:cNvSpPr>
            <a:spLocks noGrp="1"/>
          </p:cNvSpPr>
          <p:nvPr>
            <p:ph type="sldNum" sz="quarter" idx="12"/>
          </p:nvPr>
        </p:nvSpPr>
        <p:spPr>
          <a:xfrm>
            <a:off x="7772400" y="6295700"/>
            <a:ext cx="914400" cy="274320"/>
          </a:xfrm>
          <a:prstGeom prst="rect">
            <a:avLst/>
          </a:prstGeom>
        </p:spPr>
        <p:txBody>
          <a:bodyPr lIns="0" tIns="0" rIns="0" bIns="0" anchor="b"/>
          <a:lstStyle>
            <a:defPPr>
              <a:defRPr lang="en-US"/>
            </a:defPPr>
            <a:lvl1pPr marL="0" algn="r" defTabSz="914400" rtl="0" eaLnBrk="1" latinLnBrk="0" hangingPunct="1">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3FA9C0-76D2-4098-B10D-57ADD9B5F8CC}" type="slidenum">
              <a:rPr lang="en-US" smtClean="0"/>
              <a:pPr/>
              <a:t>27</a:t>
            </a:fld>
            <a:endParaRPr lang="en-US"/>
          </a:p>
        </p:txBody>
      </p:sp>
      <p:pic>
        <p:nvPicPr>
          <p:cNvPr id="6" name="Graphic 5" descr="Dollar">
            <a:extLst>
              <a:ext uri="{FF2B5EF4-FFF2-40B4-BE49-F238E27FC236}">
                <a16:creationId xmlns:a16="http://schemas.microsoft.com/office/drawing/2014/main" id="{B0DAB653-A9C3-4271-B5D4-EA8A441D53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3100" y="1965000"/>
            <a:ext cx="2717800" cy="2717800"/>
          </a:xfrm>
          <a:prstGeom prst="rect">
            <a:avLst/>
          </a:prstGeom>
        </p:spPr>
      </p:pic>
      <p:sp>
        <p:nvSpPr>
          <p:cNvPr id="12" name="TextBox 11">
            <a:extLst>
              <a:ext uri="{FF2B5EF4-FFF2-40B4-BE49-F238E27FC236}">
                <a16:creationId xmlns:a16="http://schemas.microsoft.com/office/drawing/2014/main" id="{7C9B740A-B212-4739-BF69-24231BE35D06}"/>
              </a:ext>
            </a:extLst>
          </p:cNvPr>
          <p:cNvSpPr txBox="1"/>
          <p:nvPr/>
        </p:nvSpPr>
        <p:spPr>
          <a:xfrm>
            <a:off x="457200" y="1427502"/>
            <a:ext cx="2964851" cy="4524315"/>
          </a:xfrm>
          <a:prstGeom prst="rect">
            <a:avLst/>
          </a:prstGeom>
          <a:noFill/>
        </p:spPr>
        <p:txBody>
          <a:bodyPr wrap="none" rtlCol="0">
            <a:spAutoFit/>
          </a:bodyPr>
          <a:lstStyle/>
          <a:p>
            <a:r>
              <a:rPr lang="en-US" sz="1600" b="1" dirty="0">
                <a:latin typeface="Avenir Next LT Pro" panose="020B0504020202020204" pitchFamily="34" charset="0"/>
              </a:rPr>
              <a:t>Many funding sources</a:t>
            </a:r>
          </a:p>
          <a:p>
            <a:r>
              <a:rPr lang="en-US" sz="1600" dirty="0">
                <a:latin typeface="Avenir Next LT Pro" panose="020B0504020202020204" pitchFamily="34" charset="0"/>
              </a:rPr>
              <a:t>Federal grants</a:t>
            </a:r>
          </a:p>
          <a:p>
            <a:r>
              <a:rPr lang="en-US" sz="1600" dirty="0">
                <a:latin typeface="Avenir Next LT Pro" panose="020B0504020202020204" pitchFamily="34" charset="0"/>
              </a:rPr>
              <a:t>Federal loans (3 types)</a:t>
            </a:r>
          </a:p>
          <a:p>
            <a:r>
              <a:rPr lang="en-US" sz="1600" dirty="0">
                <a:latin typeface="Avenir Next LT Pro" panose="020B0504020202020204" pitchFamily="34" charset="0"/>
              </a:rPr>
              <a:t>Military benefits</a:t>
            </a:r>
          </a:p>
          <a:p>
            <a:r>
              <a:rPr lang="en-US" sz="1600" dirty="0">
                <a:latin typeface="Avenir Next LT Pro" panose="020B0504020202020204" pitchFamily="34" charset="0"/>
              </a:rPr>
              <a:t>State aid and loans</a:t>
            </a:r>
          </a:p>
          <a:p>
            <a:r>
              <a:rPr lang="en-US" sz="1600" dirty="0">
                <a:latin typeface="Avenir Next LT Pro" panose="020B0504020202020204" pitchFamily="34" charset="0"/>
              </a:rPr>
              <a:t>School-funded aid</a:t>
            </a:r>
          </a:p>
          <a:p>
            <a:r>
              <a:rPr lang="en-US" sz="1600" dirty="0">
                <a:latin typeface="Avenir Next LT Pro" panose="020B0504020202020204" pitchFamily="34" charset="0"/>
              </a:rPr>
              <a:t>Private scholarships</a:t>
            </a:r>
          </a:p>
          <a:p>
            <a:r>
              <a:rPr lang="en-US" sz="1600" dirty="0">
                <a:latin typeface="Avenir Next LT Pro" panose="020B0504020202020204" pitchFamily="34" charset="0"/>
              </a:rPr>
              <a:t>Aid and loans from nonprofits</a:t>
            </a:r>
          </a:p>
          <a:p>
            <a:r>
              <a:rPr lang="en-US" sz="1600" dirty="0">
                <a:latin typeface="Avenir Next LT Pro" panose="020B0504020202020204" pitchFamily="34" charset="0"/>
              </a:rPr>
              <a:t>Employer tuition assistance</a:t>
            </a:r>
          </a:p>
          <a:p>
            <a:r>
              <a:rPr lang="en-US" sz="1600" dirty="0">
                <a:latin typeface="Avenir Next LT Pro" panose="020B0504020202020204" pitchFamily="34" charset="0"/>
              </a:rPr>
              <a:t>Entitlements</a:t>
            </a:r>
          </a:p>
          <a:p>
            <a:r>
              <a:rPr lang="en-US" sz="1600" dirty="0">
                <a:latin typeface="Avenir Next LT Pro" panose="020B0504020202020204" pitchFamily="34" charset="0"/>
              </a:rPr>
              <a:t>Personal savings</a:t>
            </a:r>
          </a:p>
          <a:p>
            <a:r>
              <a:rPr lang="en-US" sz="1600" dirty="0">
                <a:latin typeface="Avenir Next LT Pro" panose="020B0504020202020204" pitchFamily="34" charset="0"/>
              </a:rPr>
              <a:t>Help from family</a:t>
            </a:r>
          </a:p>
          <a:p>
            <a:r>
              <a:rPr lang="en-US" sz="1600" dirty="0">
                <a:latin typeface="Avenir Next LT Pro" panose="020B0504020202020204" pitchFamily="34" charset="0"/>
              </a:rPr>
              <a:t>Child care grants</a:t>
            </a:r>
          </a:p>
          <a:p>
            <a:r>
              <a:rPr lang="en-US" sz="1600" dirty="0">
                <a:latin typeface="Avenir Next LT Pro" panose="020B0504020202020204" pitchFamily="34" charset="0"/>
              </a:rPr>
              <a:t>Tuition installment plans</a:t>
            </a:r>
          </a:p>
          <a:p>
            <a:r>
              <a:rPr lang="en-US" sz="1600" dirty="0">
                <a:latin typeface="Avenir Next LT Pro" panose="020B0504020202020204" pitchFamily="34" charset="0"/>
              </a:rPr>
              <a:t>Work-study</a:t>
            </a:r>
          </a:p>
          <a:p>
            <a:r>
              <a:rPr lang="en-US" sz="1600" dirty="0">
                <a:latin typeface="Avenir Next LT Pro" panose="020B0504020202020204" pitchFamily="34" charset="0"/>
              </a:rPr>
              <a:t>Other job(s)</a:t>
            </a:r>
          </a:p>
          <a:p>
            <a:r>
              <a:rPr lang="en-US" sz="1600" dirty="0">
                <a:latin typeface="Avenir Next LT Pro" panose="020B0504020202020204" pitchFamily="34" charset="0"/>
              </a:rPr>
              <a:t>Private loans</a:t>
            </a:r>
          </a:p>
          <a:p>
            <a:r>
              <a:rPr lang="en-US" sz="1600" dirty="0">
                <a:latin typeface="Avenir Next LT Pro" panose="020B0504020202020204" pitchFamily="34" charset="0"/>
              </a:rPr>
              <a:t>Loan forgiveness</a:t>
            </a:r>
          </a:p>
        </p:txBody>
      </p:sp>
      <p:sp>
        <p:nvSpPr>
          <p:cNvPr id="32" name="TextBox 31">
            <a:extLst>
              <a:ext uri="{FF2B5EF4-FFF2-40B4-BE49-F238E27FC236}">
                <a16:creationId xmlns:a16="http://schemas.microsoft.com/office/drawing/2014/main" id="{BE7F8520-23A3-4065-9C32-D4A132BD370A}"/>
              </a:ext>
            </a:extLst>
          </p:cNvPr>
          <p:cNvSpPr txBox="1"/>
          <p:nvPr/>
        </p:nvSpPr>
        <p:spPr>
          <a:xfrm>
            <a:off x="5721951" y="1427501"/>
            <a:ext cx="2964849" cy="5016758"/>
          </a:xfrm>
          <a:prstGeom prst="rect">
            <a:avLst/>
          </a:prstGeom>
          <a:noFill/>
        </p:spPr>
        <p:txBody>
          <a:bodyPr wrap="square" rtlCol="0">
            <a:spAutoFit/>
          </a:bodyPr>
          <a:lstStyle/>
          <a:p>
            <a:pPr algn="r"/>
            <a:r>
              <a:rPr lang="en-US" sz="1600" b="1" dirty="0">
                <a:latin typeface="Avenir Next LT Pro" panose="020B0504020202020204" pitchFamily="34" charset="0"/>
              </a:rPr>
              <a:t>Varying expenses on varying timetables</a:t>
            </a:r>
          </a:p>
          <a:p>
            <a:pPr algn="r"/>
            <a:r>
              <a:rPr lang="en-US" sz="1600" dirty="0">
                <a:latin typeface="Avenir Next LT Pro" panose="020B0504020202020204" pitchFamily="34" charset="0"/>
              </a:rPr>
              <a:t>Tuition and fees</a:t>
            </a:r>
          </a:p>
          <a:p>
            <a:pPr algn="r"/>
            <a:r>
              <a:rPr lang="en-US" sz="1600" dirty="0">
                <a:latin typeface="Avenir Next LT Pro" panose="020B0504020202020204" pitchFamily="34" charset="0"/>
              </a:rPr>
              <a:t>Dorm and meal plan</a:t>
            </a:r>
          </a:p>
          <a:p>
            <a:pPr algn="r"/>
            <a:r>
              <a:rPr lang="en-US" sz="1600" dirty="0">
                <a:latin typeface="Avenir Next LT Pro" panose="020B0504020202020204" pitchFamily="34" charset="0"/>
              </a:rPr>
              <a:t>Loan fees</a:t>
            </a:r>
          </a:p>
          <a:p>
            <a:pPr algn="r"/>
            <a:r>
              <a:rPr lang="en-US" sz="1600" dirty="0">
                <a:latin typeface="Avenir Next LT Pro" panose="020B0504020202020204" pitchFamily="34" charset="0"/>
              </a:rPr>
              <a:t>Books and supplies</a:t>
            </a:r>
          </a:p>
          <a:p>
            <a:pPr algn="r"/>
            <a:r>
              <a:rPr lang="en-US" sz="1600" dirty="0">
                <a:latin typeface="Avenir Next LT Pro" panose="020B0504020202020204" pitchFamily="34" charset="0"/>
              </a:rPr>
              <a:t>Club dues</a:t>
            </a:r>
          </a:p>
          <a:p>
            <a:pPr algn="r"/>
            <a:r>
              <a:rPr lang="en-US" sz="1600" dirty="0">
                <a:latin typeface="Avenir Next LT Pro" panose="020B0504020202020204" pitchFamily="34" charset="0"/>
              </a:rPr>
              <a:t>Rent and utilities</a:t>
            </a:r>
          </a:p>
          <a:p>
            <a:pPr algn="r"/>
            <a:r>
              <a:rPr lang="en-US" sz="1600" dirty="0">
                <a:latin typeface="Avenir Next LT Pro" panose="020B0504020202020204" pitchFamily="34" charset="0"/>
              </a:rPr>
              <a:t>Cell phone</a:t>
            </a:r>
          </a:p>
          <a:p>
            <a:pPr algn="r"/>
            <a:r>
              <a:rPr lang="en-US" sz="1600" dirty="0">
                <a:latin typeface="Avenir Next LT Pro" panose="020B0504020202020204" pitchFamily="34" charset="0"/>
              </a:rPr>
              <a:t>Car/transit</a:t>
            </a:r>
          </a:p>
          <a:p>
            <a:pPr algn="r"/>
            <a:r>
              <a:rPr lang="en-US" sz="1600" dirty="0">
                <a:latin typeface="Avenir Next LT Pro" panose="020B0504020202020204" pitchFamily="34" charset="0"/>
              </a:rPr>
              <a:t>Laundry</a:t>
            </a:r>
          </a:p>
          <a:p>
            <a:pPr algn="r"/>
            <a:r>
              <a:rPr lang="en-US" sz="1600" dirty="0">
                <a:latin typeface="Avenir Next LT Pro" panose="020B0504020202020204" pitchFamily="34" charset="0"/>
              </a:rPr>
              <a:t>Socializing</a:t>
            </a:r>
          </a:p>
          <a:p>
            <a:pPr algn="r"/>
            <a:r>
              <a:rPr lang="en-US" sz="1600" dirty="0">
                <a:latin typeface="Avenir Next LT Pro" panose="020B0504020202020204" pitchFamily="34" charset="0"/>
              </a:rPr>
              <a:t>Child care</a:t>
            </a:r>
          </a:p>
          <a:p>
            <a:pPr algn="r"/>
            <a:r>
              <a:rPr lang="en-US" sz="1600" dirty="0">
                <a:latin typeface="Avenir Next LT Pro" panose="020B0504020202020204" pitchFamily="34" charset="0"/>
              </a:rPr>
              <a:t>Parents’ bills</a:t>
            </a:r>
          </a:p>
          <a:p>
            <a:pPr algn="r"/>
            <a:r>
              <a:rPr lang="en-US" sz="1600" dirty="0">
                <a:latin typeface="Avenir Next LT Pro" panose="020B0504020202020204" pitchFamily="34" charset="0"/>
              </a:rPr>
              <a:t>Computer</a:t>
            </a:r>
          </a:p>
          <a:p>
            <a:pPr algn="r"/>
            <a:r>
              <a:rPr lang="en-US" sz="1600" dirty="0">
                <a:latin typeface="Avenir Next LT Pro" panose="020B0504020202020204" pitchFamily="34" charset="0"/>
              </a:rPr>
              <a:t>Travel home</a:t>
            </a:r>
          </a:p>
          <a:p>
            <a:pPr algn="r"/>
            <a:r>
              <a:rPr lang="en-US" sz="1600" dirty="0">
                <a:latin typeface="Avenir Next LT Pro" panose="020B0504020202020204" pitchFamily="34" charset="0"/>
              </a:rPr>
              <a:t>Study abroad</a:t>
            </a:r>
          </a:p>
          <a:p>
            <a:pPr algn="r"/>
            <a:r>
              <a:rPr lang="en-US" sz="1600" dirty="0">
                <a:latin typeface="Avenir Next LT Pro" panose="020B0504020202020204" pitchFamily="34" charset="0"/>
              </a:rPr>
              <a:t>Work wardrobe</a:t>
            </a:r>
          </a:p>
          <a:p>
            <a:pPr algn="r"/>
            <a:r>
              <a:rPr lang="en-US" sz="1600" dirty="0">
                <a:latin typeface="Avenir Next LT Pro" panose="020B0504020202020204" pitchFamily="34" charset="0"/>
              </a:rPr>
              <a:t>Emergencies</a:t>
            </a:r>
          </a:p>
          <a:p>
            <a:endParaRPr lang="en-US" sz="1600" dirty="0">
              <a:latin typeface="Avenir Next LT Pro" panose="020B0504020202020204" pitchFamily="34" charset="0"/>
            </a:endParaRPr>
          </a:p>
        </p:txBody>
      </p:sp>
      <p:cxnSp>
        <p:nvCxnSpPr>
          <p:cNvPr id="34" name="Straight Arrow Connector 33">
            <a:extLst>
              <a:ext uri="{FF2B5EF4-FFF2-40B4-BE49-F238E27FC236}">
                <a16:creationId xmlns:a16="http://schemas.microsoft.com/office/drawing/2014/main" id="{BD6C95EA-37FC-456B-88E8-48E5521D6B3A}"/>
              </a:ext>
            </a:extLst>
          </p:cNvPr>
          <p:cNvCxnSpPr/>
          <p:nvPr/>
        </p:nvCxnSpPr>
        <p:spPr>
          <a:xfrm>
            <a:off x="2905760" y="2038660"/>
            <a:ext cx="955040" cy="6096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80EC4570-E51D-4593-82D9-CE41BD42D203}"/>
              </a:ext>
            </a:extLst>
          </p:cNvPr>
          <p:cNvCxnSpPr>
            <a:cxnSpLocks/>
          </p:cNvCxnSpPr>
          <p:nvPr/>
        </p:nvCxnSpPr>
        <p:spPr>
          <a:xfrm>
            <a:off x="2743200" y="2881940"/>
            <a:ext cx="986191" cy="37592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6" name="Straight Arrow Connector 35">
            <a:extLst>
              <a:ext uri="{FF2B5EF4-FFF2-40B4-BE49-F238E27FC236}">
                <a16:creationId xmlns:a16="http://schemas.microsoft.com/office/drawing/2014/main" id="{578D1325-FFAB-4886-8C32-22E8746174E7}"/>
              </a:ext>
            </a:extLst>
          </p:cNvPr>
          <p:cNvCxnSpPr>
            <a:cxnSpLocks/>
          </p:cNvCxnSpPr>
          <p:nvPr/>
        </p:nvCxnSpPr>
        <p:spPr>
          <a:xfrm flipV="1">
            <a:off x="2550160" y="4090980"/>
            <a:ext cx="1179231" cy="2682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2E9EA831-A724-41C2-BEA0-0950EF2D835C}"/>
              </a:ext>
            </a:extLst>
          </p:cNvPr>
          <p:cNvCxnSpPr>
            <a:cxnSpLocks/>
          </p:cNvCxnSpPr>
          <p:nvPr/>
        </p:nvCxnSpPr>
        <p:spPr>
          <a:xfrm flipV="1">
            <a:off x="2570480" y="4682800"/>
            <a:ext cx="1290320" cy="77117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336CEE6C-F453-4145-922F-0847BD7F2A14}"/>
              </a:ext>
            </a:extLst>
          </p:cNvPr>
          <p:cNvCxnSpPr>
            <a:cxnSpLocks/>
          </p:cNvCxnSpPr>
          <p:nvPr/>
        </p:nvCxnSpPr>
        <p:spPr>
          <a:xfrm flipH="1">
            <a:off x="5661660" y="2038660"/>
            <a:ext cx="955040" cy="609600"/>
          </a:xfrm>
          <a:prstGeom prst="straightConnector1">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D2A5B126-C8FF-479F-A920-AF409CF79BE0}"/>
              </a:ext>
            </a:extLst>
          </p:cNvPr>
          <p:cNvCxnSpPr>
            <a:cxnSpLocks/>
          </p:cNvCxnSpPr>
          <p:nvPr/>
        </p:nvCxnSpPr>
        <p:spPr>
          <a:xfrm flipH="1">
            <a:off x="5499100" y="2881940"/>
            <a:ext cx="986191" cy="375920"/>
          </a:xfrm>
          <a:prstGeom prst="straightConnector1">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3" name="Straight Arrow Connector 42">
            <a:extLst>
              <a:ext uri="{FF2B5EF4-FFF2-40B4-BE49-F238E27FC236}">
                <a16:creationId xmlns:a16="http://schemas.microsoft.com/office/drawing/2014/main" id="{F41851F8-23B6-4E9E-91C3-7278E40F50FC}"/>
              </a:ext>
            </a:extLst>
          </p:cNvPr>
          <p:cNvCxnSpPr>
            <a:cxnSpLocks/>
          </p:cNvCxnSpPr>
          <p:nvPr/>
        </p:nvCxnSpPr>
        <p:spPr>
          <a:xfrm flipH="1" flipV="1">
            <a:off x="5306060" y="4090980"/>
            <a:ext cx="1179231" cy="268257"/>
          </a:xfrm>
          <a:prstGeom prst="straightConnector1">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4" name="Straight Arrow Connector 43">
            <a:extLst>
              <a:ext uri="{FF2B5EF4-FFF2-40B4-BE49-F238E27FC236}">
                <a16:creationId xmlns:a16="http://schemas.microsoft.com/office/drawing/2014/main" id="{254AF32A-DC68-462E-AF38-904E6E979A3E}"/>
              </a:ext>
            </a:extLst>
          </p:cNvPr>
          <p:cNvCxnSpPr>
            <a:cxnSpLocks/>
          </p:cNvCxnSpPr>
          <p:nvPr/>
        </p:nvCxnSpPr>
        <p:spPr>
          <a:xfrm flipH="1" flipV="1">
            <a:off x="5326380" y="4682800"/>
            <a:ext cx="1290320" cy="771177"/>
          </a:xfrm>
          <a:prstGeom prst="straightConnector1">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27890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DCB5D0C9-A77F-4840-87FF-7A77AC0F9CE4}"/>
              </a:ext>
            </a:extLst>
          </p:cNvPr>
          <p:cNvSpPr>
            <a:spLocks noGrp="1"/>
          </p:cNvSpPr>
          <p:nvPr>
            <p:ph type="title"/>
          </p:nvPr>
        </p:nvSpPr>
        <p:spPr>
          <a:xfrm>
            <a:off x="553641" y="402742"/>
            <a:ext cx="8036720" cy="743347"/>
          </a:xfrm>
        </p:spPr>
        <p:txBody>
          <a:bodyPr>
            <a:noAutofit/>
          </a:bodyPr>
          <a:lstStyle/>
          <a:p>
            <a:r>
              <a:rPr lang="en-US" dirty="0"/>
              <a:t>Many student loan borrowers are in distress. More planning upfront may help.</a:t>
            </a:r>
          </a:p>
        </p:txBody>
      </p:sp>
      <p:sp>
        <p:nvSpPr>
          <p:cNvPr id="4" name="Footer Placeholder 3">
            <a:extLst>
              <a:ext uri="{FF2B5EF4-FFF2-40B4-BE49-F238E27FC236}">
                <a16:creationId xmlns:a16="http://schemas.microsoft.com/office/drawing/2014/main" id="{C3DE4146-F7F9-4627-B9C4-86B3486F6331}"/>
              </a:ext>
            </a:extLst>
          </p:cNvPr>
          <p:cNvSpPr txBox="1">
            <a:spLocks/>
          </p:cNvSpPr>
          <p:nvPr/>
        </p:nvSpPr>
        <p:spPr>
          <a:xfrm>
            <a:off x="3359426" y="5972653"/>
            <a:ext cx="5943600" cy="34465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Figures based on an online survey of 27,091 American adults and weighted to be representative of the Census Bureau’s American Community Survey. See the study at www.usfinancialcapability.org.</a:t>
            </a:r>
          </a:p>
        </p:txBody>
      </p:sp>
      <p:graphicFrame>
        <p:nvGraphicFramePr>
          <p:cNvPr id="5" name="Table 4">
            <a:extLst>
              <a:ext uri="{FF2B5EF4-FFF2-40B4-BE49-F238E27FC236}">
                <a16:creationId xmlns:a16="http://schemas.microsoft.com/office/drawing/2014/main" id="{E6DA0BF0-5A36-48DF-90EA-42A1BAE9614E}"/>
              </a:ext>
            </a:extLst>
          </p:cNvPr>
          <p:cNvGraphicFramePr>
            <a:graphicFrameLocks noGrp="1"/>
          </p:cNvGraphicFramePr>
          <p:nvPr>
            <p:extLst>
              <p:ext uri="{D42A27DB-BD31-4B8C-83A1-F6EECF244321}">
                <p14:modId xmlns:p14="http://schemas.microsoft.com/office/powerpoint/2010/main" val="7879747"/>
              </p:ext>
            </p:extLst>
          </p:nvPr>
        </p:nvGraphicFramePr>
        <p:xfrm>
          <a:off x="3561802" y="1481258"/>
          <a:ext cx="5124998" cy="2064403"/>
        </p:xfrm>
        <a:graphic>
          <a:graphicData uri="http://schemas.openxmlformats.org/drawingml/2006/table">
            <a:tbl>
              <a:tblPr firstRow="1" bandRow="1">
                <a:tableStyleId>{2D5ABB26-0587-4C30-8999-92F81FD0307C}</a:tableStyleId>
              </a:tblPr>
              <a:tblGrid>
                <a:gridCol w="2562499">
                  <a:extLst>
                    <a:ext uri="{9D8B030D-6E8A-4147-A177-3AD203B41FA5}">
                      <a16:colId xmlns:a16="http://schemas.microsoft.com/office/drawing/2014/main" val="313423860"/>
                    </a:ext>
                  </a:extLst>
                </a:gridCol>
                <a:gridCol w="2562499">
                  <a:extLst>
                    <a:ext uri="{9D8B030D-6E8A-4147-A177-3AD203B41FA5}">
                      <a16:colId xmlns:a16="http://schemas.microsoft.com/office/drawing/2014/main" val="1207601968"/>
                    </a:ext>
                  </a:extLst>
                </a:gridCol>
              </a:tblGrid>
              <a:tr h="683210">
                <a:tc>
                  <a:txBody>
                    <a:bodyPr/>
                    <a:lstStyle/>
                    <a:p>
                      <a:pPr algn="ctr"/>
                      <a:r>
                        <a:rPr lang="en-US" sz="4200" dirty="0">
                          <a:solidFill>
                            <a:schemeClr val="tx2"/>
                          </a:solidFill>
                          <a:latin typeface="Avenir Next LT Pro" panose="020B0504020202020204" pitchFamily="34" charset="0"/>
                        </a:rPr>
                        <a:t>42%</a:t>
                      </a:r>
                    </a:p>
                  </a:txBody>
                  <a:tcPr/>
                </a:tc>
                <a:tc>
                  <a:txBody>
                    <a:bodyPr/>
                    <a:lstStyle/>
                    <a:p>
                      <a:pPr algn="ctr"/>
                      <a:r>
                        <a:rPr lang="en-US" sz="4200" dirty="0">
                          <a:solidFill>
                            <a:schemeClr val="tx2"/>
                          </a:solidFill>
                          <a:latin typeface="Avenir Next LT Pro" panose="020B0504020202020204" pitchFamily="34" charset="0"/>
                        </a:rPr>
                        <a:t>48%</a:t>
                      </a:r>
                    </a:p>
                  </a:txBody>
                  <a:tcPr/>
                </a:tc>
                <a:extLst>
                  <a:ext uri="{0D108BD9-81ED-4DB2-BD59-A6C34878D82A}">
                    <a16:rowId xmlns:a16="http://schemas.microsoft.com/office/drawing/2014/main" val="2040577224"/>
                  </a:ext>
                </a:extLst>
              </a:tr>
              <a:tr h="1332883">
                <a:tc>
                  <a:txBody>
                    <a:bodyPr/>
                    <a:lstStyle/>
                    <a:p>
                      <a:r>
                        <a:rPr lang="en-US" sz="1900" kern="1200" dirty="0">
                          <a:solidFill>
                            <a:schemeClr val="tx1"/>
                          </a:solidFill>
                          <a:latin typeface="Avenir Next LT Pro" panose="020B0504020202020204" pitchFamily="34" charset="0"/>
                          <a:ea typeface="+mn-ea"/>
                          <a:cs typeface="Arial" panose="020B0604020202020204" pitchFamily="34" charset="0"/>
                        </a:rPr>
                        <a:t>were late with at least one payment in the previous year</a:t>
                      </a:r>
                      <a:endParaRPr lang="en-US" sz="1900" dirty="0">
                        <a:latin typeface="Avenir Next LT Pro" panose="020B05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kern="1200" dirty="0">
                          <a:solidFill>
                            <a:schemeClr val="tx1"/>
                          </a:solidFill>
                          <a:latin typeface="Avenir Next LT Pro" panose="020B0504020202020204" pitchFamily="34" charset="0"/>
                          <a:ea typeface="+mn-ea"/>
                          <a:cs typeface="Arial" panose="020B0604020202020204" pitchFamily="34" charset="0"/>
                        </a:rPr>
                        <a:t>were concerned that they wouldn’t be able to pay off their student loans.</a:t>
                      </a:r>
                    </a:p>
                  </a:txBody>
                  <a:tcPr/>
                </a:tc>
                <a:extLst>
                  <a:ext uri="{0D108BD9-81ED-4DB2-BD59-A6C34878D82A}">
                    <a16:rowId xmlns:a16="http://schemas.microsoft.com/office/drawing/2014/main" val="610684266"/>
                  </a:ext>
                </a:extLst>
              </a:tr>
            </a:tbl>
          </a:graphicData>
        </a:graphic>
      </p:graphicFrame>
      <p:sp>
        <p:nvSpPr>
          <p:cNvPr id="6" name="Rectangle 5">
            <a:extLst>
              <a:ext uri="{FF2B5EF4-FFF2-40B4-BE49-F238E27FC236}">
                <a16:creationId xmlns:a16="http://schemas.microsoft.com/office/drawing/2014/main" id="{BD342BCB-0B3C-4230-8370-695A2CD48234}"/>
              </a:ext>
            </a:extLst>
          </p:cNvPr>
          <p:cNvSpPr/>
          <p:nvPr/>
        </p:nvSpPr>
        <p:spPr>
          <a:xfrm>
            <a:off x="457200" y="1460862"/>
            <a:ext cx="3009482" cy="1246495"/>
          </a:xfrm>
          <a:prstGeom prst="rect">
            <a:avLst/>
          </a:prstGeom>
        </p:spPr>
        <p:txBody>
          <a:bodyPr wrap="square">
            <a:spAutoFit/>
          </a:bodyPr>
          <a:lstStyle/>
          <a:p>
            <a:pPr lvl="0" defTabSz="685800">
              <a:defRPr/>
            </a:pPr>
            <a:r>
              <a:rPr lang="en-US" sz="1500" dirty="0">
                <a:latin typeface="Avenir Next LT Pro" panose="020B0504020202020204" pitchFamily="34" charset="0"/>
                <a:cs typeface="Arial" panose="020B0604020202020204" pitchFamily="34" charset="0"/>
              </a:rPr>
              <a:t>Of the ≈7,000 student loan borrowers who took the Financial Industry Regulatory Authority (FINRA) 2018 Financial Capability survey: </a:t>
            </a:r>
          </a:p>
        </p:txBody>
      </p:sp>
      <p:graphicFrame>
        <p:nvGraphicFramePr>
          <p:cNvPr id="8" name="Table 7">
            <a:extLst>
              <a:ext uri="{FF2B5EF4-FFF2-40B4-BE49-F238E27FC236}">
                <a16:creationId xmlns:a16="http://schemas.microsoft.com/office/drawing/2014/main" id="{2D5E799D-80FA-4664-BF3D-7701044B988F}"/>
              </a:ext>
            </a:extLst>
          </p:cNvPr>
          <p:cNvGraphicFramePr>
            <a:graphicFrameLocks noGrp="1"/>
          </p:cNvGraphicFramePr>
          <p:nvPr>
            <p:extLst>
              <p:ext uri="{D42A27DB-BD31-4B8C-83A1-F6EECF244321}">
                <p14:modId xmlns:p14="http://schemas.microsoft.com/office/powerpoint/2010/main" val="895878797"/>
              </p:ext>
            </p:extLst>
          </p:nvPr>
        </p:nvGraphicFramePr>
        <p:xfrm>
          <a:off x="3561802" y="3648202"/>
          <a:ext cx="5124998" cy="1981200"/>
        </p:xfrm>
        <a:graphic>
          <a:graphicData uri="http://schemas.openxmlformats.org/drawingml/2006/table">
            <a:tbl>
              <a:tblPr firstRow="1" bandRow="1">
                <a:tableStyleId>{2D5ABB26-0587-4C30-8999-92F81FD0307C}</a:tableStyleId>
              </a:tblPr>
              <a:tblGrid>
                <a:gridCol w="2562499">
                  <a:extLst>
                    <a:ext uri="{9D8B030D-6E8A-4147-A177-3AD203B41FA5}">
                      <a16:colId xmlns:a16="http://schemas.microsoft.com/office/drawing/2014/main" val="1093635568"/>
                    </a:ext>
                  </a:extLst>
                </a:gridCol>
                <a:gridCol w="2562499">
                  <a:extLst>
                    <a:ext uri="{9D8B030D-6E8A-4147-A177-3AD203B41FA5}">
                      <a16:colId xmlns:a16="http://schemas.microsoft.com/office/drawing/2014/main" val="1275034177"/>
                    </a:ext>
                  </a:extLst>
                </a:gridCol>
              </a:tblGrid>
              <a:tr h="177409">
                <a:tc>
                  <a:txBody>
                    <a:bodyPr/>
                    <a:lstStyle/>
                    <a:p>
                      <a:pPr algn="ctr"/>
                      <a:r>
                        <a:rPr lang="en-US" sz="4200" dirty="0">
                          <a:solidFill>
                            <a:schemeClr val="tx2"/>
                          </a:solidFill>
                          <a:latin typeface="Avenir Next LT Pro" panose="020B0504020202020204" pitchFamily="34" charset="0"/>
                        </a:rPr>
                        <a:t>47%</a:t>
                      </a:r>
                    </a:p>
                  </a:txBody>
                  <a:tcPr/>
                </a:tc>
                <a:tc>
                  <a:txBody>
                    <a:bodyPr/>
                    <a:lstStyle/>
                    <a:p>
                      <a:pPr algn="ctr"/>
                      <a:r>
                        <a:rPr lang="en-US" sz="4200" b="1" dirty="0">
                          <a:solidFill>
                            <a:schemeClr val="tx2"/>
                          </a:solidFill>
                          <a:latin typeface="Avenir Next LT Pro" panose="020B0504020202020204" pitchFamily="34" charset="0"/>
                        </a:rPr>
                        <a:t>57%</a:t>
                      </a:r>
                    </a:p>
                  </a:txBody>
                  <a:tcPr/>
                </a:tc>
                <a:extLst>
                  <a:ext uri="{0D108BD9-81ED-4DB2-BD59-A6C34878D82A}">
                    <a16:rowId xmlns:a16="http://schemas.microsoft.com/office/drawing/2014/main" val="2040577224"/>
                  </a:ext>
                </a:extLst>
              </a:tr>
              <a:tr h="370840">
                <a:tc>
                  <a:txBody>
                    <a:bodyPr/>
                    <a:lstStyle/>
                    <a:p>
                      <a:r>
                        <a:rPr lang="en-US" sz="1900" kern="1200" dirty="0">
                          <a:solidFill>
                            <a:schemeClr val="tx1"/>
                          </a:solidFill>
                          <a:latin typeface="Avenir Next LT Pro" panose="020B0504020202020204" pitchFamily="34" charset="0"/>
                          <a:ea typeface="+mn-ea"/>
                          <a:cs typeface="Arial" panose="020B0604020202020204" pitchFamily="34" charset="0"/>
                        </a:rPr>
                        <a:t>wish they had chosen less expensive colleges.</a:t>
                      </a:r>
                      <a:endParaRPr lang="en-US" sz="1900" dirty="0">
                        <a:latin typeface="Avenir Next LT Pro" panose="020B05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b="1" dirty="0">
                          <a:latin typeface="Avenir Next LT Pro" panose="020B0504020202020204" pitchFamily="34" charset="0"/>
                          <a:cs typeface="Arial" panose="020B0604020202020204" pitchFamily="34" charset="0"/>
                        </a:rPr>
                        <a:t>did not calculate monthly student loan payment before borrowing.</a:t>
                      </a:r>
                    </a:p>
                  </a:txBody>
                  <a:tcPr/>
                </a:tc>
                <a:extLst>
                  <a:ext uri="{0D108BD9-81ED-4DB2-BD59-A6C34878D82A}">
                    <a16:rowId xmlns:a16="http://schemas.microsoft.com/office/drawing/2014/main" val="610684266"/>
                  </a:ext>
                </a:extLst>
              </a:tr>
            </a:tbl>
          </a:graphicData>
        </a:graphic>
      </p:graphicFrame>
    </p:spTree>
    <p:extLst>
      <p:ext uri="{BB962C8B-B14F-4D97-AF65-F5344CB8AC3E}">
        <p14:creationId xmlns:p14="http://schemas.microsoft.com/office/powerpoint/2010/main" val="496426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5">
            <a:extLst>
              <a:ext uri="{FF2B5EF4-FFF2-40B4-BE49-F238E27FC236}">
                <a16:creationId xmlns:a16="http://schemas.microsoft.com/office/drawing/2014/main" id="{1C8481D2-BB7E-42A7-9F2F-4A95AC076342}"/>
              </a:ext>
            </a:extLst>
          </p:cNvPr>
          <p:cNvSpPr>
            <a:spLocks noGrp="1"/>
          </p:cNvSpPr>
          <p:nvPr>
            <p:ph type="title"/>
          </p:nvPr>
        </p:nvSpPr>
        <p:spPr>
          <a:xfrm>
            <a:off x="553640" y="362058"/>
            <a:ext cx="8036720" cy="743347"/>
          </a:xfrm>
        </p:spPr>
        <p:txBody>
          <a:bodyPr>
            <a:noAutofit/>
          </a:bodyPr>
          <a:lstStyle/>
          <a:p>
            <a:r>
              <a:rPr lang="en-US" dirty="0"/>
              <a:t>It’s never too late to start saving and budgeting for college.</a:t>
            </a:r>
          </a:p>
        </p:txBody>
      </p:sp>
      <p:sp>
        <p:nvSpPr>
          <p:cNvPr id="4" name="Content Placeholder 6">
            <a:extLst>
              <a:ext uri="{FF2B5EF4-FFF2-40B4-BE49-F238E27FC236}">
                <a16:creationId xmlns:a16="http://schemas.microsoft.com/office/drawing/2014/main" id="{E237FD91-7B25-44B5-915D-797F50C63F04}"/>
              </a:ext>
            </a:extLst>
          </p:cNvPr>
          <p:cNvSpPr>
            <a:spLocks noGrp="1"/>
          </p:cNvSpPr>
          <p:nvPr>
            <p:ph sz="half" idx="1"/>
          </p:nvPr>
        </p:nvSpPr>
        <p:spPr>
          <a:xfrm>
            <a:off x="457200" y="1371600"/>
            <a:ext cx="3931920" cy="4846320"/>
          </a:xfrm>
        </p:spPr>
        <p:txBody>
          <a:bodyPr>
            <a:normAutofit/>
          </a:bodyPr>
          <a:lstStyle/>
          <a:p>
            <a:pPr marL="0" indent="0">
              <a:buNone/>
            </a:pPr>
            <a:r>
              <a:rPr lang="en-US" sz="2000" b="1" dirty="0"/>
              <a:t>Due to</a:t>
            </a:r>
          </a:p>
          <a:p>
            <a:r>
              <a:rPr lang="en-US" sz="2000" dirty="0"/>
              <a:t>Loan fees</a:t>
            </a:r>
          </a:p>
          <a:p>
            <a:r>
              <a:rPr lang="en-US" sz="2000" dirty="0"/>
              <a:t>Typical interest rates</a:t>
            </a:r>
          </a:p>
          <a:p>
            <a:pPr lvl="1"/>
            <a:r>
              <a:rPr lang="en-US" dirty="0"/>
              <a:t>Lower at the moment</a:t>
            </a:r>
          </a:p>
          <a:p>
            <a:r>
              <a:rPr lang="en-US" sz="2000" dirty="0"/>
              <a:t>Interest capitalization (interest on interest)</a:t>
            </a:r>
            <a:endParaRPr lang="en-US" sz="1800" dirty="0"/>
          </a:p>
          <a:p>
            <a:r>
              <a:rPr lang="en-US" sz="2000" dirty="0"/>
              <a:t>Typical repayment periods</a:t>
            </a:r>
          </a:p>
          <a:p>
            <a:pPr lvl="1"/>
            <a:r>
              <a:rPr lang="en-US" dirty="0"/>
              <a:t>More than half on plans for 20+ years </a:t>
            </a:r>
          </a:p>
          <a:p>
            <a:pPr marL="0" indent="0">
              <a:buNone/>
            </a:pPr>
            <a:endParaRPr lang="en-US" sz="2000" dirty="0"/>
          </a:p>
        </p:txBody>
      </p:sp>
      <p:sp>
        <p:nvSpPr>
          <p:cNvPr id="5" name="Footer Placeholder 3">
            <a:extLst>
              <a:ext uri="{FF2B5EF4-FFF2-40B4-BE49-F238E27FC236}">
                <a16:creationId xmlns:a16="http://schemas.microsoft.com/office/drawing/2014/main" id="{38F780FA-D325-4300-AF04-8516A8E39CB7}"/>
              </a:ext>
            </a:extLst>
          </p:cNvPr>
          <p:cNvSpPr txBox="1">
            <a:spLocks/>
          </p:cNvSpPr>
          <p:nvPr/>
        </p:nvSpPr>
        <p:spPr>
          <a:xfrm>
            <a:off x="3826565" y="5728914"/>
            <a:ext cx="50292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hlinkClick r:id="rId3"/>
              </a:rPr>
              <a:t>https://www.savingforcollege.com/article/student-loans-will-cost-you-double</a:t>
            </a:r>
            <a:endParaRPr lang="en-US" dirty="0"/>
          </a:p>
        </p:txBody>
      </p:sp>
      <p:sp>
        <p:nvSpPr>
          <p:cNvPr id="6" name="Slide Number Placeholder 4">
            <a:extLst>
              <a:ext uri="{FF2B5EF4-FFF2-40B4-BE49-F238E27FC236}">
                <a16:creationId xmlns:a16="http://schemas.microsoft.com/office/drawing/2014/main" id="{EDE6811B-8CE5-4FC4-85C6-F1CA5D119CD1}"/>
              </a:ext>
            </a:extLst>
          </p:cNvPr>
          <p:cNvSpPr txBox="1">
            <a:spLocks/>
          </p:cNvSpPr>
          <p:nvPr/>
        </p:nvSpPr>
        <p:spPr>
          <a:xfrm>
            <a:off x="7772400" y="6400800"/>
            <a:ext cx="9144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3FA9C0-76D2-4098-B10D-57ADD9B5F8CC}" type="slidenum">
              <a:rPr lang="en-US" smtClean="0"/>
              <a:pPr/>
              <a:t>29</a:t>
            </a:fld>
            <a:endParaRPr lang="en-US" dirty="0"/>
          </a:p>
        </p:txBody>
      </p:sp>
      <p:sp>
        <p:nvSpPr>
          <p:cNvPr id="9" name="Content Placeholder 9">
            <a:extLst>
              <a:ext uri="{FF2B5EF4-FFF2-40B4-BE49-F238E27FC236}">
                <a16:creationId xmlns:a16="http://schemas.microsoft.com/office/drawing/2014/main" id="{1525502F-7449-4F15-95CD-7DCA1448F6E2}"/>
              </a:ext>
            </a:extLst>
          </p:cNvPr>
          <p:cNvSpPr txBox="1">
            <a:spLocks/>
          </p:cNvSpPr>
          <p:nvPr/>
        </p:nvSpPr>
        <p:spPr>
          <a:xfrm>
            <a:off x="4754882" y="3269973"/>
            <a:ext cx="3931920" cy="2610016"/>
          </a:xfrm>
          <a:prstGeom prst="rect">
            <a:avLst/>
          </a:prstGeom>
          <a:noFill/>
          <a:ln>
            <a:noFill/>
          </a:ln>
        </p:spPr>
        <p:txBody>
          <a:bodyPr spcFirstLastPara="1" vert="horz" wrap="square" lIns="91440" tIns="45720" rIns="91440" bIns="45720" rtlCol="0"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pPr algn="l"/>
            <a:r>
              <a:rPr lang="en-US" sz="2400" b="1" dirty="0">
                <a:solidFill>
                  <a:schemeClr val="tx1"/>
                </a:solidFill>
                <a:latin typeface="Georgia" panose="02040502050405020303" pitchFamily="18" charset="0"/>
              </a:rPr>
              <a:t>Every $1 borrowed can cost $2 (or more!) to repay.</a:t>
            </a:r>
          </a:p>
          <a:p>
            <a:pPr algn="l"/>
            <a:endParaRPr lang="en-US" sz="2400" dirty="0">
              <a:solidFill>
                <a:schemeClr val="tx1"/>
              </a:solidFill>
              <a:latin typeface="Georgia" panose="02040502050405020303" pitchFamily="18" charset="0"/>
            </a:endParaRPr>
          </a:p>
          <a:p>
            <a:pPr algn="l"/>
            <a:r>
              <a:rPr lang="en-US" sz="2400" dirty="0">
                <a:solidFill>
                  <a:schemeClr val="tx1"/>
                </a:solidFill>
                <a:latin typeface="Georgia" panose="02040502050405020303" pitchFamily="18" charset="0"/>
              </a:rPr>
              <a:t>Contributions from savings and income go farther than you may realize.</a:t>
            </a:r>
          </a:p>
          <a:p>
            <a:pPr algn="l"/>
            <a:endParaRPr lang="en-US" sz="24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702117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844A90-1344-4E35-8B40-D241305FA47E}"/>
              </a:ext>
            </a:extLst>
          </p:cNvPr>
          <p:cNvSpPr>
            <a:spLocks noGrp="1"/>
          </p:cNvSpPr>
          <p:nvPr>
            <p:ph type="title"/>
          </p:nvPr>
        </p:nvSpPr>
        <p:spPr/>
        <p:txBody>
          <a:bodyPr>
            <a:noAutofit/>
          </a:bodyPr>
          <a:lstStyle/>
          <a:p>
            <a:r>
              <a:rPr lang="en-US" sz="3200" b="1" dirty="0">
                <a:cs typeface="Arial" panose="020B0604020202020204" pitchFamily="34" charset="0"/>
              </a:rPr>
              <a:t>Questions</a:t>
            </a:r>
            <a:endParaRPr lang="en-US" sz="3200" dirty="0"/>
          </a:p>
        </p:txBody>
      </p:sp>
      <p:sp>
        <p:nvSpPr>
          <p:cNvPr id="5" name="Text Placeholder 4">
            <a:extLst>
              <a:ext uri="{FF2B5EF4-FFF2-40B4-BE49-F238E27FC236}">
                <a16:creationId xmlns:a16="http://schemas.microsoft.com/office/drawing/2014/main" id="{95B7603D-EB6D-4D64-8C06-4959BBF30349}"/>
              </a:ext>
            </a:extLst>
          </p:cNvPr>
          <p:cNvSpPr>
            <a:spLocks noGrp="1"/>
          </p:cNvSpPr>
          <p:nvPr>
            <p:ph type="body" idx="1"/>
          </p:nvPr>
        </p:nvSpPr>
        <p:spPr>
          <a:xfrm>
            <a:off x="914400" y="1219200"/>
            <a:ext cx="3383280" cy="809625"/>
          </a:xfrm>
        </p:spPr>
        <p:txBody>
          <a:bodyPr>
            <a:normAutofit/>
          </a:bodyPr>
          <a:lstStyle/>
          <a:p>
            <a:pPr algn="ctr">
              <a:lnSpc>
                <a:spcPct val="100000"/>
              </a:lnSpc>
              <a:spcBef>
                <a:spcPts val="0"/>
              </a:spcBef>
            </a:pPr>
            <a:r>
              <a:rPr lang="en-US" dirty="0">
                <a:ea typeface="Cabin"/>
                <a:cs typeface="Arial" panose="020B0604020202020204" pitchFamily="34" charset="0"/>
                <a:sym typeface="Cabin"/>
              </a:rPr>
              <a:t>Your Participation</a:t>
            </a:r>
            <a:endParaRPr lang="en-US" dirty="0"/>
          </a:p>
        </p:txBody>
      </p:sp>
      <p:sp>
        <p:nvSpPr>
          <p:cNvPr id="7" name="Text Placeholder 6">
            <a:extLst>
              <a:ext uri="{FF2B5EF4-FFF2-40B4-BE49-F238E27FC236}">
                <a16:creationId xmlns:a16="http://schemas.microsoft.com/office/drawing/2014/main" id="{FB693160-1316-43DB-8030-30B2BC02CAA8}"/>
              </a:ext>
            </a:extLst>
          </p:cNvPr>
          <p:cNvSpPr>
            <a:spLocks noGrp="1"/>
          </p:cNvSpPr>
          <p:nvPr>
            <p:ph type="body" sz="quarter" idx="3"/>
          </p:nvPr>
        </p:nvSpPr>
        <p:spPr>
          <a:xfrm>
            <a:off x="5129784" y="1566863"/>
            <a:ext cx="3383280" cy="823912"/>
          </a:xfrm>
        </p:spPr>
        <p:txBody>
          <a:bodyPr>
            <a:normAutofit/>
          </a:bodyPr>
          <a:lstStyle/>
          <a:p>
            <a:pPr algn="ctr"/>
            <a:endParaRPr lang="en-US" dirty="0"/>
          </a:p>
        </p:txBody>
      </p:sp>
      <p:pic>
        <p:nvPicPr>
          <p:cNvPr id="11" name="Content Placeholder 10" descr="screenshot of GoToWebinar dashboard">
            <a:extLst>
              <a:ext uri="{FF2B5EF4-FFF2-40B4-BE49-F238E27FC236}">
                <a16:creationId xmlns:a16="http://schemas.microsoft.com/office/drawing/2014/main" id="{844140FC-1AAC-432E-BEA5-4D0101D2EB0F}"/>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29784" y="1619879"/>
            <a:ext cx="3331067" cy="4517395"/>
          </a:xfrm>
        </p:spPr>
      </p:pic>
      <p:sp>
        <p:nvSpPr>
          <p:cNvPr id="3" name="Content Placeholder 2">
            <a:extLst>
              <a:ext uri="{FF2B5EF4-FFF2-40B4-BE49-F238E27FC236}">
                <a16:creationId xmlns:a16="http://schemas.microsoft.com/office/drawing/2014/main" id="{E725B728-328B-4462-B853-BEF4A17E7FDB}"/>
              </a:ext>
            </a:extLst>
          </p:cNvPr>
          <p:cNvSpPr>
            <a:spLocks noGrp="1"/>
          </p:cNvSpPr>
          <p:nvPr>
            <p:ph sz="half" idx="2"/>
          </p:nvPr>
        </p:nvSpPr>
        <p:spPr>
          <a:xfrm>
            <a:off x="1600200" y="2181225"/>
            <a:ext cx="3383280" cy="4008438"/>
          </a:xfrm>
        </p:spPr>
        <p:txBody>
          <a:bodyPr>
            <a:normAutofit fontScale="92500" lnSpcReduction="20000"/>
          </a:bodyPr>
          <a:lstStyle/>
          <a:p>
            <a:pPr>
              <a:lnSpc>
                <a:spcPct val="100000"/>
              </a:lnSpc>
              <a:spcBef>
                <a:spcPts val="0"/>
              </a:spcBef>
              <a:spcAft>
                <a:spcPts val="1200"/>
              </a:spcAft>
              <a:buClr>
                <a:srgbClr val="000000"/>
              </a:buClr>
              <a:buSzPct val="100000"/>
            </a:pPr>
            <a:r>
              <a:rPr lang="en-US" sz="2600" dirty="0">
                <a:solidFill>
                  <a:srgbClr val="000000"/>
                </a:solidFill>
                <a:ea typeface="Arial"/>
                <a:cs typeface="Arial" panose="020B0604020202020204" pitchFamily="34" charset="0"/>
                <a:sym typeface="Arial"/>
              </a:rPr>
              <a:t>Please continue to submit your text questions and comments using the Questions panel.</a:t>
            </a:r>
          </a:p>
          <a:p>
            <a:pPr>
              <a:lnSpc>
                <a:spcPct val="100000"/>
              </a:lnSpc>
              <a:spcBef>
                <a:spcPts val="0"/>
              </a:spcBef>
              <a:spcAft>
                <a:spcPts val="1200"/>
              </a:spcAft>
              <a:buClr>
                <a:srgbClr val="000000"/>
              </a:buClr>
              <a:buSzPct val="100000"/>
            </a:pPr>
            <a:r>
              <a:rPr lang="en-US" sz="2600" dirty="0">
                <a:solidFill>
                  <a:srgbClr val="000000"/>
                </a:solidFill>
                <a:ea typeface="Arial"/>
                <a:cs typeface="Arial" panose="020B0604020202020204" pitchFamily="34" charset="0"/>
                <a:sym typeface="Arial"/>
              </a:rPr>
              <a:t>Please raise your hand to be unmuted for verbal questions.</a:t>
            </a:r>
          </a:p>
          <a:p>
            <a:pPr marL="0" indent="0">
              <a:lnSpc>
                <a:spcPct val="100000"/>
              </a:lnSpc>
              <a:spcBef>
                <a:spcPts val="0"/>
              </a:spcBef>
              <a:spcAft>
                <a:spcPts val="1200"/>
              </a:spcAft>
              <a:buClr>
                <a:srgbClr val="000000"/>
              </a:buClr>
              <a:buSzPct val="25000"/>
              <a:buNone/>
            </a:pPr>
            <a:r>
              <a:rPr lang="en-US" sz="1500" b="1" i="1" dirty="0">
                <a:solidFill>
                  <a:srgbClr val="000000"/>
                </a:solidFill>
                <a:ea typeface="Arial"/>
                <a:cs typeface="Arial"/>
                <a:sym typeface="Arial"/>
              </a:rPr>
              <a:t>Note: </a:t>
            </a:r>
            <a:r>
              <a:rPr lang="en-US" sz="1500" i="1" dirty="0">
                <a:solidFill>
                  <a:srgbClr val="000000"/>
                </a:solidFill>
                <a:ea typeface="Arial"/>
                <a:cs typeface="Arial"/>
                <a:sym typeface="Arial"/>
              </a:rPr>
              <a:t>Today’s presentation is being recorded, and the link will be sent to you when it is available.</a:t>
            </a:r>
            <a:endParaRPr lang="en-US" sz="2600" dirty="0"/>
          </a:p>
        </p:txBody>
      </p:sp>
      <p:sp>
        <p:nvSpPr>
          <p:cNvPr id="8" name="Line 4">
            <a:extLst>
              <a:ext uri="{FF2B5EF4-FFF2-40B4-BE49-F238E27FC236}">
                <a16:creationId xmlns:a16="http://schemas.microsoft.com/office/drawing/2014/main" id="{C727CF04-E687-4E16-A979-2857C229EE92}"/>
              </a:ext>
            </a:extLst>
          </p:cNvPr>
          <p:cNvSpPr>
            <a:spLocks noChangeShapeType="1"/>
          </p:cNvSpPr>
          <p:nvPr/>
        </p:nvSpPr>
        <p:spPr bwMode="auto">
          <a:xfrm>
            <a:off x="1279437" y="1066800"/>
            <a:ext cx="6934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85385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ext Placeholder 8">
            <a:extLst>
              <a:ext uri="{FF2B5EF4-FFF2-40B4-BE49-F238E27FC236}">
                <a16:creationId xmlns:a16="http://schemas.microsoft.com/office/drawing/2014/main" id="{010EE754-67A8-447E-B864-158B40A72839}"/>
              </a:ext>
            </a:extLst>
          </p:cNvPr>
          <p:cNvSpPr txBox="1">
            <a:spLocks/>
          </p:cNvSpPr>
          <p:nvPr/>
        </p:nvSpPr>
        <p:spPr>
          <a:xfrm>
            <a:off x="457200" y="1371600"/>
            <a:ext cx="3931920" cy="457200"/>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68300" algn="l" rtl="0">
              <a:lnSpc>
                <a:spcPct val="118181"/>
              </a:lnSpc>
              <a:spcBef>
                <a:spcPts val="1000"/>
              </a:spcBef>
              <a:spcAft>
                <a:spcPts val="0"/>
              </a:spcAft>
              <a:buClr>
                <a:schemeClr val="dk2"/>
              </a:buClr>
              <a:buSzPts val="2200"/>
              <a:buFont typeface="Noto Sans Symbols"/>
              <a:buChar char="▪"/>
              <a:defRPr sz="2200" b="0" i="0" u="none" strike="noStrike" cap="none">
                <a:solidFill>
                  <a:schemeClr val="dk1"/>
                </a:solidFill>
                <a:latin typeface="Georgia"/>
                <a:ea typeface="Georgia"/>
                <a:cs typeface="Georgia"/>
                <a:sym typeface="Georgia"/>
              </a:defRPr>
            </a:lvl1pPr>
            <a:lvl2pPr marL="914400" marR="0" lvl="1" indent="-292100" algn="l" rtl="0">
              <a:lnSpc>
                <a:spcPct val="100000"/>
              </a:lnSpc>
              <a:spcBef>
                <a:spcPts val="1000"/>
              </a:spcBef>
              <a:spcAft>
                <a:spcPts val="0"/>
              </a:spcAft>
              <a:buClr>
                <a:schemeClr val="dk2"/>
              </a:buClr>
              <a:buSzPts val="1000"/>
              <a:buFont typeface="Noto Sans Symbols"/>
              <a:buChar char="◻"/>
              <a:defRPr sz="2000" b="0" i="0" u="none" strike="noStrike" cap="none">
                <a:solidFill>
                  <a:schemeClr val="dk1"/>
                </a:solidFill>
                <a:latin typeface="Georgia"/>
                <a:ea typeface="Georgia"/>
                <a:cs typeface="Georgia"/>
                <a:sym typeface="Georgia"/>
              </a:defRPr>
            </a:lvl2pPr>
            <a:lvl3pPr marL="1371600" marR="0" lvl="2" indent="-342900" algn="l" rtl="0">
              <a:lnSpc>
                <a:spcPct val="100000"/>
              </a:lnSpc>
              <a:spcBef>
                <a:spcPts val="10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pPr marL="88900" indent="0">
              <a:buNone/>
            </a:pPr>
            <a:r>
              <a:rPr lang="en-US" sz="2000" b="1" dirty="0"/>
              <a:t>Now</a:t>
            </a:r>
          </a:p>
        </p:txBody>
      </p:sp>
      <p:sp>
        <p:nvSpPr>
          <p:cNvPr id="4" name="Content Placeholder 7">
            <a:extLst>
              <a:ext uri="{FF2B5EF4-FFF2-40B4-BE49-F238E27FC236}">
                <a16:creationId xmlns:a16="http://schemas.microsoft.com/office/drawing/2014/main" id="{7A74C877-60FA-4EE0-A3B7-44E2C6BDE012}"/>
              </a:ext>
            </a:extLst>
          </p:cNvPr>
          <p:cNvSpPr txBox="1">
            <a:spLocks/>
          </p:cNvSpPr>
          <p:nvPr/>
        </p:nvSpPr>
        <p:spPr>
          <a:xfrm>
            <a:off x="457200" y="2011679"/>
            <a:ext cx="3931920" cy="3017522"/>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pPr marL="285750" indent="-285750" algn="l">
              <a:spcAft>
                <a:spcPts val="1200"/>
              </a:spcAft>
              <a:buFont typeface="Arial" panose="020B0604020202020204" pitchFamily="34" charset="0"/>
              <a:buChar char="•"/>
            </a:pPr>
            <a:r>
              <a:rPr lang="en-US" sz="1400" dirty="0">
                <a:solidFill>
                  <a:schemeClr val="tx1"/>
                </a:solidFill>
                <a:latin typeface="Georgia" panose="02040502050405020303" pitchFamily="18" charset="0"/>
              </a:rPr>
              <a:t>Provide info for FAFSA</a:t>
            </a:r>
          </a:p>
          <a:p>
            <a:pPr marL="285750" indent="-285750" algn="l">
              <a:spcAft>
                <a:spcPts val="1200"/>
              </a:spcAft>
              <a:buFont typeface="Arial" panose="020B0604020202020204" pitchFamily="34" charset="0"/>
              <a:buChar char="•"/>
            </a:pPr>
            <a:r>
              <a:rPr lang="en-US" sz="1400" dirty="0">
                <a:solidFill>
                  <a:schemeClr val="tx1"/>
                </a:solidFill>
                <a:latin typeface="Georgia" panose="02040502050405020303" pitchFamily="18" charset="0"/>
              </a:rPr>
              <a:t>Help research grant and scholarship opportunities</a:t>
            </a:r>
          </a:p>
          <a:p>
            <a:pPr marL="285750" indent="-285750" algn="l">
              <a:spcAft>
                <a:spcPts val="1200"/>
              </a:spcAft>
              <a:buFont typeface="Arial" panose="020B0604020202020204" pitchFamily="34" charset="0"/>
              <a:buChar char="•"/>
            </a:pPr>
            <a:r>
              <a:rPr lang="en-US" sz="1400" dirty="0">
                <a:solidFill>
                  <a:schemeClr val="tx1"/>
                </a:solidFill>
                <a:latin typeface="Georgia" panose="02040502050405020303" pitchFamily="18" charset="0"/>
              </a:rPr>
              <a:t>Ask your employer about tuition assistance</a:t>
            </a:r>
          </a:p>
          <a:p>
            <a:pPr marL="285750" indent="-285750" algn="l">
              <a:spcAft>
                <a:spcPts val="1200"/>
              </a:spcAft>
              <a:buFont typeface="Arial" panose="020B0604020202020204" pitchFamily="34" charset="0"/>
              <a:buChar char="•"/>
            </a:pPr>
            <a:r>
              <a:rPr lang="en-US" sz="1400" dirty="0">
                <a:solidFill>
                  <a:schemeClr val="tx1"/>
                </a:solidFill>
                <a:latin typeface="Georgia" panose="02040502050405020303" pitchFamily="18" charset="0"/>
              </a:rPr>
              <a:t>Help your student make a budget and share your family’s cost-cutting strategies</a:t>
            </a:r>
          </a:p>
          <a:p>
            <a:pPr marL="285750" indent="-285750" algn="l">
              <a:spcAft>
                <a:spcPts val="1200"/>
              </a:spcAft>
              <a:buFont typeface="Arial" panose="020B0604020202020204" pitchFamily="34" charset="0"/>
              <a:buChar char="•"/>
            </a:pPr>
            <a:r>
              <a:rPr lang="en-US" sz="1400" dirty="0">
                <a:solidFill>
                  <a:schemeClr val="tx1"/>
                </a:solidFill>
                <a:latin typeface="Georgia" panose="02040502050405020303" pitchFamily="18" charset="0"/>
              </a:rPr>
              <a:t>Apply for a Federal Parent PLUS loan</a:t>
            </a:r>
          </a:p>
          <a:p>
            <a:pPr marL="285750" lvl="1" indent="-285750">
              <a:spcAft>
                <a:spcPts val="1200"/>
              </a:spcAft>
              <a:buFont typeface="Arial" panose="020B0604020202020204" pitchFamily="34" charset="0"/>
              <a:buChar char="•"/>
            </a:pPr>
            <a:r>
              <a:rPr lang="en-US" sz="1400" dirty="0">
                <a:solidFill>
                  <a:schemeClr val="tx1"/>
                </a:solidFill>
                <a:latin typeface="Georgia" panose="02040502050405020303" pitchFamily="18" charset="0"/>
              </a:rPr>
              <a:t>If denied, student can access more Direct Unsubsidized loans</a:t>
            </a:r>
          </a:p>
        </p:txBody>
      </p:sp>
      <p:sp>
        <p:nvSpPr>
          <p:cNvPr id="5" name="Text Placeholder 9">
            <a:extLst>
              <a:ext uri="{FF2B5EF4-FFF2-40B4-BE49-F238E27FC236}">
                <a16:creationId xmlns:a16="http://schemas.microsoft.com/office/drawing/2014/main" id="{78908E03-3A6F-442F-8ADB-18CA9F41945A}"/>
              </a:ext>
            </a:extLst>
          </p:cNvPr>
          <p:cNvSpPr txBox="1">
            <a:spLocks/>
          </p:cNvSpPr>
          <p:nvPr/>
        </p:nvSpPr>
        <p:spPr>
          <a:xfrm>
            <a:off x="4754880" y="1461051"/>
            <a:ext cx="3931920" cy="457200"/>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pPr algn="l"/>
            <a:r>
              <a:rPr lang="en-US" sz="2000" b="1" dirty="0">
                <a:solidFill>
                  <a:schemeClr val="tx1"/>
                </a:solidFill>
                <a:latin typeface="Georgia" panose="02040502050405020303" pitchFamily="18" charset="0"/>
              </a:rPr>
              <a:t>Once they start school</a:t>
            </a:r>
          </a:p>
        </p:txBody>
      </p:sp>
      <p:sp>
        <p:nvSpPr>
          <p:cNvPr id="6" name="Content Placeholder 10">
            <a:extLst>
              <a:ext uri="{FF2B5EF4-FFF2-40B4-BE49-F238E27FC236}">
                <a16:creationId xmlns:a16="http://schemas.microsoft.com/office/drawing/2014/main" id="{9C099B0A-259A-421B-80EA-9B70DAD66B71}"/>
              </a:ext>
            </a:extLst>
          </p:cNvPr>
          <p:cNvSpPr txBox="1">
            <a:spLocks/>
          </p:cNvSpPr>
          <p:nvPr/>
        </p:nvSpPr>
        <p:spPr>
          <a:xfrm>
            <a:off x="4754880" y="2011679"/>
            <a:ext cx="3931920" cy="338527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1000"/>
              </a:spcAft>
              <a:buFont typeface="Arial" panose="020B0604020202020204" pitchFamily="34" charset="0"/>
              <a:buChar char="•"/>
            </a:pPr>
            <a:r>
              <a:rPr lang="en-US" dirty="0">
                <a:latin typeface="Georgia" panose="02040502050405020303" pitchFamily="18" charset="0"/>
              </a:rPr>
              <a:t>Continue to provide info for FAFSA</a:t>
            </a:r>
          </a:p>
          <a:p>
            <a:pPr marL="285750" indent="-285750">
              <a:spcAft>
                <a:spcPts val="1000"/>
              </a:spcAft>
              <a:buFont typeface="Arial" panose="020B0604020202020204" pitchFamily="34" charset="0"/>
              <a:buChar char="•"/>
            </a:pPr>
            <a:r>
              <a:rPr lang="en-US" dirty="0">
                <a:latin typeface="Georgia" panose="02040502050405020303" pitchFamily="18" charset="0"/>
              </a:rPr>
              <a:t>Allow your student to live at home</a:t>
            </a:r>
          </a:p>
          <a:p>
            <a:pPr marL="285750" indent="-285750">
              <a:spcAft>
                <a:spcPts val="1000"/>
              </a:spcAft>
              <a:buFont typeface="Arial" panose="020B0604020202020204" pitchFamily="34" charset="0"/>
              <a:buChar char="•"/>
            </a:pPr>
            <a:r>
              <a:rPr lang="en-US" dirty="0">
                <a:latin typeface="Georgia" panose="02040502050405020303" pitchFamily="18" charset="0"/>
              </a:rPr>
              <a:t>Encourage your student to build relationships at school</a:t>
            </a:r>
          </a:p>
          <a:p>
            <a:pPr marL="568325" lvl="8" indent="-285750">
              <a:spcAft>
                <a:spcPts val="1000"/>
              </a:spcAft>
              <a:buFont typeface="Courier New" panose="02070309020205020404" pitchFamily="49" charset="0"/>
              <a:buChar char="o"/>
            </a:pPr>
            <a:r>
              <a:rPr lang="en-US" dirty="0">
                <a:latin typeface="Georgia" panose="02040502050405020303" pitchFamily="18" charset="0"/>
              </a:rPr>
              <a:t>Volunteer or work (&lt;20 </a:t>
            </a:r>
            <a:r>
              <a:rPr lang="en-US" dirty="0" err="1">
                <a:latin typeface="Georgia" panose="02040502050405020303" pitchFamily="18" charset="0"/>
              </a:rPr>
              <a:t>hrs</a:t>
            </a:r>
            <a:r>
              <a:rPr lang="en-US" dirty="0">
                <a:latin typeface="Georgia" panose="02040502050405020303" pitchFamily="18" charset="0"/>
              </a:rPr>
              <a:t>/</a:t>
            </a:r>
            <a:r>
              <a:rPr lang="en-US" dirty="0" err="1">
                <a:latin typeface="Georgia" panose="02040502050405020303" pitchFamily="18" charset="0"/>
              </a:rPr>
              <a:t>wk</a:t>
            </a:r>
            <a:r>
              <a:rPr lang="en-US" dirty="0">
                <a:latin typeface="Georgia" panose="02040502050405020303" pitchFamily="18" charset="0"/>
              </a:rPr>
              <a:t>)</a:t>
            </a:r>
          </a:p>
          <a:p>
            <a:pPr marL="568325" lvl="6" indent="-285750">
              <a:spcAft>
                <a:spcPts val="1000"/>
              </a:spcAft>
              <a:buFont typeface="Courier New" panose="02070309020205020404" pitchFamily="49" charset="0"/>
              <a:buChar char="o"/>
            </a:pPr>
            <a:r>
              <a:rPr lang="en-US" dirty="0">
                <a:latin typeface="Georgia" panose="02040502050405020303" pitchFamily="18" charset="0"/>
              </a:rPr>
              <a:t>Participate in clubs and activities</a:t>
            </a:r>
          </a:p>
          <a:p>
            <a:pPr marL="568325" lvl="6" indent="-285750">
              <a:spcAft>
                <a:spcPts val="1000"/>
              </a:spcAft>
              <a:buFont typeface="Courier New" panose="02070309020205020404" pitchFamily="49" charset="0"/>
              <a:buChar char="o"/>
            </a:pPr>
            <a:r>
              <a:rPr lang="en-US" dirty="0">
                <a:latin typeface="Georgia" panose="02040502050405020303" pitchFamily="18" charset="0"/>
              </a:rPr>
              <a:t>Academic advisor, financial aid, professors (office hours!), and classmates</a:t>
            </a:r>
          </a:p>
          <a:p>
            <a:pPr marL="285750" indent="-285750">
              <a:spcAft>
                <a:spcPts val="1000"/>
              </a:spcAft>
              <a:buFont typeface="Arial" panose="020B0604020202020204" pitchFamily="34" charset="0"/>
              <a:buChar char="•"/>
            </a:pPr>
            <a:r>
              <a:rPr lang="en-US" dirty="0">
                <a:latin typeface="Georgia" panose="02040502050405020303" pitchFamily="18" charset="0"/>
              </a:rPr>
              <a:t>Be honest about your past missteps and encourage them to use their resources</a:t>
            </a:r>
          </a:p>
        </p:txBody>
      </p:sp>
      <p:sp>
        <p:nvSpPr>
          <p:cNvPr id="8" name="Slide Number Placeholder 4">
            <a:extLst>
              <a:ext uri="{FF2B5EF4-FFF2-40B4-BE49-F238E27FC236}">
                <a16:creationId xmlns:a16="http://schemas.microsoft.com/office/drawing/2014/main" id="{AFE63B55-CBC0-499B-9464-9AA1B27815A8}"/>
              </a:ext>
            </a:extLst>
          </p:cNvPr>
          <p:cNvSpPr txBox="1">
            <a:spLocks/>
          </p:cNvSpPr>
          <p:nvPr/>
        </p:nvSpPr>
        <p:spPr>
          <a:xfrm>
            <a:off x="7772400" y="6401753"/>
            <a:ext cx="9144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3FA9C0-76D2-4098-B10D-57ADD9B5F8CC}" type="slidenum">
              <a:rPr lang="en-US" smtClean="0"/>
              <a:pPr/>
              <a:t>30</a:t>
            </a:fld>
            <a:endParaRPr lang="en-US" dirty="0"/>
          </a:p>
        </p:txBody>
      </p:sp>
      <p:sp>
        <p:nvSpPr>
          <p:cNvPr id="9" name="Title 5">
            <a:extLst>
              <a:ext uri="{FF2B5EF4-FFF2-40B4-BE49-F238E27FC236}">
                <a16:creationId xmlns:a16="http://schemas.microsoft.com/office/drawing/2014/main" id="{49B7091D-87B6-4B7C-96EA-9219C916CB57}"/>
              </a:ext>
            </a:extLst>
          </p:cNvPr>
          <p:cNvSpPr>
            <a:spLocks noGrp="1"/>
          </p:cNvSpPr>
          <p:nvPr>
            <p:ph type="title"/>
          </p:nvPr>
        </p:nvSpPr>
        <p:spPr>
          <a:xfrm>
            <a:off x="457200" y="365283"/>
            <a:ext cx="8229600" cy="914400"/>
          </a:xfrm>
        </p:spPr>
        <p:txBody>
          <a:bodyPr/>
          <a:lstStyle/>
          <a:p>
            <a:r>
              <a:rPr lang="en-US" dirty="0"/>
              <a:t>Other ways to help your student afford college</a:t>
            </a:r>
          </a:p>
        </p:txBody>
      </p:sp>
      <p:sp>
        <p:nvSpPr>
          <p:cNvPr id="10" name="Rectangle 9">
            <a:extLst>
              <a:ext uri="{FF2B5EF4-FFF2-40B4-BE49-F238E27FC236}">
                <a16:creationId xmlns:a16="http://schemas.microsoft.com/office/drawing/2014/main" id="{2B845B2E-BF63-4284-B627-4C020A578C4E}"/>
              </a:ext>
            </a:extLst>
          </p:cNvPr>
          <p:cNvSpPr/>
          <p:nvPr/>
        </p:nvSpPr>
        <p:spPr>
          <a:xfrm>
            <a:off x="457200" y="5256450"/>
            <a:ext cx="8229600" cy="707886"/>
          </a:xfrm>
          <a:prstGeom prst="rect">
            <a:avLst/>
          </a:prstGeom>
        </p:spPr>
        <p:txBody>
          <a:bodyPr wrap="square">
            <a:spAutoFit/>
          </a:bodyPr>
          <a:lstStyle/>
          <a:p>
            <a:pPr algn="ctr"/>
            <a:r>
              <a:rPr lang="en-US" sz="2000" dirty="0">
                <a:latin typeface="Avenir Next LT Pro" panose="020B0504020202020204" pitchFamily="34" charset="0"/>
              </a:rPr>
              <a:t>Be upfront about your limits!</a:t>
            </a:r>
          </a:p>
          <a:p>
            <a:pPr algn="ctr"/>
            <a:r>
              <a:rPr lang="en-US" sz="2000" dirty="0">
                <a:latin typeface="Avenir Next LT Pro" panose="020B0504020202020204" pitchFamily="34" charset="0"/>
              </a:rPr>
              <a:t>There are no scholarships for retirement.</a:t>
            </a:r>
          </a:p>
        </p:txBody>
      </p:sp>
    </p:spTree>
    <p:extLst>
      <p:ext uri="{BB962C8B-B14F-4D97-AF65-F5344CB8AC3E}">
        <p14:creationId xmlns:p14="http://schemas.microsoft.com/office/powerpoint/2010/main" val="1288929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924F0981-2D07-4726-9037-C650B9A29AA4}"/>
              </a:ext>
            </a:extLst>
          </p:cNvPr>
          <p:cNvSpPr>
            <a:spLocks noGrp="1"/>
          </p:cNvSpPr>
          <p:nvPr>
            <p:ph type="title"/>
          </p:nvPr>
        </p:nvSpPr>
        <p:spPr>
          <a:xfrm>
            <a:off x="457200" y="274320"/>
            <a:ext cx="8229600" cy="914400"/>
          </a:xfrm>
        </p:spPr>
        <p:txBody>
          <a:bodyPr>
            <a:normAutofit fontScale="90000"/>
          </a:bodyPr>
          <a:lstStyle/>
          <a:p>
            <a:r>
              <a:rPr lang="en-US" dirty="0"/>
              <a:t>Grad Path helps students make final decisions about where (or whether) to go to school—and how to pay for it.</a:t>
            </a:r>
            <a:endParaRPr lang="en-US" i="1" dirty="0"/>
          </a:p>
        </p:txBody>
      </p:sp>
      <p:sp>
        <p:nvSpPr>
          <p:cNvPr id="4" name="Footer Placeholder 3">
            <a:extLst>
              <a:ext uri="{FF2B5EF4-FFF2-40B4-BE49-F238E27FC236}">
                <a16:creationId xmlns:a16="http://schemas.microsoft.com/office/drawing/2014/main" id="{D51985C9-0FEF-4A01-8B17-85F1853E30EF}"/>
              </a:ext>
            </a:extLst>
          </p:cNvPr>
          <p:cNvSpPr txBox="1">
            <a:spLocks/>
          </p:cNvSpPr>
          <p:nvPr/>
        </p:nvSpPr>
        <p:spPr>
          <a:xfrm>
            <a:off x="2743200" y="6400800"/>
            <a:ext cx="36576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7</a:t>
            </a:r>
            <a:endParaRPr lang="en-US" dirty="0"/>
          </a:p>
        </p:txBody>
      </p:sp>
      <p:pic>
        <p:nvPicPr>
          <p:cNvPr id="5" name="Picture 4">
            <a:extLst>
              <a:ext uri="{FF2B5EF4-FFF2-40B4-BE49-F238E27FC236}">
                <a16:creationId xmlns:a16="http://schemas.microsoft.com/office/drawing/2014/main" id="{59A30283-190E-4EAF-BBFD-A19865BD390B}"/>
              </a:ext>
            </a:extLst>
          </p:cNvPr>
          <p:cNvPicPr>
            <a:picLocks noChangeAspect="1"/>
          </p:cNvPicPr>
          <p:nvPr/>
        </p:nvPicPr>
        <p:blipFill rotWithShape="1">
          <a:blip r:embed="rId3">
            <a:extLst>
              <a:ext uri="{28A0092B-C50C-407E-A947-70E740481C1C}">
                <a14:useLocalDpi xmlns:a14="http://schemas.microsoft.com/office/drawing/2010/main" val="0"/>
              </a:ext>
            </a:extLst>
          </a:blip>
          <a:srcRect b="34622"/>
          <a:stretch/>
        </p:blipFill>
        <p:spPr>
          <a:xfrm>
            <a:off x="457200" y="1351013"/>
            <a:ext cx="8229600" cy="3217276"/>
          </a:xfrm>
          <a:prstGeom prst="rect">
            <a:avLst/>
          </a:prstGeom>
        </p:spPr>
      </p:pic>
      <p:sp>
        <p:nvSpPr>
          <p:cNvPr id="6" name="TextBox 5">
            <a:extLst>
              <a:ext uri="{FF2B5EF4-FFF2-40B4-BE49-F238E27FC236}">
                <a16:creationId xmlns:a16="http://schemas.microsoft.com/office/drawing/2014/main" id="{2243FE6E-6F1A-48F4-8CB9-4F6909EBC5DA}"/>
              </a:ext>
            </a:extLst>
          </p:cNvPr>
          <p:cNvSpPr txBox="1"/>
          <p:nvPr/>
        </p:nvSpPr>
        <p:spPr>
          <a:xfrm>
            <a:off x="4288998" y="4631621"/>
            <a:ext cx="3615926" cy="1107996"/>
          </a:xfrm>
          <a:prstGeom prst="rect">
            <a:avLst/>
          </a:prstGeom>
          <a:solidFill>
            <a:srgbClr val="CCE8E7">
              <a:alpha val="80000"/>
            </a:srgbClr>
          </a:solidFill>
        </p:spPr>
        <p:txBody>
          <a:bodyPr wrap="square" rtlCol="0">
            <a:spAutoFit/>
          </a:bodyPr>
          <a:lstStyle/>
          <a:p>
            <a:r>
              <a:rPr lang="en-US" dirty="0">
                <a:latin typeface="Avenir Next LT Pro" panose="020B0504020202020204" pitchFamily="34" charset="0"/>
              </a:rPr>
              <a:t>Your financial path to graduation</a:t>
            </a:r>
          </a:p>
          <a:p>
            <a:pPr marL="285750" indent="-285750">
              <a:buFont typeface="Arial" panose="020B0604020202020204" pitchFamily="34" charset="0"/>
              <a:buChar char="•"/>
            </a:pPr>
            <a:r>
              <a:rPr lang="en-US" sz="1600" dirty="0">
                <a:latin typeface="Avenir Next LT Pro Light" panose="020B0304020202020204" pitchFamily="34" charset="0"/>
              </a:rPr>
              <a:t>Does my funding cover my costs?</a:t>
            </a:r>
          </a:p>
          <a:p>
            <a:pPr marL="285750" indent="-285750">
              <a:buFont typeface="Arial" panose="020B0604020202020204" pitchFamily="34" charset="0"/>
              <a:buChar char="•"/>
            </a:pPr>
            <a:r>
              <a:rPr lang="en-US" sz="1600" dirty="0">
                <a:latin typeface="Avenir Next LT Pro Light" panose="020B0304020202020204" pitchFamily="34" charset="0"/>
              </a:rPr>
              <a:t>Can I afford the loans I’ll need?</a:t>
            </a:r>
          </a:p>
          <a:p>
            <a:pPr marL="285750" indent="-285750">
              <a:buFont typeface="Arial" panose="020B0604020202020204" pitchFamily="34" charset="0"/>
              <a:buChar char="•"/>
            </a:pPr>
            <a:r>
              <a:rPr lang="en-US" sz="1600" dirty="0">
                <a:latin typeface="Avenir Next LT Pro Light" panose="020B0304020202020204" pitchFamily="34" charset="0"/>
              </a:rPr>
              <a:t>Is this school worth it for me? </a:t>
            </a:r>
          </a:p>
        </p:txBody>
      </p:sp>
    </p:spTree>
    <p:extLst>
      <p:ext uri="{BB962C8B-B14F-4D97-AF65-F5344CB8AC3E}">
        <p14:creationId xmlns:p14="http://schemas.microsoft.com/office/powerpoint/2010/main" val="3558523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2340F636-30CB-4413-AA83-8163EDDFA9A3}"/>
              </a:ext>
            </a:extLst>
          </p:cNvPr>
          <p:cNvSpPr>
            <a:spLocks noGrp="1"/>
          </p:cNvSpPr>
          <p:nvPr>
            <p:ph type="title"/>
          </p:nvPr>
        </p:nvSpPr>
        <p:spPr>
          <a:xfrm>
            <a:off x="553641" y="452437"/>
            <a:ext cx="8036720" cy="743347"/>
          </a:xfrm>
        </p:spPr>
        <p:txBody>
          <a:bodyPr>
            <a:normAutofit fontScale="90000"/>
          </a:bodyPr>
          <a:lstStyle/>
          <a:p>
            <a:r>
              <a:rPr lang="en-US" dirty="0"/>
              <a:t>We used research on financial aid offers to understand the difficulties they pose for students and families.</a:t>
            </a:r>
          </a:p>
        </p:txBody>
      </p:sp>
      <p:sp>
        <p:nvSpPr>
          <p:cNvPr id="4" name="Content Placeholder 3">
            <a:extLst>
              <a:ext uri="{FF2B5EF4-FFF2-40B4-BE49-F238E27FC236}">
                <a16:creationId xmlns:a16="http://schemas.microsoft.com/office/drawing/2014/main" id="{5A83989F-A835-4AA7-BBE7-C59CDD80110B}"/>
              </a:ext>
            </a:extLst>
          </p:cNvPr>
          <p:cNvSpPr>
            <a:spLocks noGrp="1"/>
          </p:cNvSpPr>
          <p:nvPr>
            <p:ph sz="half" idx="1"/>
          </p:nvPr>
        </p:nvSpPr>
        <p:spPr>
          <a:xfrm>
            <a:off x="457200" y="1371600"/>
            <a:ext cx="3931920" cy="4846320"/>
          </a:xfrm>
        </p:spPr>
        <p:txBody>
          <a:bodyPr>
            <a:normAutofit fontScale="85000" lnSpcReduction="10000"/>
          </a:bodyPr>
          <a:lstStyle/>
          <a:p>
            <a:pPr marL="0" indent="0">
              <a:buNone/>
            </a:pPr>
            <a:r>
              <a:rPr lang="en-US" sz="1900" dirty="0">
                <a:solidFill>
                  <a:srgbClr val="333333"/>
                </a:solidFill>
              </a:rPr>
              <a:t>New America and </a:t>
            </a:r>
            <a:r>
              <a:rPr lang="en-US" sz="1900" dirty="0" err="1">
                <a:solidFill>
                  <a:srgbClr val="333333"/>
                </a:solidFill>
              </a:rPr>
              <a:t>uAspire’s</a:t>
            </a:r>
            <a:r>
              <a:rPr lang="en-US" sz="1900" dirty="0">
                <a:solidFill>
                  <a:srgbClr val="333333"/>
                </a:solidFill>
              </a:rPr>
              <a:t> review of 515 award letters from unique institutions revealed:</a:t>
            </a:r>
            <a:br>
              <a:rPr lang="en-US" sz="1900" dirty="0">
                <a:solidFill>
                  <a:srgbClr val="333333"/>
                </a:solidFill>
              </a:rPr>
            </a:br>
            <a:endParaRPr lang="en-US" sz="1900" dirty="0">
              <a:solidFill>
                <a:srgbClr val="333333"/>
              </a:solidFill>
            </a:endParaRPr>
          </a:p>
          <a:p>
            <a:pPr marL="342900" indent="-342900"/>
            <a:r>
              <a:rPr lang="en-US" sz="1900" dirty="0">
                <a:solidFill>
                  <a:srgbClr val="333333"/>
                </a:solidFill>
              </a:rPr>
              <a:t>Confusing jargon </a:t>
            </a:r>
          </a:p>
          <a:p>
            <a:pPr marL="342900" indent="-342900"/>
            <a:r>
              <a:rPr lang="en-US" sz="1900" dirty="0">
                <a:solidFill>
                  <a:srgbClr val="333333"/>
                </a:solidFill>
              </a:rPr>
              <a:t>Omission of the complete cost</a:t>
            </a:r>
          </a:p>
          <a:p>
            <a:pPr marL="342900" indent="-342900"/>
            <a:r>
              <a:rPr lang="en-US" sz="1900" dirty="0">
                <a:solidFill>
                  <a:srgbClr val="333333"/>
                </a:solidFill>
              </a:rPr>
              <a:t>Failure to differentiate types of aid</a:t>
            </a:r>
          </a:p>
          <a:p>
            <a:pPr marL="342900" indent="-342900"/>
            <a:r>
              <a:rPr lang="en-US" sz="1900" dirty="0">
                <a:solidFill>
                  <a:srgbClr val="333333"/>
                </a:solidFill>
              </a:rPr>
              <a:t>Misleading packaging of Parent PLUS loans</a:t>
            </a:r>
          </a:p>
          <a:p>
            <a:pPr marL="342900" indent="-342900"/>
            <a:r>
              <a:rPr lang="en-US" sz="1900" dirty="0">
                <a:solidFill>
                  <a:srgbClr val="333333"/>
                </a:solidFill>
              </a:rPr>
              <a:t>Vague definitions and poor placement of work-study</a:t>
            </a:r>
          </a:p>
          <a:p>
            <a:pPr marL="342900" indent="-342900"/>
            <a:r>
              <a:rPr lang="en-US" sz="1900" dirty="0">
                <a:solidFill>
                  <a:srgbClr val="333333"/>
                </a:solidFill>
              </a:rPr>
              <a:t>Inconsistent bottom line calculations</a:t>
            </a:r>
          </a:p>
          <a:p>
            <a:pPr marL="342900" indent="-342900"/>
            <a:r>
              <a:rPr lang="en-US" sz="1900" dirty="0">
                <a:solidFill>
                  <a:srgbClr val="333333"/>
                </a:solidFill>
              </a:rPr>
              <a:t>No clear next steps</a:t>
            </a:r>
          </a:p>
          <a:p>
            <a:endParaRPr lang="en-US" dirty="0"/>
          </a:p>
        </p:txBody>
      </p:sp>
      <p:sp>
        <p:nvSpPr>
          <p:cNvPr id="5" name="Rectangle 4">
            <a:extLst>
              <a:ext uri="{FF2B5EF4-FFF2-40B4-BE49-F238E27FC236}">
                <a16:creationId xmlns:a16="http://schemas.microsoft.com/office/drawing/2014/main" id="{F05AEE15-9527-430C-B735-DE2C84D6ECA3}"/>
              </a:ext>
            </a:extLst>
          </p:cNvPr>
          <p:cNvSpPr/>
          <p:nvPr/>
        </p:nvSpPr>
        <p:spPr>
          <a:xfrm>
            <a:off x="3421207" y="6288259"/>
            <a:ext cx="5265593" cy="400110"/>
          </a:xfrm>
          <a:prstGeom prst="rect">
            <a:avLst/>
          </a:prstGeom>
        </p:spPr>
        <p:txBody>
          <a:bodyPr wrap="square">
            <a:spAutoFit/>
          </a:bodyPr>
          <a:lstStyle/>
          <a:p>
            <a:pPr fontAlgn="base">
              <a:spcBef>
                <a:spcPct val="0"/>
              </a:spcBef>
              <a:spcAft>
                <a:spcPct val="0"/>
              </a:spcAft>
            </a:pPr>
            <a:r>
              <a:rPr lang="en-US" sz="1000" i="1" dirty="0">
                <a:solidFill>
                  <a:srgbClr val="000000"/>
                </a:solidFill>
                <a:latin typeface="Arial" panose="020B0604020202020204" pitchFamily="34" charset="0"/>
                <a:ea typeface="ヒラギノ角ゴ ProN W3" pitchFamily="-109" charset="-128"/>
                <a:cs typeface="Arial" panose="020B0604020202020204" pitchFamily="34" charset="0"/>
                <a:sym typeface="Arial" charset="0"/>
              </a:rPr>
              <a:t>Decoding the Cost of College</a:t>
            </a:r>
            <a:r>
              <a:rPr lang="en-US" sz="1000" dirty="0">
                <a:solidFill>
                  <a:srgbClr val="000000"/>
                </a:solidFill>
                <a:latin typeface="Arial" panose="020B0604020202020204" pitchFamily="34" charset="0"/>
                <a:ea typeface="ヒラギノ角ゴ ProN W3" pitchFamily="-109" charset="-128"/>
                <a:cs typeface="Arial" panose="020B0604020202020204" pitchFamily="34" charset="0"/>
                <a:sym typeface="Arial" charset="0"/>
              </a:rPr>
              <a:t>, 2018</a:t>
            </a:r>
            <a:r>
              <a:rPr lang="en-US" sz="1000" dirty="0">
                <a:latin typeface="Arial" panose="020B0604020202020204" pitchFamily="34" charset="0"/>
                <a:ea typeface="ヒラギノ角ゴ ProN W3" pitchFamily="-109" charset="-128"/>
                <a:cs typeface="Arial" panose="020B0604020202020204" pitchFamily="34" charset="0"/>
                <a:sym typeface="Arial" charset="0"/>
              </a:rPr>
              <a:t>, </a:t>
            </a:r>
            <a:r>
              <a:rPr lang="en-US" sz="1000" dirty="0">
                <a:latin typeface="Arial" panose="020B0604020202020204" pitchFamily="34" charset="0"/>
                <a:cs typeface="Arial" panose="020B0604020202020204" pitchFamily="34" charset="0"/>
              </a:rPr>
              <a:t>https://www.newamerica.org/education-policy/policy-papers/decoding-cost-college</a:t>
            </a:r>
            <a:endParaRPr lang="en-US" sz="1000" dirty="0">
              <a:latin typeface="Arial" panose="020B0604020202020204" pitchFamily="34" charset="0"/>
              <a:ea typeface="ヒラギノ角ゴ ProN W3" pitchFamily="-109" charset="-128"/>
              <a:cs typeface="Arial" panose="020B0604020202020204" pitchFamily="34" charset="0"/>
              <a:sym typeface="Arial" charset="0"/>
            </a:endParaRPr>
          </a:p>
        </p:txBody>
      </p:sp>
      <p:pic>
        <p:nvPicPr>
          <p:cNvPr id="6" name="Content Placeholder 15">
            <a:extLst>
              <a:ext uri="{FF2B5EF4-FFF2-40B4-BE49-F238E27FC236}">
                <a16:creationId xmlns:a16="http://schemas.microsoft.com/office/drawing/2014/main" id="{846F988A-9161-40C8-8B55-05089B51A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106" y="1371600"/>
            <a:ext cx="3747150" cy="4846638"/>
          </a:xfrm>
          <a:prstGeom prst="rect">
            <a:avLst/>
          </a:prstGeom>
          <a:noFill/>
          <a:ln>
            <a:noFill/>
          </a:ln>
        </p:spPr>
      </p:pic>
    </p:spTree>
    <p:extLst>
      <p:ext uri="{BB962C8B-B14F-4D97-AF65-F5344CB8AC3E}">
        <p14:creationId xmlns:p14="http://schemas.microsoft.com/office/powerpoint/2010/main" val="3151065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0219B77F-588F-42A8-9EE1-4C5D43DEB8EE}"/>
              </a:ext>
            </a:extLst>
          </p:cNvPr>
          <p:cNvSpPr>
            <a:spLocks noGrp="1"/>
          </p:cNvSpPr>
          <p:nvPr>
            <p:ph type="title"/>
          </p:nvPr>
        </p:nvSpPr>
        <p:spPr>
          <a:xfrm>
            <a:off x="553641" y="452437"/>
            <a:ext cx="8036720" cy="743347"/>
          </a:xfrm>
        </p:spPr>
        <p:txBody>
          <a:bodyPr>
            <a:noAutofit/>
          </a:bodyPr>
          <a:lstStyle/>
          <a:p>
            <a:r>
              <a:rPr lang="en-US" sz="2300" dirty="0"/>
              <a:t>Students told us they care about financial fit and want help making informed decisions about paying for college.</a:t>
            </a:r>
          </a:p>
        </p:txBody>
      </p:sp>
      <p:sp>
        <p:nvSpPr>
          <p:cNvPr id="4" name="Footer Placeholder 3">
            <a:extLst>
              <a:ext uri="{FF2B5EF4-FFF2-40B4-BE49-F238E27FC236}">
                <a16:creationId xmlns:a16="http://schemas.microsoft.com/office/drawing/2014/main" id="{876B7442-5A24-44FD-84E9-185E2F9CFCD5}"/>
              </a:ext>
            </a:extLst>
          </p:cNvPr>
          <p:cNvSpPr txBox="1">
            <a:spLocks/>
          </p:cNvSpPr>
          <p:nvPr/>
        </p:nvSpPr>
        <p:spPr>
          <a:xfrm>
            <a:off x="3121571" y="6061817"/>
            <a:ext cx="5646199"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solidFill>
                  <a:schemeClr val="accent1">
                    <a:lumMod val="25000"/>
                  </a:schemeClr>
                </a:solidFill>
              </a:rPr>
              <a:t>We got input from high school and college students from around the country before and during our design and development process. Student profiles are composites; these are stock photos.</a:t>
            </a:r>
          </a:p>
        </p:txBody>
      </p:sp>
      <p:sp>
        <p:nvSpPr>
          <p:cNvPr id="5" name="Slide Number Placeholder 4">
            <a:extLst>
              <a:ext uri="{FF2B5EF4-FFF2-40B4-BE49-F238E27FC236}">
                <a16:creationId xmlns:a16="http://schemas.microsoft.com/office/drawing/2014/main" id="{D06B3B15-94D5-4197-97AB-B225722A2302}"/>
              </a:ext>
            </a:extLst>
          </p:cNvPr>
          <p:cNvSpPr txBox="1">
            <a:spLocks/>
          </p:cNvSpPr>
          <p:nvPr/>
        </p:nvSpPr>
        <p:spPr>
          <a:xfrm>
            <a:off x="7772400" y="6400800"/>
            <a:ext cx="9144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3FA9C0-76D2-4098-B10D-57ADD9B5F8CC}" type="slidenum">
              <a:rPr lang="en-US" smtClean="0"/>
              <a:pPr/>
              <a:t>33</a:t>
            </a:fld>
            <a:endParaRPr lang="en-US" dirty="0"/>
          </a:p>
        </p:txBody>
      </p:sp>
      <p:graphicFrame>
        <p:nvGraphicFramePr>
          <p:cNvPr id="6" name="Table 5">
            <a:extLst>
              <a:ext uri="{FF2B5EF4-FFF2-40B4-BE49-F238E27FC236}">
                <a16:creationId xmlns:a16="http://schemas.microsoft.com/office/drawing/2014/main" id="{D4333947-B5C1-4E82-8189-7304E33A4065}"/>
              </a:ext>
            </a:extLst>
          </p:cNvPr>
          <p:cNvGraphicFramePr>
            <a:graphicFrameLocks noGrp="1"/>
          </p:cNvGraphicFramePr>
          <p:nvPr/>
        </p:nvGraphicFramePr>
        <p:xfrm>
          <a:off x="457200" y="3052330"/>
          <a:ext cx="8229600" cy="283972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1441806658"/>
                    </a:ext>
                  </a:extLst>
                </a:gridCol>
                <a:gridCol w="2743200">
                  <a:extLst>
                    <a:ext uri="{9D8B030D-6E8A-4147-A177-3AD203B41FA5}">
                      <a16:colId xmlns:a16="http://schemas.microsoft.com/office/drawing/2014/main" val="4160357577"/>
                    </a:ext>
                  </a:extLst>
                </a:gridCol>
                <a:gridCol w="2743200">
                  <a:extLst>
                    <a:ext uri="{9D8B030D-6E8A-4147-A177-3AD203B41FA5}">
                      <a16:colId xmlns:a16="http://schemas.microsoft.com/office/drawing/2014/main" val="481487587"/>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Avenir Next LT Pro Light" panose="020B0304020202020204" pitchFamily="34" charset="0"/>
                          <a:cs typeface="Arial" panose="020B0604020202020204" pitchFamily="34" charset="0"/>
                        </a:rPr>
                        <a:t>“Naomi”</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Avenir Next LT Pro Light" panose="020B0304020202020204" pitchFamily="34" charset="0"/>
                          <a:cs typeface="Arial" panose="020B0604020202020204" pitchFamily="34" charset="0"/>
                        </a:rPr>
                        <a:t>“Derrick”</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Avenir Next LT Pro Light" panose="020B0304020202020204" pitchFamily="34" charset="0"/>
                          <a:cs typeface="Arial" panose="020B0604020202020204" pitchFamily="34" charset="0"/>
                        </a:rPr>
                        <a:t>“Archer”</a:t>
                      </a:r>
                    </a:p>
                  </a:txBody>
                  <a:tcPr/>
                </a:tc>
                <a:extLst>
                  <a:ext uri="{0D108BD9-81ED-4DB2-BD59-A6C34878D82A}">
                    <a16:rowId xmlns:a16="http://schemas.microsoft.com/office/drawing/2014/main" val="182908691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Avenir Next LT Pro Light" panose="020B0304020202020204" pitchFamily="34" charset="0"/>
                          <a:cs typeface="Arial" panose="020B0604020202020204" pitchFamily="34" charset="0"/>
                        </a:rPr>
                        <a:t>Outside of school and sports, Naomi works and helps her family pay bills. Her parents want her to go school but she worries that it might hurt her family financially. She wants to go where her sister goes, a popular state school. She is relieved that the school’s website says they offer financial aid to 100% of students who need it. Her parents have explained debt but they are confused by the terminology in her offer.</a:t>
                      </a:r>
                    </a:p>
                    <a:p>
                      <a:endParaRPr lang="en-US" sz="1200" dirty="0">
                        <a:latin typeface="Avenir Next LT Pro Light" panose="020B0304020202020204" pitchFamily="34" charset="0"/>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Avenir Next LT Pro Light" panose="020B0304020202020204" pitchFamily="34" charset="0"/>
                          <a:cs typeface="Arial" panose="020B0604020202020204" pitchFamily="34" charset="0"/>
                        </a:rPr>
                        <a:t>Derrick is aiming for a prestigious school for better career options. He also wants to finish with as little debt as possible. His parents have saved some money for his education, but they haven’t been to college, and his counselor seems busy, so Derrick relies on the internet to explain what he doesn’t understand. Despite his high GPA, he wasn’t offered as much scholarship money as he expected. Now he has to plan how to cover the gap. </a:t>
                      </a:r>
                    </a:p>
                  </a:txBody>
                  <a:tcPr/>
                </a:tc>
                <a:tc>
                  <a:txBody>
                    <a:bodyPr/>
                    <a:lstStyle/>
                    <a:p>
                      <a:r>
                        <a:rPr lang="en-US" sz="1200" dirty="0">
                          <a:latin typeface="Avenir Next LT Pro Light" panose="020B0304020202020204" pitchFamily="34" charset="0"/>
                          <a:cs typeface="Arial" panose="020B0604020202020204" pitchFamily="34" charset="0"/>
                        </a:rPr>
                        <a:t>Archer failed out of his first attempt at college because he was working full-time to support his family – he was afraid to use student loans. A nonprofit for teen parents helped him get his associate’s degree. His work-study supervisor in the financial aid office helped him regain his Title IV eligibility. Now that he is about to transfer into a local university, he needs a strategy to balance his academic, financial, and parental duties. </a:t>
                      </a:r>
                    </a:p>
                  </a:txBody>
                  <a:tcPr/>
                </a:tc>
                <a:extLst>
                  <a:ext uri="{0D108BD9-81ED-4DB2-BD59-A6C34878D82A}">
                    <a16:rowId xmlns:a16="http://schemas.microsoft.com/office/drawing/2014/main" val="4238685959"/>
                  </a:ext>
                </a:extLst>
              </a:tr>
            </a:tbl>
          </a:graphicData>
        </a:graphic>
      </p:graphicFrame>
      <p:pic>
        <p:nvPicPr>
          <p:cNvPr id="8" name="Picture 7">
            <a:extLst>
              <a:ext uri="{FF2B5EF4-FFF2-40B4-BE49-F238E27FC236}">
                <a16:creationId xmlns:a16="http://schemas.microsoft.com/office/drawing/2014/main" id="{909FA663-58FF-4F27-B22E-C6CF171DDC57}"/>
              </a:ext>
            </a:extLst>
          </p:cNvPr>
          <p:cNvPicPr>
            <a:picLocks noChangeAspect="1"/>
          </p:cNvPicPr>
          <p:nvPr/>
        </p:nvPicPr>
        <p:blipFill rotWithShape="1">
          <a:blip r:embed="rId3">
            <a:extLst>
              <a:ext uri="{28A0092B-C50C-407E-A947-70E740481C1C}">
                <a14:useLocalDpi xmlns:a14="http://schemas.microsoft.com/office/drawing/2010/main" val="0"/>
              </a:ext>
            </a:extLst>
          </a:blip>
          <a:srcRect l="75287" t="49747" r="7061" b="36603"/>
          <a:stretch/>
        </p:blipFill>
        <p:spPr>
          <a:xfrm>
            <a:off x="3807838" y="1483727"/>
            <a:ext cx="1528324" cy="1528324"/>
          </a:xfrm>
          <a:prstGeom prst="ellipse">
            <a:avLst/>
          </a:prstGeom>
        </p:spPr>
      </p:pic>
      <p:pic>
        <p:nvPicPr>
          <p:cNvPr id="9" name="Picture 8">
            <a:extLst>
              <a:ext uri="{FF2B5EF4-FFF2-40B4-BE49-F238E27FC236}">
                <a16:creationId xmlns:a16="http://schemas.microsoft.com/office/drawing/2014/main" id="{981F0675-026C-4AEC-9681-BBD910F95921}"/>
              </a:ext>
            </a:extLst>
          </p:cNvPr>
          <p:cNvPicPr>
            <a:picLocks noChangeAspect="1"/>
          </p:cNvPicPr>
          <p:nvPr/>
        </p:nvPicPr>
        <p:blipFill rotWithShape="1">
          <a:blip r:embed="rId3">
            <a:extLst>
              <a:ext uri="{28A0092B-C50C-407E-A947-70E740481C1C}">
                <a14:useLocalDpi xmlns:a14="http://schemas.microsoft.com/office/drawing/2010/main" val="0"/>
              </a:ext>
            </a:extLst>
          </a:blip>
          <a:srcRect l="58645" t="49747" r="23703" b="36603"/>
          <a:stretch/>
        </p:blipFill>
        <p:spPr>
          <a:xfrm>
            <a:off x="1106842" y="1483727"/>
            <a:ext cx="1528324" cy="1528324"/>
          </a:xfrm>
          <a:prstGeom prst="ellipse">
            <a:avLst/>
          </a:prstGeom>
        </p:spPr>
      </p:pic>
      <p:pic>
        <p:nvPicPr>
          <p:cNvPr id="10" name="Picture 9">
            <a:extLst>
              <a:ext uri="{FF2B5EF4-FFF2-40B4-BE49-F238E27FC236}">
                <a16:creationId xmlns:a16="http://schemas.microsoft.com/office/drawing/2014/main" id="{8E01CBF6-078B-429B-B00A-DBB0A9FA0EEE}"/>
              </a:ext>
            </a:extLst>
          </p:cNvPr>
          <p:cNvPicPr>
            <a:picLocks noChangeAspect="1"/>
          </p:cNvPicPr>
          <p:nvPr/>
        </p:nvPicPr>
        <p:blipFill rotWithShape="1">
          <a:blip r:embed="rId3">
            <a:extLst>
              <a:ext uri="{28A0092B-C50C-407E-A947-70E740481C1C}">
                <a14:useLocalDpi xmlns:a14="http://schemas.microsoft.com/office/drawing/2010/main" val="0"/>
              </a:ext>
            </a:extLst>
          </a:blip>
          <a:srcRect l="22370" t="49640" r="59978" b="36710"/>
          <a:stretch/>
        </p:blipFill>
        <p:spPr>
          <a:xfrm>
            <a:off x="6508834" y="1483727"/>
            <a:ext cx="1528324" cy="1528324"/>
          </a:xfrm>
          <a:prstGeom prst="ellipse">
            <a:avLst/>
          </a:prstGeom>
        </p:spPr>
      </p:pic>
    </p:spTree>
    <p:extLst>
      <p:ext uri="{BB962C8B-B14F-4D97-AF65-F5344CB8AC3E}">
        <p14:creationId xmlns:p14="http://schemas.microsoft.com/office/powerpoint/2010/main" val="1418602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pic>
        <p:nvPicPr>
          <p:cNvPr id="3" name="Picture 2">
            <a:extLst>
              <a:ext uri="{FF2B5EF4-FFF2-40B4-BE49-F238E27FC236}">
                <a16:creationId xmlns:a16="http://schemas.microsoft.com/office/drawing/2014/main" id="{B1F0B83E-9C6D-414C-A404-CE92452AD10B}"/>
              </a:ext>
            </a:extLst>
          </p:cNvPr>
          <p:cNvPicPr>
            <a:picLocks noChangeAspect="1"/>
          </p:cNvPicPr>
          <p:nvPr/>
        </p:nvPicPr>
        <p:blipFill rotWithShape="1">
          <a:blip r:embed="rId3">
            <a:extLst>
              <a:ext uri="{28A0092B-C50C-407E-A947-70E740481C1C}">
                <a14:useLocalDpi xmlns:a14="http://schemas.microsoft.com/office/drawing/2010/main" val="0"/>
              </a:ext>
            </a:extLst>
          </a:blip>
          <a:srcRect l="19020" t="16343" r="36690" b="17311"/>
          <a:stretch/>
        </p:blipFill>
        <p:spPr>
          <a:xfrm>
            <a:off x="6508834" y="1483727"/>
            <a:ext cx="1527048" cy="1527048"/>
          </a:xfrm>
          <a:prstGeom prst="ellipse">
            <a:avLst/>
          </a:prstGeom>
        </p:spPr>
      </p:pic>
      <p:sp>
        <p:nvSpPr>
          <p:cNvPr id="4" name="Title 1">
            <a:extLst>
              <a:ext uri="{FF2B5EF4-FFF2-40B4-BE49-F238E27FC236}">
                <a16:creationId xmlns:a16="http://schemas.microsoft.com/office/drawing/2014/main" id="{CA1BDC0E-D58B-474A-85AD-21FA4A8D62A8}"/>
              </a:ext>
            </a:extLst>
          </p:cNvPr>
          <p:cNvSpPr>
            <a:spLocks noGrp="1"/>
          </p:cNvSpPr>
          <p:nvPr>
            <p:ph type="title"/>
          </p:nvPr>
        </p:nvSpPr>
        <p:spPr>
          <a:xfrm>
            <a:off x="553641" y="452437"/>
            <a:ext cx="8036720" cy="743347"/>
          </a:xfrm>
        </p:spPr>
        <p:txBody>
          <a:bodyPr>
            <a:noAutofit/>
          </a:bodyPr>
          <a:lstStyle/>
          <a:p>
            <a:r>
              <a:rPr lang="en-US" sz="2300" dirty="0"/>
              <a:t>Parents and advisers mirrored students’ concerns about complexity and competing priorities.</a:t>
            </a:r>
          </a:p>
        </p:txBody>
      </p:sp>
      <p:sp>
        <p:nvSpPr>
          <p:cNvPr id="5" name="Footer Placeholder 3">
            <a:extLst>
              <a:ext uri="{FF2B5EF4-FFF2-40B4-BE49-F238E27FC236}">
                <a16:creationId xmlns:a16="http://schemas.microsoft.com/office/drawing/2014/main" id="{67E3E7E1-2056-44F2-AA0F-982E0E5F320C}"/>
              </a:ext>
            </a:extLst>
          </p:cNvPr>
          <p:cNvSpPr txBox="1">
            <a:spLocks/>
          </p:cNvSpPr>
          <p:nvPr/>
        </p:nvSpPr>
        <p:spPr>
          <a:xfrm>
            <a:off x="3040601" y="6009265"/>
            <a:ext cx="5646199"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solidFill>
                  <a:schemeClr val="accent1">
                    <a:lumMod val="25000"/>
                  </a:schemeClr>
                </a:solidFill>
              </a:rPr>
              <a:t>We got input from high school and college students from around the country before and during our design and development process. Student profiles are composites; these are stock photos.</a:t>
            </a:r>
          </a:p>
        </p:txBody>
      </p:sp>
      <p:sp>
        <p:nvSpPr>
          <p:cNvPr id="6" name="Slide Number Placeholder 4">
            <a:extLst>
              <a:ext uri="{FF2B5EF4-FFF2-40B4-BE49-F238E27FC236}">
                <a16:creationId xmlns:a16="http://schemas.microsoft.com/office/drawing/2014/main" id="{200F32EF-C8C1-404E-A040-82697FD85F7D}"/>
              </a:ext>
            </a:extLst>
          </p:cNvPr>
          <p:cNvSpPr txBox="1">
            <a:spLocks/>
          </p:cNvSpPr>
          <p:nvPr/>
        </p:nvSpPr>
        <p:spPr>
          <a:xfrm>
            <a:off x="7772400" y="6400800"/>
            <a:ext cx="9144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3FA9C0-76D2-4098-B10D-57ADD9B5F8CC}" type="slidenum">
              <a:rPr lang="en-US" smtClean="0"/>
              <a:pPr/>
              <a:t>34</a:t>
            </a:fld>
            <a:endParaRPr lang="en-US" dirty="0"/>
          </a:p>
        </p:txBody>
      </p:sp>
      <p:graphicFrame>
        <p:nvGraphicFramePr>
          <p:cNvPr id="8" name="Table 7">
            <a:extLst>
              <a:ext uri="{FF2B5EF4-FFF2-40B4-BE49-F238E27FC236}">
                <a16:creationId xmlns:a16="http://schemas.microsoft.com/office/drawing/2014/main" id="{DEA64FAA-8376-41DF-9B3B-10608CC0223D}"/>
              </a:ext>
            </a:extLst>
          </p:cNvPr>
          <p:cNvGraphicFramePr>
            <a:graphicFrameLocks noGrp="1"/>
          </p:cNvGraphicFramePr>
          <p:nvPr/>
        </p:nvGraphicFramePr>
        <p:xfrm>
          <a:off x="457200" y="3052330"/>
          <a:ext cx="8229600" cy="283972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1441806658"/>
                    </a:ext>
                  </a:extLst>
                </a:gridCol>
                <a:gridCol w="2743200">
                  <a:extLst>
                    <a:ext uri="{9D8B030D-6E8A-4147-A177-3AD203B41FA5}">
                      <a16:colId xmlns:a16="http://schemas.microsoft.com/office/drawing/2014/main" val="4160357577"/>
                    </a:ext>
                  </a:extLst>
                </a:gridCol>
                <a:gridCol w="2743200">
                  <a:extLst>
                    <a:ext uri="{9D8B030D-6E8A-4147-A177-3AD203B41FA5}">
                      <a16:colId xmlns:a16="http://schemas.microsoft.com/office/drawing/2014/main" val="481487587"/>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Avenir Next LT Pro Light" panose="020B0304020202020204" pitchFamily="34" charset="0"/>
                          <a:cs typeface="Arial" panose="020B0604020202020204" pitchFamily="34" charset="0"/>
                        </a:rPr>
                        <a:t>“Javier”</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Avenir Next LT Pro Light" panose="020B0304020202020204" pitchFamily="34" charset="0"/>
                          <a:cs typeface="Arial" panose="020B0604020202020204" pitchFamily="34" charset="0"/>
                        </a:rPr>
                        <a:t>“</a:t>
                      </a:r>
                      <a:r>
                        <a:rPr lang="en-US" sz="1400" dirty="0" err="1">
                          <a:solidFill>
                            <a:schemeClr val="accent2"/>
                          </a:solidFill>
                          <a:latin typeface="Avenir Next LT Pro Light" panose="020B0304020202020204" pitchFamily="34" charset="0"/>
                          <a:cs typeface="Arial" panose="020B0604020202020204" pitchFamily="34" charset="0"/>
                        </a:rPr>
                        <a:t>Shelle</a:t>
                      </a:r>
                      <a:r>
                        <a:rPr lang="en-US" sz="1400" dirty="0">
                          <a:solidFill>
                            <a:schemeClr val="accent2"/>
                          </a:solidFill>
                          <a:latin typeface="Avenir Next LT Pro Light" panose="020B0304020202020204" pitchFamily="34" charset="0"/>
                          <a:cs typeface="Arial" panose="020B0604020202020204" pitchFamily="34" charset="0"/>
                        </a:rPr>
                        <a:t>” &amp; “Marcus”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Avenir Next LT Pro Light" panose="020B0304020202020204" pitchFamily="34" charset="0"/>
                          <a:cs typeface="Arial" panose="020B0604020202020204" pitchFamily="34" charset="0"/>
                        </a:rPr>
                        <a:t>“Brittany”</a:t>
                      </a:r>
                    </a:p>
                  </a:txBody>
                  <a:tcPr/>
                </a:tc>
                <a:extLst>
                  <a:ext uri="{0D108BD9-81ED-4DB2-BD59-A6C34878D82A}">
                    <a16:rowId xmlns:a16="http://schemas.microsoft.com/office/drawing/2014/main" val="182908691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Avenir Next LT Pro Light" panose="020B0304020202020204" pitchFamily="34" charset="0"/>
                          <a:cs typeface="Arial" panose="020B0604020202020204" pitchFamily="34" charset="0"/>
                        </a:rPr>
                        <a:t>Javier is a small business owner who wants to send his daughter to the school of her choice. Unfortunately, it will cost about $200,000 altogether. He found a second job, but his spreadsheet shows that they still need to borrow money. He wonders if his daughter could find more scholarships. He doesn’t want to make a bad financial decision, but he doesn’t want to crush his child’s dreams either.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err="1">
                          <a:latin typeface="Avenir Next LT Pro Light" panose="020B0304020202020204" pitchFamily="34" charset="0"/>
                          <a:cs typeface="Arial" panose="020B0604020202020204" pitchFamily="34" charset="0"/>
                        </a:rPr>
                        <a:t>Shelle</a:t>
                      </a:r>
                      <a:r>
                        <a:rPr lang="en-US" sz="1200" dirty="0">
                          <a:latin typeface="Avenir Next LT Pro Light" panose="020B0304020202020204" pitchFamily="34" charset="0"/>
                          <a:cs typeface="Arial" panose="020B0604020202020204" pitchFamily="34" charset="0"/>
                        </a:rPr>
                        <a:t> and Marcus are invested in their three children going to the best schools possible. Though they started saving early and two got scholarships, the gaps are still big. </a:t>
                      </a:r>
                      <a:r>
                        <a:rPr lang="en-US" sz="1200" dirty="0" err="1">
                          <a:latin typeface="Avenir Next LT Pro Light" panose="020B0304020202020204" pitchFamily="34" charset="0"/>
                          <a:cs typeface="Arial" panose="020B0604020202020204" pitchFamily="34" charset="0"/>
                        </a:rPr>
                        <a:t>Shelle</a:t>
                      </a:r>
                      <a:r>
                        <a:rPr lang="en-US" sz="1200" dirty="0">
                          <a:latin typeface="Avenir Next LT Pro Light" panose="020B0304020202020204" pitchFamily="34" charset="0"/>
                          <a:cs typeface="Arial" panose="020B0604020202020204" pitchFamily="34" charset="0"/>
                        </a:rPr>
                        <a:t> remembers secretly taking out private loans because her parents didn’t understand how expensive her education would be. She and Marcus are using Parent PLUS and private loans because they want to make sure that their kids don’t end up in as much debt as </a:t>
                      </a:r>
                      <a:r>
                        <a:rPr lang="en-US" sz="1200" dirty="0" err="1">
                          <a:latin typeface="Avenir Next LT Pro Light" panose="020B0304020202020204" pitchFamily="34" charset="0"/>
                          <a:cs typeface="Arial" panose="020B0604020202020204" pitchFamily="34" charset="0"/>
                        </a:rPr>
                        <a:t>Shelle</a:t>
                      </a:r>
                      <a:r>
                        <a:rPr lang="en-US" sz="1200" dirty="0">
                          <a:latin typeface="Avenir Next LT Pro Light" panose="020B0304020202020204" pitchFamily="34" charset="0"/>
                          <a:cs typeface="Arial" panose="020B0604020202020204" pitchFamily="34" charset="0"/>
                        </a:rPr>
                        <a:t> did.</a:t>
                      </a:r>
                    </a:p>
                  </a:txBody>
                  <a:tcPr/>
                </a:tc>
                <a:tc>
                  <a:txBody>
                    <a:bodyPr/>
                    <a:lstStyle/>
                    <a:p>
                      <a:r>
                        <a:rPr lang="en-US" sz="1200" dirty="0">
                          <a:latin typeface="Avenir Next LT Pro Light" panose="020B0304020202020204" pitchFamily="34" charset="0"/>
                          <a:cs typeface="Arial" panose="020B0604020202020204" pitchFamily="34" charset="0"/>
                        </a:rPr>
                        <a:t>Brittany is a recent college grad who works at a college access nonprofit. She helps high schoolers from low-SES backgrounds with the college process. She explains offers to students line by line, color coding the different types of aid and keeping a separate spreadsheet for each kid so they can compare offers. She tries to help students see the bigger picture for their financial future and hates to be the bearer of bad news. </a:t>
                      </a:r>
                    </a:p>
                  </a:txBody>
                  <a:tcPr/>
                </a:tc>
                <a:extLst>
                  <a:ext uri="{0D108BD9-81ED-4DB2-BD59-A6C34878D82A}">
                    <a16:rowId xmlns:a16="http://schemas.microsoft.com/office/drawing/2014/main" val="4238685959"/>
                  </a:ext>
                </a:extLst>
              </a:tr>
            </a:tbl>
          </a:graphicData>
        </a:graphic>
      </p:graphicFrame>
      <p:pic>
        <p:nvPicPr>
          <p:cNvPr id="9" name="Picture 8">
            <a:extLst>
              <a:ext uri="{FF2B5EF4-FFF2-40B4-BE49-F238E27FC236}">
                <a16:creationId xmlns:a16="http://schemas.microsoft.com/office/drawing/2014/main" id="{18450FBF-B2AE-4DFF-9873-60C8C9EB8651}"/>
              </a:ext>
            </a:extLst>
          </p:cNvPr>
          <p:cNvPicPr>
            <a:picLocks noChangeAspect="1"/>
          </p:cNvPicPr>
          <p:nvPr/>
        </p:nvPicPr>
        <p:blipFill rotWithShape="1">
          <a:blip r:embed="rId4">
            <a:extLst>
              <a:ext uri="{28A0092B-C50C-407E-A947-70E740481C1C}">
                <a14:useLocalDpi xmlns:a14="http://schemas.microsoft.com/office/drawing/2010/main" val="0"/>
              </a:ext>
            </a:extLst>
          </a:blip>
          <a:srcRect l="26343" t="1256" r="28230" b="30610"/>
          <a:stretch/>
        </p:blipFill>
        <p:spPr>
          <a:xfrm>
            <a:off x="3809114" y="1483727"/>
            <a:ext cx="1527048" cy="1527048"/>
          </a:xfrm>
          <a:prstGeom prst="ellipse">
            <a:avLst/>
          </a:prstGeom>
        </p:spPr>
      </p:pic>
      <p:pic>
        <p:nvPicPr>
          <p:cNvPr id="10" name="Picture 9">
            <a:extLst>
              <a:ext uri="{FF2B5EF4-FFF2-40B4-BE49-F238E27FC236}">
                <a16:creationId xmlns:a16="http://schemas.microsoft.com/office/drawing/2014/main" id="{2B72B710-4EE8-4619-AF3A-A7424F34AD70}"/>
              </a:ext>
            </a:extLst>
          </p:cNvPr>
          <p:cNvPicPr>
            <a:picLocks noChangeAspect="1"/>
          </p:cNvPicPr>
          <p:nvPr/>
        </p:nvPicPr>
        <p:blipFill rotWithShape="1">
          <a:blip r:embed="rId5">
            <a:extLst>
              <a:ext uri="{28A0092B-C50C-407E-A947-70E740481C1C}">
                <a14:useLocalDpi xmlns:a14="http://schemas.microsoft.com/office/drawing/2010/main" val="0"/>
              </a:ext>
            </a:extLst>
          </a:blip>
          <a:srcRect l="24588" t="13158" r="43653" b="56731"/>
          <a:stretch/>
        </p:blipFill>
        <p:spPr>
          <a:xfrm>
            <a:off x="1106842" y="1483727"/>
            <a:ext cx="1527048" cy="1527048"/>
          </a:xfrm>
          <a:prstGeom prst="ellipse">
            <a:avLst/>
          </a:prstGeom>
        </p:spPr>
      </p:pic>
    </p:spTree>
    <p:extLst>
      <p:ext uri="{BB962C8B-B14F-4D97-AF65-F5344CB8AC3E}">
        <p14:creationId xmlns:p14="http://schemas.microsoft.com/office/powerpoint/2010/main" val="1856384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3C3D5391-EDEF-4FD5-A8FE-3CFB99DD263F}"/>
              </a:ext>
            </a:extLst>
          </p:cNvPr>
          <p:cNvSpPr>
            <a:spLocks noGrp="1"/>
          </p:cNvSpPr>
          <p:nvPr>
            <p:ph type="title"/>
          </p:nvPr>
        </p:nvSpPr>
        <p:spPr>
          <a:xfrm>
            <a:off x="553640" y="452437"/>
            <a:ext cx="8229599" cy="743347"/>
          </a:xfrm>
        </p:spPr>
        <p:txBody>
          <a:bodyPr>
            <a:normAutofit fontScale="90000"/>
          </a:bodyPr>
          <a:lstStyle/>
          <a:p>
            <a:r>
              <a:rPr lang="en-US" dirty="0"/>
              <a:t>We used this research to build a tool that equips students to turn financial aid offers into plans to pay for school. </a:t>
            </a:r>
          </a:p>
        </p:txBody>
      </p:sp>
      <p:sp>
        <p:nvSpPr>
          <p:cNvPr id="4" name="Content Placeholder 3">
            <a:extLst>
              <a:ext uri="{FF2B5EF4-FFF2-40B4-BE49-F238E27FC236}">
                <a16:creationId xmlns:a16="http://schemas.microsoft.com/office/drawing/2014/main" id="{95E0F9FB-524C-4142-A60D-F6FB0F4F1970}"/>
              </a:ext>
            </a:extLst>
          </p:cNvPr>
          <p:cNvSpPr txBox="1">
            <a:spLocks/>
          </p:cNvSpPr>
          <p:nvPr/>
        </p:nvSpPr>
        <p:spPr>
          <a:xfrm>
            <a:off x="457200" y="1494843"/>
            <a:ext cx="8229600" cy="3981450"/>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pPr lvl="1"/>
            <a:endParaRPr lang="en-US" sz="2800">
              <a:hlinkClick r:id="rId3"/>
            </a:endParaRPr>
          </a:p>
          <a:p>
            <a:pPr lvl="1"/>
            <a:r>
              <a:rPr lang="en-US" sz="3600">
                <a:hlinkClick r:id="rId3"/>
              </a:rPr>
              <a:t>www.consumerfinance.gov/gradpath</a:t>
            </a:r>
            <a:r>
              <a:rPr lang="en-US" sz="3600"/>
              <a:t> </a:t>
            </a:r>
          </a:p>
          <a:p>
            <a:endParaRPr lang="en-US"/>
          </a:p>
          <a:p>
            <a:endParaRPr lang="en-US" dirty="0"/>
          </a:p>
        </p:txBody>
      </p:sp>
      <p:sp>
        <p:nvSpPr>
          <p:cNvPr id="5" name="Footer Placeholder 4">
            <a:extLst>
              <a:ext uri="{FF2B5EF4-FFF2-40B4-BE49-F238E27FC236}">
                <a16:creationId xmlns:a16="http://schemas.microsoft.com/office/drawing/2014/main" id="{3777712A-A71B-4EA2-86EF-B732C14FEB72}"/>
              </a:ext>
            </a:extLst>
          </p:cNvPr>
          <p:cNvSpPr txBox="1">
            <a:spLocks/>
          </p:cNvSpPr>
          <p:nvPr/>
        </p:nvSpPr>
        <p:spPr>
          <a:xfrm>
            <a:off x="3661008" y="5816467"/>
            <a:ext cx="4929353" cy="3541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New America’s report </a:t>
            </a:r>
            <a:r>
              <a:rPr lang="en-US" sz="800" i="1"/>
              <a:t>Decoding the Cost of College </a:t>
            </a:r>
            <a:r>
              <a:rPr lang="en-US" sz="800"/>
              <a:t>elucidated the challenges posed by financial aid offers. We also conducted our own research with students, parents, and college access advisers.</a:t>
            </a:r>
            <a:endParaRPr lang="en-US" sz="800" dirty="0"/>
          </a:p>
        </p:txBody>
      </p:sp>
      <p:sp>
        <p:nvSpPr>
          <p:cNvPr id="6" name="Slide Number Placeholder 5">
            <a:extLst>
              <a:ext uri="{FF2B5EF4-FFF2-40B4-BE49-F238E27FC236}">
                <a16:creationId xmlns:a16="http://schemas.microsoft.com/office/drawing/2014/main" id="{6E16986C-410D-4903-B265-393D0B7FD700}"/>
              </a:ext>
            </a:extLst>
          </p:cNvPr>
          <p:cNvSpPr txBox="1">
            <a:spLocks/>
          </p:cNvSpPr>
          <p:nvPr/>
        </p:nvSpPr>
        <p:spPr>
          <a:xfrm>
            <a:off x="7772400" y="6400800"/>
            <a:ext cx="9144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3FA9C0-76D2-4098-B10D-57ADD9B5F8CC}" type="slidenum">
              <a:rPr lang="en-US" smtClean="0"/>
              <a:pPr/>
              <a:t>35</a:t>
            </a:fld>
            <a:endParaRPr lang="en-US" dirty="0"/>
          </a:p>
        </p:txBody>
      </p:sp>
      <p:pic>
        <p:nvPicPr>
          <p:cNvPr id="8" name="Picture 7">
            <a:extLst>
              <a:ext uri="{FF2B5EF4-FFF2-40B4-BE49-F238E27FC236}">
                <a16:creationId xmlns:a16="http://schemas.microsoft.com/office/drawing/2014/main" id="{284551CE-9CF6-4F4C-8157-3B83222E444C}"/>
              </a:ext>
            </a:extLst>
          </p:cNvPr>
          <p:cNvPicPr>
            <a:picLocks noChangeAspect="1"/>
          </p:cNvPicPr>
          <p:nvPr/>
        </p:nvPicPr>
        <p:blipFill>
          <a:blip r:embed="rId4"/>
          <a:stretch>
            <a:fillRect/>
          </a:stretch>
        </p:blipFill>
        <p:spPr>
          <a:xfrm>
            <a:off x="0" y="2773520"/>
            <a:ext cx="9144000" cy="2589637"/>
          </a:xfrm>
          <a:prstGeom prst="rect">
            <a:avLst/>
          </a:prstGeom>
        </p:spPr>
      </p:pic>
      <p:sp>
        <p:nvSpPr>
          <p:cNvPr id="9" name="Content Placeholder 3">
            <a:extLst>
              <a:ext uri="{FF2B5EF4-FFF2-40B4-BE49-F238E27FC236}">
                <a16:creationId xmlns:a16="http://schemas.microsoft.com/office/drawing/2014/main" id="{1A1CFD29-83B0-4706-AC83-822F35D41283}"/>
              </a:ext>
            </a:extLst>
          </p:cNvPr>
          <p:cNvSpPr txBox="1">
            <a:spLocks/>
          </p:cNvSpPr>
          <p:nvPr/>
        </p:nvSpPr>
        <p:spPr>
          <a:xfrm>
            <a:off x="553641" y="1696308"/>
            <a:ext cx="8229600" cy="964578"/>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pPr lvl="1"/>
            <a:r>
              <a:rPr lang="en-US" sz="3600">
                <a:hlinkClick r:id="rId5"/>
              </a:rPr>
              <a:t>www.consumerfinance.gov/gradpath</a:t>
            </a:r>
            <a:r>
              <a:rPr lang="en-US" sz="3600"/>
              <a:t> </a:t>
            </a:r>
          </a:p>
          <a:p>
            <a:endParaRPr lang="en-US"/>
          </a:p>
          <a:p>
            <a:endParaRPr lang="en-US" dirty="0"/>
          </a:p>
        </p:txBody>
      </p:sp>
    </p:spTree>
    <p:extLst>
      <p:ext uri="{BB962C8B-B14F-4D97-AF65-F5344CB8AC3E}">
        <p14:creationId xmlns:p14="http://schemas.microsoft.com/office/powerpoint/2010/main" val="877389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08A792B3-6473-4C94-B274-17F700CD6C22}"/>
              </a:ext>
            </a:extLst>
          </p:cNvPr>
          <p:cNvSpPr>
            <a:spLocks noGrp="1"/>
          </p:cNvSpPr>
          <p:nvPr>
            <p:ph type="title"/>
          </p:nvPr>
        </p:nvSpPr>
        <p:spPr>
          <a:xfrm>
            <a:off x="553640" y="452437"/>
            <a:ext cx="8222498" cy="743347"/>
          </a:xfrm>
        </p:spPr>
        <p:txBody>
          <a:bodyPr>
            <a:normAutofit fontScale="90000"/>
          </a:bodyPr>
          <a:lstStyle/>
          <a:p>
            <a:r>
              <a:rPr lang="en-US" dirty="0"/>
              <a:t>We used this research to build a tool that equips students to turn financial aid offers into plans to pay for school. </a:t>
            </a:r>
          </a:p>
        </p:txBody>
      </p:sp>
      <p:sp>
        <p:nvSpPr>
          <p:cNvPr id="5" name="Footer Placeholder 4">
            <a:extLst>
              <a:ext uri="{FF2B5EF4-FFF2-40B4-BE49-F238E27FC236}">
                <a16:creationId xmlns:a16="http://schemas.microsoft.com/office/drawing/2014/main" id="{9EF3CB72-B840-4CEA-92CF-51DA6B1618D9}"/>
              </a:ext>
            </a:extLst>
          </p:cNvPr>
          <p:cNvSpPr txBox="1">
            <a:spLocks/>
          </p:cNvSpPr>
          <p:nvPr/>
        </p:nvSpPr>
        <p:spPr>
          <a:xfrm>
            <a:off x="3563006" y="5955586"/>
            <a:ext cx="4866291" cy="342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t>New America’s report </a:t>
            </a:r>
            <a:r>
              <a:rPr lang="en-US" sz="800" i="1" dirty="0"/>
              <a:t>Decoding the Cost of College </a:t>
            </a:r>
            <a:r>
              <a:rPr lang="en-US" sz="800" dirty="0"/>
              <a:t>elucidated the challenges posed by financial aid offers. We also conducted our own research with students, parents, and college access advisers.</a:t>
            </a:r>
          </a:p>
        </p:txBody>
      </p:sp>
      <p:sp>
        <p:nvSpPr>
          <p:cNvPr id="6" name="Slide Number Placeholder 5">
            <a:extLst>
              <a:ext uri="{FF2B5EF4-FFF2-40B4-BE49-F238E27FC236}">
                <a16:creationId xmlns:a16="http://schemas.microsoft.com/office/drawing/2014/main" id="{6DC9714A-BB67-4120-A5FC-645D68B5CB0C}"/>
              </a:ext>
            </a:extLst>
          </p:cNvPr>
          <p:cNvSpPr txBox="1">
            <a:spLocks/>
          </p:cNvSpPr>
          <p:nvPr/>
        </p:nvSpPr>
        <p:spPr>
          <a:xfrm>
            <a:off x="7772400" y="6400800"/>
            <a:ext cx="915208"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3FA9C0-76D2-4098-B10D-57ADD9B5F8CC}" type="slidenum">
              <a:rPr lang="en-US" smtClean="0"/>
              <a:pPr/>
              <a:t>36</a:t>
            </a:fld>
            <a:endParaRPr lang="en-US"/>
          </a:p>
        </p:txBody>
      </p:sp>
      <p:pic>
        <p:nvPicPr>
          <p:cNvPr id="8" name="Picture 7">
            <a:extLst>
              <a:ext uri="{FF2B5EF4-FFF2-40B4-BE49-F238E27FC236}">
                <a16:creationId xmlns:a16="http://schemas.microsoft.com/office/drawing/2014/main" id="{24D7CFC0-109C-4F6B-947C-6E9920FDDBEA}"/>
              </a:ext>
            </a:extLst>
          </p:cNvPr>
          <p:cNvPicPr>
            <a:picLocks noChangeAspect="1"/>
          </p:cNvPicPr>
          <p:nvPr/>
        </p:nvPicPr>
        <p:blipFill>
          <a:blip r:embed="rId3"/>
          <a:stretch>
            <a:fillRect/>
          </a:stretch>
        </p:blipFill>
        <p:spPr>
          <a:xfrm>
            <a:off x="457200" y="1502389"/>
            <a:ext cx="4318637" cy="3981450"/>
          </a:xfrm>
          <a:prstGeom prst="rect">
            <a:avLst/>
          </a:prstGeom>
        </p:spPr>
      </p:pic>
      <p:sp>
        <p:nvSpPr>
          <p:cNvPr id="9" name="Content Placeholder 3">
            <a:extLst>
              <a:ext uri="{FF2B5EF4-FFF2-40B4-BE49-F238E27FC236}">
                <a16:creationId xmlns:a16="http://schemas.microsoft.com/office/drawing/2014/main" id="{B4B1D3C3-DA08-4800-A6A2-51EDE5C9059D}"/>
              </a:ext>
            </a:extLst>
          </p:cNvPr>
          <p:cNvSpPr txBox="1">
            <a:spLocks/>
          </p:cNvSpPr>
          <p:nvPr/>
        </p:nvSpPr>
        <p:spPr>
          <a:xfrm>
            <a:off x="5076497" y="1502388"/>
            <a:ext cx="3610303" cy="4152177"/>
          </a:xfrm>
          <a:prstGeom prst="rect">
            <a:avLst/>
          </a:prstGeom>
          <a:noFill/>
          <a:ln>
            <a:noFill/>
          </a:ln>
        </p:spPr>
        <p:txBody>
          <a:bodyPr spcFirstLastPara="1" vert="horz" wrap="square" lIns="91440" tIns="45720" rIns="91440" bIns="45720" rtlCol="0"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pPr algn="l">
              <a:spcAft>
                <a:spcPts val="1000"/>
              </a:spcAft>
            </a:pPr>
            <a:r>
              <a:rPr lang="en-US" sz="1800" dirty="0">
                <a:latin typeface="Georgia" panose="02040502050405020303" pitchFamily="18" charset="0"/>
                <a:hlinkClick r:id="rId4"/>
              </a:rPr>
              <a:t>This tool</a:t>
            </a:r>
            <a:r>
              <a:rPr lang="en-US" sz="1800" dirty="0">
                <a:latin typeface="Georgia" panose="02040502050405020303" pitchFamily="18" charset="0"/>
              </a:rPr>
              <a:t> </a:t>
            </a:r>
            <a:r>
              <a:rPr lang="en-US" sz="1800" dirty="0">
                <a:solidFill>
                  <a:schemeClr val="accent1">
                    <a:lumMod val="25000"/>
                  </a:schemeClr>
                </a:solidFill>
                <a:latin typeface="Georgia" panose="02040502050405020303" pitchFamily="18" charset="0"/>
              </a:rPr>
              <a:t>provides students and families with:</a:t>
            </a:r>
          </a:p>
          <a:p>
            <a:pPr marL="285750" indent="-285750" algn="l">
              <a:spcAft>
                <a:spcPts val="1000"/>
              </a:spcAft>
              <a:buFont typeface="Arial" panose="020B0604020202020204" pitchFamily="34" charset="0"/>
              <a:buChar char="•"/>
            </a:pPr>
            <a:r>
              <a:rPr lang="en-US" sz="1600" dirty="0">
                <a:solidFill>
                  <a:schemeClr val="accent1">
                    <a:lumMod val="25000"/>
                  </a:schemeClr>
                </a:solidFill>
                <a:latin typeface="Georgia" panose="02040502050405020303" pitchFamily="18" charset="0"/>
              </a:rPr>
              <a:t>An interactive plan that can be saved and revised</a:t>
            </a:r>
          </a:p>
          <a:p>
            <a:pPr marL="285750" indent="-285750" algn="l">
              <a:spcAft>
                <a:spcPts val="1000"/>
              </a:spcAft>
              <a:buFont typeface="Arial" panose="020B0604020202020204" pitchFamily="34" charset="0"/>
              <a:buChar char="•"/>
            </a:pPr>
            <a:r>
              <a:rPr lang="en-US" sz="1600" dirty="0">
                <a:solidFill>
                  <a:schemeClr val="accent1">
                    <a:lumMod val="25000"/>
                  </a:schemeClr>
                </a:solidFill>
                <a:latin typeface="Georgia" panose="02040502050405020303" pitchFamily="18" charset="0"/>
              </a:rPr>
              <a:t>Simple explanations of jargon and financial concepts</a:t>
            </a:r>
          </a:p>
          <a:p>
            <a:pPr marL="285750" indent="-285750" algn="l">
              <a:spcAft>
                <a:spcPts val="1000"/>
              </a:spcAft>
              <a:buFont typeface="Arial" panose="020B0604020202020204" pitchFamily="34" charset="0"/>
              <a:buChar char="•"/>
            </a:pPr>
            <a:r>
              <a:rPr lang="en-US" sz="1600" dirty="0">
                <a:solidFill>
                  <a:schemeClr val="accent1">
                    <a:lumMod val="25000"/>
                  </a:schemeClr>
                </a:solidFill>
                <a:latin typeface="Georgia" panose="02040502050405020303" pitchFamily="18" charset="0"/>
              </a:rPr>
              <a:t>Money saving tips </a:t>
            </a:r>
          </a:p>
          <a:p>
            <a:pPr marL="285750" indent="-285750" algn="l">
              <a:spcAft>
                <a:spcPts val="1000"/>
              </a:spcAft>
              <a:buFont typeface="Arial" panose="020B0604020202020204" pitchFamily="34" charset="0"/>
              <a:buChar char="•"/>
            </a:pPr>
            <a:r>
              <a:rPr lang="en-US" sz="1600" dirty="0">
                <a:solidFill>
                  <a:schemeClr val="accent1">
                    <a:lumMod val="25000"/>
                  </a:schemeClr>
                </a:solidFill>
                <a:latin typeface="Georgia" panose="02040502050405020303" pitchFamily="18" charset="0"/>
              </a:rPr>
              <a:t>Running total of uncovered costs</a:t>
            </a:r>
          </a:p>
          <a:p>
            <a:pPr marL="285750" indent="-285750" algn="l">
              <a:spcAft>
                <a:spcPts val="1000"/>
              </a:spcAft>
              <a:buFont typeface="Arial" panose="020B0604020202020204" pitchFamily="34" charset="0"/>
              <a:buChar char="•"/>
            </a:pPr>
            <a:r>
              <a:rPr lang="en-US" sz="1600" dirty="0">
                <a:solidFill>
                  <a:schemeClr val="accent1">
                    <a:lumMod val="25000"/>
                  </a:schemeClr>
                </a:solidFill>
                <a:latin typeface="Georgia" panose="02040502050405020303" pitchFamily="18" charset="0"/>
              </a:rPr>
              <a:t>Projected debt and information to help decide if it’s affordable</a:t>
            </a:r>
          </a:p>
          <a:p>
            <a:pPr marL="285750" indent="-285750" algn="l">
              <a:spcAft>
                <a:spcPts val="1000"/>
              </a:spcAft>
              <a:buFont typeface="Arial" panose="020B0604020202020204" pitchFamily="34" charset="0"/>
              <a:buChar char="•"/>
            </a:pPr>
            <a:r>
              <a:rPr lang="en-US" sz="1600" dirty="0">
                <a:solidFill>
                  <a:schemeClr val="accent1">
                    <a:lumMod val="25000"/>
                  </a:schemeClr>
                </a:solidFill>
                <a:latin typeface="Georgia" panose="02040502050405020303" pitchFamily="18" charset="0"/>
              </a:rPr>
              <a:t>Apples-to-apples comparisons of multiple aid offers</a:t>
            </a:r>
          </a:p>
          <a:p>
            <a:pPr marL="285750" indent="-285750" algn="l">
              <a:spcAft>
                <a:spcPts val="1000"/>
              </a:spcAft>
              <a:buFont typeface="Arial" panose="020B0604020202020204" pitchFamily="34" charset="0"/>
              <a:buChar char="•"/>
            </a:pPr>
            <a:r>
              <a:rPr lang="en-US" sz="1600" dirty="0">
                <a:solidFill>
                  <a:schemeClr val="accent1">
                    <a:lumMod val="25000"/>
                  </a:schemeClr>
                </a:solidFill>
                <a:latin typeface="Georgia" panose="02040502050405020303" pitchFamily="18" charset="0"/>
              </a:rPr>
              <a:t>Suggested next steps</a:t>
            </a:r>
            <a:endParaRPr lang="en-US" sz="1400" dirty="0">
              <a:latin typeface="Georgia" panose="02040502050405020303" pitchFamily="18" charset="0"/>
            </a:endParaRPr>
          </a:p>
        </p:txBody>
      </p:sp>
    </p:spTree>
    <p:extLst>
      <p:ext uri="{BB962C8B-B14F-4D97-AF65-F5344CB8AC3E}">
        <p14:creationId xmlns:p14="http://schemas.microsoft.com/office/powerpoint/2010/main" val="3039858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ext Placeholder 6">
            <a:extLst>
              <a:ext uri="{FF2B5EF4-FFF2-40B4-BE49-F238E27FC236}">
                <a16:creationId xmlns:a16="http://schemas.microsoft.com/office/drawing/2014/main" id="{71636632-E1D3-4DEF-9210-087B3B2136C8}"/>
              </a:ext>
            </a:extLst>
          </p:cNvPr>
          <p:cNvSpPr txBox="1">
            <a:spLocks/>
          </p:cNvSpPr>
          <p:nvPr/>
        </p:nvSpPr>
        <p:spPr>
          <a:xfrm>
            <a:off x="1781070" y="1796342"/>
            <a:ext cx="5581859" cy="3758084"/>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68300" algn="l" rtl="0">
              <a:lnSpc>
                <a:spcPct val="118181"/>
              </a:lnSpc>
              <a:spcBef>
                <a:spcPts val="1000"/>
              </a:spcBef>
              <a:spcAft>
                <a:spcPts val="0"/>
              </a:spcAft>
              <a:buClr>
                <a:schemeClr val="dk2"/>
              </a:buClr>
              <a:buSzPts val="2200"/>
              <a:buFont typeface="Noto Sans Symbols"/>
              <a:buChar char="▪"/>
              <a:defRPr sz="2200" b="0" i="0" u="none" strike="noStrike" cap="none">
                <a:solidFill>
                  <a:schemeClr val="dk1"/>
                </a:solidFill>
                <a:latin typeface="Georgia"/>
                <a:ea typeface="Georgia"/>
                <a:cs typeface="Georgia"/>
                <a:sym typeface="Georgia"/>
              </a:defRPr>
            </a:lvl1pPr>
            <a:lvl2pPr marL="914400" marR="0" lvl="1" indent="-292100" algn="l" rtl="0">
              <a:lnSpc>
                <a:spcPct val="100000"/>
              </a:lnSpc>
              <a:spcBef>
                <a:spcPts val="1000"/>
              </a:spcBef>
              <a:spcAft>
                <a:spcPts val="0"/>
              </a:spcAft>
              <a:buClr>
                <a:schemeClr val="dk2"/>
              </a:buClr>
              <a:buSzPts val="1000"/>
              <a:buFont typeface="Noto Sans Symbols"/>
              <a:buChar char="◻"/>
              <a:defRPr sz="2000" b="0" i="0" u="none" strike="noStrike" cap="none">
                <a:solidFill>
                  <a:schemeClr val="dk1"/>
                </a:solidFill>
                <a:latin typeface="Georgia"/>
                <a:ea typeface="Georgia"/>
                <a:cs typeface="Georgia"/>
                <a:sym typeface="Georgia"/>
              </a:defRPr>
            </a:lvl2pPr>
            <a:lvl3pPr marL="1371600" marR="0" lvl="2" indent="-342900" algn="l" rtl="0">
              <a:lnSpc>
                <a:spcPct val="100000"/>
              </a:lnSpc>
              <a:spcBef>
                <a:spcPts val="10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pPr marL="88900" indent="0">
              <a:buNone/>
            </a:pPr>
            <a:r>
              <a:rPr lang="en-US" sz="2800" dirty="0"/>
              <a:t>Research and feedback for:</a:t>
            </a:r>
          </a:p>
          <a:p>
            <a:endParaRPr lang="en-US" dirty="0"/>
          </a:p>
          <a:p>
            <a:pPr marL="1376363" defTabSz="5033963"/>
            <a:r>
              <a:rPr lang="en-US" sz="3200" dirty="0"/>
              <a:t>Grad Path for families</a:t>
            </a:r>
          </a:p>
          <a:p>
            <a:pPr marL="1376363" defTabSz="5033963"/>
            <a:r>
              <a:rPr lang="en-US" dirty="0"/>
              <a:t>Help relatives plan to contribute to their students’ education</a:t>
            </a:r>
            <a:endParaRPr lang="en-US" dirty="0">
              <a:solidFill>
                <a:schemeClr val="bg1"/>
              </a:solidFill>
            </a:endParaRPr>
          </a:p>
        </p:txBody>
      </p:sp>
      <p:sp>
        <p:nvSpPr>
          <p:cNvPr id="4" name="Slide Number Placeholder 5">
            <a:extLst>
              <a:ext uri="{FF2B5EF4-FFF2-40B4-BE49-F238E27FC236}">
                <a16:creationId xmlns:a16="http://schemas.microsoft.com/office/drawing/2014/main" id="{749B4203-31E5-4064-8C7B-8E9FDC22EE84}"/>
              </a:ext>
            </a:extLst>
          </p:cNvPr>
          <p:cNvSpPr txBox="1">
            <a:spLocks/>
          </p:cNvSpPr>
          <p:nvPr/>
        </p:nvSpPr>
        <p:spPr>
          <a:xfrm>
            <a:off x="7772400" y="6401753"/>
            <a:ext cx="914400" cy="2743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3FA9C0-76D2-4098-B10D-57ADD9B5F8CC}" type="slidenum">
              <a:rPr lang="en-US" smtClean="0"/>
              <a:pPr/>
              <a:t>37</a:t>
            </a:fld>
            <a:endParaRPr lang="en-US"/>
          </a:p>
        </p:txBody>
      </p:sp>
      <p:sp>
        <p:nvSpPr>
          <p:cNvPr id="5" name="Title 1">
            <a:extLst>
              <a:ext uri="{FF2B5EF4-FFF2-40B4-BE49-F238E27FC236}">
                <a16:creationId xmlns:a16="http://schemas.microsoft.com/office/drawing/2014/main" id="{1F81C3CD-E7A8-4196-A802-137BAE68E3DB}"/>
              </a:ext>
            </a:extLst>
          </p:cNvPr>
          <p:cNvSpPr>
            <a:spLocks noGrp="1"/>
          </p:cNvSpPr>
          <p:nvPr>
            <p:ph type="title"/>
          </p:nvPr>
        </p:nvSpPr>
        <p:spPr>
          <a:xfrm>
            <a:off x="457200" y="557048"/>
            <a:ext cx="8229600" cy="631672"/>
          </a:xfrm>
        </p:spPr>
        <p:txBody>
          <a:bodyPr/>
          <a:lstStyle/>
          <a:p>
            <a:r>
              <a:rPr lang="en-US" dirty="0"/>
              <a:t>Opportunities to shape future CFPB resources</a:t>
            </a:r>
          </a:p>
        </p:txBody>
      </p:sp>
      <p:pic>
        <p:nvPicPr>
          <p:cNvPr id="6" name="Graphic 5" descr="Playbook">
            <a:extLst>
              <a:ext uri="{FF2B5EF4-FFF2-40B4-BE49-F238E27FC236}">
                <a16:creationId xmlns:a16="http://schemas.microsoft.com/office/drawing/2014/main" id="{3F0E8899-2D77-4A9C-8AB3-8E74A7085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1080" y="2966555"/>
            <a:ext cx="822960" cy="822960"/>
          </a:xfrm>
          <a:prstGeom prst="rect">
            <a:avLst/>
          </a:prstGeom>
        </p:spPr>
      </p:pic>
      <p:pic>
        <p:nvPicPr>
          <p:cNvPr id="8" name="Graphic 7" descr="Lightbulb and gear">
            <a:extLst>
              <a:ext uri="{FF2B5EF4-FFF2-40B4-BE49-F238E27FC236}">
                <a16:creationId xmlns:a16="http://schemas.microsoft.com/office/drawing/2014/main" id="{C15729C5-6B8A-40F8-85CD-A614DC0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1080" y="4377844"/>
            <a:ext cx="822960" cy="822960"/>
          </a:xfrm>
          <a:prstGeom prst="rect">
            <a:avLst/>
          </a:prstGeom>
        </p:spPr>
      </p:pic>
    </p:spTree>
    <p:extLst>
      <p:ext uri="{BB962C8B-B14F-4D97-AF65-F5344CB8AC3E}">
        <p14:creationId xmlns:p14="http://schemas.microsoft.com/office/powerpoint/2010/main" val="92238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3640" y="1052052"/>
            <a:ext cx="8036720" cy="3726167"/>
          </a:xfrm>
        </p:spPr>
        <p:txBody>
          <a:bodyPr anchor="t">
            <a:normAutofit/>
          </a:bodyPr>
          <a:lstStyle/>
          <a:p>
            <a:r>
              <a:rPr lang="en-US" dirty="0">
                <a:latin typeface="Avenir Next LT Pro" panose="020B0504020202020204" pitchFamily="34" charset="0"/>
              </a:rPr>
              <a:t>Follow up with us!</a:t>
            </a:r>
            <a:br>
              <a:rPr lang="en-US" dirty="0">
                <a:latin typeface="Avenir Next LT Pro" panose="020B0504020202020204" pitchFamily="34" charset="0"/>
              </a:rPr>
            </a:br>
            <a:endParaRPr lang="en-US" dirty="0">
              <a:latin typeface="Avenir Next LT Pro" panose="020B0504020202020204" pitchFamily="34" charset="0"/>
            </a:endParaRPr>
          </a:p>
        </p:txBody>
      </p:sp>
      <p:graphicFrame>
        <p:nvGraphicFramePr>
          <p:cNvPr id="5" name="Table 4">
            <a:extLst>
              <a:ext uri="{FF2B5EF4-FFF2-40B4-BE49-F238E27FC236}">
                <a16:creationId xmlns:a16="http://schemas.microsoft.com/office/drawing/2014/main" id="{71C77712-D573-4BC1-8070-CDDC1FF7C146}"/>
              </a:ext>
            </a:extLst>
          </p:cNvPr>
          <p:cNvGraphicFramePr>
            <a:graphicFrameLocks noGrp="1"/>
          </p:cNvGraphicFramePr>
          <p:nvPr/>
        </p:nvGraphicFramePr>
        <p:xfrm>
          <a:off x="553640" y="2230120"/>
          <a:ext cx="8036720" cy="807720"/>
        </p:xfrm>
        <a:graphic>
          <a:graphicData uri="http://schemas.openxmlformats.org/drawingml/2006/table">
            <a:tbl>
              <a:tblPr firstRow="1" bandRow="1">
                <a:tableStyleId>{2D5ABB26-0587-4C30-8999-92F81FD0307C}</a:tableStyleId>
              </a:tblPr>
              <a:tblGrid>
                <a:gridCol w="4209279">
                  <a:extLst>
                    <a:ext uri="{9D8B030D-6E8A-4147-A177-3AD203B41FA5}">
                      <a16:colId xmlns:a16="http://schemas.microsoft.com/office/drawing/2014/main" val="3730420965"/>
                    </a:ext>
                  </a:extLst>
                </a:gridCol>
                <a:gridCol w="3827441">
                  <a:extLst>
                    <a:ext uri="{9D8B030D-6E8A-4147-A177-3AD203B41FA5}">
                      <a16:colId xmlns:a16="http://schemas.microsoft.com/office/drawing/2014/main" val="3654985208"/>
                    </a:ext>
                  </a:extLst>
                </a:gridCol>
              </a:tblGrid>
              <a:tr h="365760">
                <a:tc>
                  <a:txBody>
                    <a:bodyPr/>
                    <a:lstStyle/>
                    <a:p>
                      <a:r>
                        <a:rPr lang="en-US" sz="2200" dirty="0">
                          <a:latin typeface="Avenir Next LT Pro Light" panose="020B0304020202020204" pitchFamily="34" charset="0"/>
                        </a:rPr>
                        <a:t>Copy of this deck</a:t>
                      </a:r>
                    </a:p>
                  </a:txBody>
                  <a:tcPr marL="68580" marR="68580" marT="34290" marB="3429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200" dirty="0">
                          <a:latin typeface="Avenir Next LT Pro Light" panose="020B0304020202020204" pitchFamily="34" charset="0"/>
                          <a:hlinkClick r:id="rId3"/>
                        </a:rPr>
                        <a:t>katherine.mullan@cfpb.gov</a:t>
                      </a:r>
                      <a:r>
                        <a:rPr lang="en-US" sz="2200" dirty="0">
                          <a:latin typeface="Avenir Next LT Pro Light" panose="020B0304020202020204" pitchFamily="34" charset="0"/>
                        </a:rPr>
                        <a:t> </a:t>
                      </a:r>
                    </a:p>
                  </a:txBody>
                  <a:tcPr marL="68580" marR="68580" marT="34290" marB="3429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4000461"/>
                  </a:ext>
                </a:extLst>
              </a:tr>
              <a:tr h="365760">
                <a:tc>
                  <a:txBody>
                    <a:bodyPr/>
                    <a:lstStyle/>
                    <a:p>
                      <a:r>
                        <a:rPr lang="en-US" sz="2200" dirty="0">
                          <a:latin typeface="Avenir Next LT Pro Light" panose="020B0304020202020204" pitchFamily="34" charset="0"/>
                        </a:rPr>
                        <a:t>Grad Path for families</a:t>
                      </a:r>
                    </a:p>
                  </a:txBody>
                  <a:tcPr marL="68580" marR="68580" marT="34290" marB="3429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Avenir Next LT Pro Light" panose="020B0304020202020204" pitchFamily="34" charset="0"/>
                          <a:hlinkClick r:id="rId3"/>
                        </a:rPr>
                        <a:t>katherine.mullan@cfpb.gov</a:t>
                      </a:r>
                      <a:r>
                        <a:rPr lang="en-US" sz="2200" dirty="0">
                          <a:latin typeface="Avenir Next LT Pro Light" panose="020B0304020202020204" pitchFamily="34" charset="0"/>
                        </a:rPr>
                        <a:t> </a:t>
                      </a:r>
                    </a:p>
                  </a:txBody>
                  <a:tcPr marL="68580" marR="68580" marT="34290" marB="3429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683359"/>
                  </a:ext>
                </a:extLst>
              </a:tr>
            </a:tbl>
          </a:graphicData>
        </a:graphic>
      </p:graphicFrame>
    </p:spTree>
    <p:extLst>
      <p:ext uri="{BB962C8B-B14F-4D97-AF65-F5344CB8AC3E}">
        <p14:creationId xmlns:p14="http://schemas.microsoft.com/office/powerpoint/2010/main" val="2152202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8" name="Title 1">
            <a:extLst>
              <a:ext uri="{FF2B5EF4-FFF2-40B4-BE49-F238E27FC236}">
                <a16:creationId xmlns:a16="http://schemas.microsoft.com/office/drawing/2014/main" id="{B0B3AEE6-1A40-42E5-9B99-64562D9A3A75}"/>
              </a:ext>
            </a:extLst>
          </p:cNvPr>
          <p:cNvSpPr>
            <a:spLocks noGrp="1"/>
          </p:cNvSpPr>
          <p:nvPr>
            <p:ph type="title"/>
          </p:nvPr>
        </p:nvSpPr>
        <p:spPr>
          <a:xfrm>
            <a:off x="553640" y="547092"/>
            <a:ext cx="8036720" cy="743347"/>
          </a:xfrm>
        </p:spPr>
        <p:txBody>
          <a:bodyPr>
            <a:normAutofit/>
          </a:bodyPr>
          <a:lstStyle/>
          <a:p>
            <a:r>
              <a:rPr lang="en-US" sz="3200" dirty="0"/>
              <a:t>Office of Community Affairs</a:t>
            </a:r>
          </a:p>
        </p:txBody>
      </p:sp>
      <p:sp>
        <p:nvSpPr>
          <p:cNvPr id="9" name="Content Placeholder 2">
            <a:extLst>
              <a:ext uri="{FF2B5EF4-FFF2-40B4-BE49-F238E27FC236}">
                <a16:creationId xmlns:a16="http://schemas.microsoft.com/office/drawing/2014/main" id="{BB9E6B4D-CD49-4C8E-B3F4-5C4FC605E60A}"/>
              </a:ext>
            </a:extLst>
          </p:cNvPr>
          <p:cNvSpPr>
            <a:spLocks noGrp="1"/>
          </p:cNvSpPr>
          <p:nvPr>
            <p:ph idx="1"/>
          </p:nvPr>
        </p:nvSpPr>
        <p:spPr>
          <a:xfrm>
            <a:off x="553641" y="1524000"/>
            <a:ext cx="8036720" cy="4106412"/>
          </a:xfrm>
        </p:spPr>
        <p:txBody>
          <a:bodyPr>
            <a:normAutofit/>
          </a:bodyPr>
          <a:lstStyle/>
          <a:p>
            <a:pPr marL="263759" indent="-263759">
              <a:lnSpc>
                <a:spcPct val="100000"/>
              </a:lnSpc>
              <a:buFont typeface="Arial" panose="020B0604020202020204" pitchFamily="34" charset="0"/>
              <a:buChar char="•"/>
            </a:pPr>
            <a:r>
              <a:rPr lang="en-US" altLang="en-US" sz="2400" dirty="0">
                <a:latin typeface="Georgia" panose="02040502050405020303" pitchFamily="18" charset="0"/>
              </a:rPr>
              <a:t>Part of the Bureau’s Division of Consumer Education &amp; External Affairs</a:t>
            </a:r>
          </a:p>
          <a:p>
            <a:pPr marL="263759" indent="-263759">
              <a:lnSpc>
                <a:spcPct val="100000"/>
              </a:lnSpc>
              <a:buFont typeface="Arial" panose="020B0604020202020204" pitchFamily="34" charset="0"/>
              <a:buChar char="•"/>
            </a:pPr>
            <a:r>
              <a:rPr lang="en-US" altLang="en-US" sz="2400" dirty="0">
                <a:latin typeface="Georgia" panose="02040502050405020303" pitchFamily="18" charset="0"/>
              </a:rPr>
              <a:t>Serves populations who may lack full, affordable access to financial services</a:t>
            </a:r>
          </a:p>
          <a:p>
            <a:pPr marL="703356" lvl="1" indent="-263759">
              <a:spcBef>
                <a:spcPts val="769"/>
              </a:spcBef>
              <a:buClr>
                <a:srgbClr val="101820"/>
              </a:buClr>
              <a:buSzPts val="1800"/>
              <a:buFont typeface="Courier New" panose="02070309020205020404" pitchFamily="49" charset="0"/>
              <a:buChar char="o"/>
            </a:pPr>
            <a:r>
              <a:rPr lang="en-US" altLang="en-US" sz="2400" dirty="0">
                <a:solidFill>
                  <a:srgbClr val="101820"/>
                </a:solidFill>
                <a:sym typeface="Georgia"/>
              </a:rPr>
              <a:t>Low- to moderate-incomes</a:t>
            </a:r>
          </a:p>
          <a:p>
            <a:pPr marL="703356" lvl="1" indent="-263759">
              <a:spcBef>
                <a:spcPts val="769"/>
              </a:spcBef>
              <a:buClr>
                <a:srgbClr val="101820"/>
              </a:buClr>
              <a:buSzPts val="1800"/>
              <a:buFont typeface="Courier New" panose="02070309020205020404" pitchFamily="49" charset="0"/>
              <a:buChar char="o"/>
            </a:pPr>
            <a:r>
              <a:rPr lang="en-US" altLang="en-US" sz="2400" dirty="0">
                <a:solidFill>
                  <a:srgbClr val="101820"/>
                </a:solidFill>
                <a:sym typeface="Georgia"/>
              </a:rPr>
              <a:t>Low wealth</a:t>
            </a:r>
          </a:p>
          <a:p>
            <a:pPr marL="703356" lvl="1" indent="-263759">
              <a:spcBef>
                <a:spcPts val="769"/>
              </a:spcBef>
              <a:buClr>
                <a:srgbClr val="101820"/>
              </a:buClr>
              <a:buSzPts val="1800"/>
              <a:buFont typeface="Courier New" panose="02070309020205020404" pitchFamily="49" charset="0"/>
              <a:buChar char="o"/>
            </a:pPr>
            <a:r>
              <a:rPr lang="en-US" altLang="en-US" sz="2400" dirty="0">
                <a:solidFill>
                  <a:srgbClr val="101820"/>
                </a:solidFill>
                <a:sym typeface="Georgia"/>
              </a:rPr>
              <a:t>Otherwise financially underserved or vulnerable</a:t>
            </a:r>
          </a:p>
          <a:p>
            <a:pPr>
              <a:lnSpc>
                <a:spcPct val="100000"/>
              </a:lnSpc>
            </a:pPr>
            <a:endParaRPr lang="en-US" sz="2400" dirty="0"/>
          </a:p>
        </p:txBody>
      </p:sp>
    </p:spTree>
    <p:extLst>
      <p:ext uri="{BB962C8B-B14F-4D97-AF65-F5344CB8AC3E}">
        <p14:creationId xmlns:p14="http://schemas.microsoft.com/office/powerpoint/2010/main" val="642283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533160" y="1408142"/>
            <a:ext cx="8247626" cy="743347"/>
          </a:xfrm>
          <a:prstGeom prst="rect">
            <a:avLst/>
          </a:prstGeom>
          <a:noFill/>
          <a:ln>
            <a:noFill/>
          </a:ln>
        </p:spPr>
        <p:txBody>
          <a:bodyPr spcFirstLastPara="1" wrap="square" lIns="91425" tIns="45700" rIns="91425" bIns="45700" anchor="ctr" anchorCtr="0">
            <a:noAutofit/>
          </a:bodyPr>
          <a:lstStyle/>
          <a:p>
            <a:pPr lvl="0"/>
            <a:r>
              <a:rPr lang="en-US"/>
              <a:t>Financial Education Resources for Consumers of All Ages </a:t>
            </a:r>
            <a:endParaRPr sz="3600" b="0" i="0" u="none" strike="noStrike" cap="none">
              <a:solidFill>
                <a:srgbClr val="101820"/>
              </a:solidFill>
              <a:sym typeface="Arial"/>
            </a:endParaRPr>
          </a:p>
        </p:txBody>
      </p:sp>
      <p:sp>
        <p:nvSpPr>
          <p:cNvPr id="87" name="Google Shape;87;p13"/>
          <p:cNvSpPr txBox="1">
            <a:spLocks noGrp="1"/>
          </p:cNvSpPr>
          <p:nvPr>
            <p:ph type="body" idx="1"/>
          </p:nvPr>
        </p:nvSpPr>
        <p:spPr>
          <a:xfrm>
            <a:off x="641192" y="2596696"/>
            <a:ext cx="8031561" cy="1664607"/>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sz="2000"/>
              <a:t>CFPB Office of Financial Education</a:t>
            </a:r>
          </a:p>
          <a:p>
            <a:pPr marL="0" lvl="0" indent="0">
              <a:spcBef>
                <a:spcPts val="0"/>
              </a:spcBef>
            </a:pPr>
            <a:r>
              <a:rPr lang="en-US" sz="2000"/>
              <a:t>CFPB Section for Students and Young Consumers</a:t>
            </a:r>
          </a:p>
          <a:p>
            <a:pPr marL="0" lvl="0" indent="0">
              <a:spcBef>
                <a:spcPts val="0"/>
              </a:spcBef>
            </a:pPr>
            <a:r>
              <a:rPr lang="en-US" sz="2000"/>
              <a:t>CFPB Office of Community Affairs</a:t>
            </a:r>
          </a:p>
          <a:p>
            <a:pPr marL="0" lvl="0" indent="0">
              <a:spcBef>
                <a:spcPts val="0"/>
              </a:spcBef>
            </a:pPr>
            <a:r>
              <a:rPr lang="en-US" sz="2000"/>
              <a:t>CFPB Office for Older Americans</a:t>
            </a:r>
            <a:endParaRPr sz="2000" b="0" i="0" u="none" strike="noStrike" cap="none">
              <a:solidFill>
                <a:srgbClr val="43484E"/>
              </a:solidFill>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22BEEF7C-F348-47E7-BCD4-D67D952DFABA}"/>
              </a:ext>
            </a:extLst>
          </p:cNvPr>
          <p:cNvSpPr>
            <a:spLocks noGrp="1"/>
          </p:cNvSpPr>
          <p:nvPr>
            <p:ph type="title"/>
          </p:nvPr>
        </p:nvSpPr>
        <p:spPr>
          <a:xfrm>
            <a:off x="553641" y="452437"/>
            <a:ext cx="8036720" cy="743347"/>
          </a:xfrm>
        </p:spPr>
        <p:txBody>
          <a:bodyPr/>
          <a:lstStyle/>
          <a:p>
            <a:r>
              <a:rPr lang="en-US" sz="3200" dirty="0">
                <a:solidFill>
                  <a:srgbClr val="43484E"/>
                </a:solidFill>
                <a:sym typeface="Gill Sans" pitchFamily="-109" charset="0"/>
              </a:rPr>
              <a:t>Your Money, Your Goals: Resources</a:t>
            </a:r>
            <a:endParaRPr lang="en-US" sz="3200" dirty="0"/>
          </a:p>
        </p:txBody>
      </p:sp>
      <p:sp>
        <p:nvSpPr>
          <p:cNvPr id="4" name="Text Placeholder 5">
            <a:extLst>
              <a:ext uri="{FF2B5EF4-FFF2-40B4-BE49-F238E27FC236}">
                <a16:creationId xmlns:a16="http://schemas.microsoft.com/office/drawing/2014/main" id="{C699F997-87E9-4EB5-A88C-F91572CD58F3}"/>
              </a:ext>
            </a:extLst>
          </p:cNvPr>
          <p:cNvSpPr txBox="1">
            <a:spLocks/>
          </p:cNvSpPr>
          <p:nvPr/>
        </p:nvSpPr>
        <p:spPr>
          <a:xfrm>
            <a:off x="4769829" y="1559243"/>
            <a:ext cx="4022481" cy="4846320"/>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19799" indent="-219799">
              <a:spcAft>
                <a:spcPts val="800"/>
              </a:spcAft>
              <a:buFont typeface="Arial" panose="020B0604020202020204" pitchFamily="34" charset="0"/>
              <a:buChar char="•"/>
            </a:pPr>
            <a:r>
              <a:rPr lang="en-US" sz="2000" dirty="0">
                <a:latin typeface="Georgia" panose="02040502050405020303" pitchFamily="18" charset="0"/>
              </a:rPr>
              <a:t>Toolkit </a:t>
            </a:r>
          </a:p>
          <a:p>
            <a:pPr marL="219799" indent="-219799">
              <a:spcAft>
                <a:spcPts val="800"/>
              </a:spcAft>
              <a:buFont typeface="Arial" panose="020B0604020202020204" pitchFamily="34" charset="0"/>
              <a:buChar char="•"/>
            </a:pPr>
            <a:r>
              <a:rPr lang="en-US" sz="2000" dirty="0">
                <a:latin typeface="Georgia" panose="02040502050405020303" pitchFamily="18" charset="0"/>
              </a:rPr>
              <a:t>Online resources</a:t>
            </a:r>
          </a:p>
          <a:p>
            <a:pPr marL="219799" indent="-219799">
              <a:spcAft>
                <a:spcPts val="800"/>
              </a:spcAft>
              <a:buFont typeface="Arial" panose="020B0604020202020204" pitchFamily="34" charset="0"/>
              <a:buChar char="•"/>
            </a:pPr>
            <a:r>
              <a:rPr lang="en-US" sz="2000" dirty="0">
                <a:latin typeface="Georgia" panose="02040502050405020303" pitchFamily="18" charset="0"/>
              </a:rPr>
              <a:t>Issue-focused booklets</a:t>
            </a:r>
          </a:p>
          <a:p>
            <a:pPr marL="483558" lvl="1" indent="-219799">
              <a:spcAft>
                <a:spcPts val="800"/>
              </a:spcAft>
              <a:buFont typeface="Arial" panose="020B0604020202020204" pitchFamily="34" charset="0"/>
              <a:buChar char="•"/>
            </a:pPr>
            <a:r>
              <a:rPr lang="en-US" sz="2000" dirty="0">
                <a:latin typeface="Georgia" panose="02040502050405020303" pitchFamily="18" charset="0"/>
              </a:rPr>
              <a:t>Behind on bills? </a:t>
            </a:r>
            <a:r>
              <a:rPr lang="en-US" sz="2000" dirty="0" err="1">
                <a:latin typeface="Georgia" panose="02040502050405020303" pitchFamily="18" charset="0"/>
              </a:rPr>
              <a:t>Atrasado</a:t>
            </a:r>
            <a:r>
              <a:rPr lang="en-US" sz="2000" dirty="0">
                <a:latin typeface="Georgia" panose="02040502050405020303" pitchFamily="18" charset="0"/>
              </a:rPr>
              <a:t> </a:t>
            </a:r>
            <a:r>
              <a:rPr lang="en-US" sz="2000" dirty="0" err="1">
                <a:latin typeface="Georgia" panose="02040502050405020303" pitchFamily="18" charset="0"/>
              </a:rPr>
              <a:t>en</a:t>
            </a:r>
            <a:r>
              <a:rPr lang="en-US" sz="2000" dirty="0">
                <a:latin typeface="Georgia" panose="02040502050405020303" pitchFamily="18" charset="0"/>
              </a:rPr>
              <a:t> los </a:t>
            </a:r>
            <a:r>
              <a:rPr lang="en-US" sz="2000" dirty="0" err="1">
                <a:latin typeface="Georgia" panose="02040502050405020303" pitchFamily="18" charset="0"/>
              </a:rPr>
              <a:t>pagos</a:t>
            </a:r>
            <a:r>
              <a:rPr lang="en-US" sz="2000" dirty="0">
                <a:latin typeface="Georgia" panose="02040502050405020303" pitchFamily="18" charset="0"/>
              </a:rPr>
              <a:t>? </a:t>
            </a:r>
          </a:p>
          <a:p>
            <a:pPr marL="483558" lvl="1" indent="-219799">
              <a:spcAft>
                <a:spcPts val="800"/>
              </a:spcAft>
              <a:buFont typeface="Arial" panose="020B0604020202020204" pitchFamily="34" charset="0"/>
              <a:buChar char="•"/>
            </a:pPr>
            <a:r>
              <a:rPr lang="en-US" sz="2000" dirty="0">
                <a:latin typeface="Georgia" panose="02040502050405020303" pitchFamily="18" charset="0"/>
              </a:rPr>
              <a:t>Debt getting in your way?</a:t>
            </a:r>
          </a:p>
          <a:p>
            <a:pPr marL="483558" lvl="1" indent="-219799">
              <a:spcAft>
                <a:spcPts val="800"/>
              </a:spcAft>
              <a:buFont typeface="Arial" panose="020B0604020202020204" pitchFamily="34" charset="0"/>
              <a:buChar char="•"/>
            </a:pPr>
            <a:r>
              <a:rPr lang="en-US" sz="2000" dirty="0">
                <a:latin typeface="Georgia" panose="02040502050405020303" pitchFamily="18" charset="0"/>
              </a:rPr>
              <a:t>Want Credit to Work for You?</a:t>
            </a:r>
          </a:p>
          <a:p>
            <a:pPr marL="483558" lvl="1" indent="-219799">
              <a:spcAft>
                <a:spcPts val="800"/>
              </a:spcAft>
              <a:buFont typeface="Arial" panose="020B0604020202020204" pitchFamily="34" charset="0"/>
              <a:buChar char="•"/>
            </a:pPr>
            <a:r>
              <a:rPr lang="en-US" sz="2000" dirty="0">
                <a:latin typeface="Georgia" panose="02040502050405020303" pitchFamily="18" charset="0"/>
              </a:rPr>
              <a:t>Building your savings?</a:t>
            </a:r>
          </a:p>
          <a:p>
            <a:pPr marL="219799" indent="-219799">
              <a:spcAft>
                <a:spcPts val="800"/>
              </a:spcAft>
              <a:buFont typeface="Arial" panose="020B0604020202020204" pitchFamily="34" charset="0"/>
              <a:buChar char="•"/>
            </a:pPr>
            <a:r>
              <a:rPr lang="en-US" sz="2000" dirty="0">
                <a:latin typeface="Georgia" panose="02040502050405020303" pitchFamily="18" charset="0"/>
              </a:rPr>
              <a:t>Companion guides</a:t>
            </a:r>
          </a:p>
          <a:p>
            <a:pPr marL="483558" lvl="1" indent="-219799">
              <a:spcAft>
                <a:spcPts val="800"/>
              </a:spcAft>
              <a:buFont typeface="Arial" panose="020B0604020202020204" pitchFamily="34" charset="0"/>
              <a:buChar char="•"/>
            </a:pPr>
            <a:r>
              <a:rPr lang="en-US" sz="2000" dirty="0">
                <a:latin typeface="Georgia" panose="02040502050405020303" pitchFamily="18" charset="0"/>
              </a:rPr>
              <a:t>Native Communities</a:t>
            </a:r>
          </a:p>
          <a:p>
            <a:pPr marL="483558" lvl="1" indent="-219799">
              <a:spcAft>
                <a:spcPts val="800"/>
              </a:spcAft>
              <a:buFont typeface="Arial" panose="020B0604020202020204" pitchFamily="34" charset="0"/>
              <a:buChar char="•"/>
            </a:pPr>
            <a:r>
              <a:rPr lang="en-US" sz="2000" dirty="0">
                <a:latin typeface="Georgia" panose="02040502050405020303" pitchFamily="18" charset="0"/>
              </a:rPr>
              <a:t>Reentry – people with criminal records</a:t>
            </a:r>
          </a:p>
          <a:p>
            <a:pPr marL="483558" lvl="1" indent="-219799">
              <a:spcAft>
                <a:spcPts val="800"/>
              </a:spcAft>
              <a:buFont typeface="Arial" panose="020B0604020202020204" pitchFamily="34" charset="0"/>
              <a:buChar char="•"/>
            </a:pPr>
            <a:r>
              <a:rPr lang="en-US" sz="2000" dirty="0">
                <a:latin typeface="Georgia" panose="02040502050405020303" pitchFamily="18" charset="0"/>
              </a:rPr>
              <a:t>People with disabilities</a:t>
            </a:r>
          </a:p>
          <a:p>
            <a:pPr>
              <a:spcAft>
                <a:spcPts val="800"/>
              </a:spcAft>
            </a:pPr>
            <a:endParaRPr lang="en-US" sz="1200" dirty="0">
              <a:latin typeface="Georgia" panose="02040502050405020303" pitchFamily="18" charset="0"/>
            </a:endParaRPr>
          </a:p>
        </p:txBody>
      </p:sp>
      <p:sp>
        <p:nvSpPr>
          <p:cNvPr id="5" name="Rectangle 4">
            <a:extLst>
              <a:ext uri="{FF2B5EF4-FFF2-40B4-BE49-F238E27FC236}">
                <a16:creationId xmlns:a16="http://schemas.microsoft.com/office/drawing/2014/main" id="{9DCBE635-322B-4223-89C4-2989F7691AF4}"/>
              </a:ext>
            </a:extLst>
          </p:cNvPr>
          <p:cNvSpPr/>
          <p:nvPr/>
        </p:nvSpPr>
        <p:spPr>
          <a:xfrm>
            <a:off x="511675" y="4874602"/>
            <a:ext cx="3862498" cy="523220"/>
          </a:xfrm>
          <a:prstGeom prst="rect">
            <a:avLst/>
          </a:prstGeom>
        </p:spPr>
        <p:txBody>
          <a:bodyPr wrap="square">
            <a:spAutoFit/>
          </a:bodyPr>
          <a:lstStyle/>
          <a:p>
            <a:r>
              <a:rPr lang="en-US" dirty="0">
                <a:hlinkClick r:id="rId3"/>
              </a:rPr>
              <a:t>https://www.consumerfinance.gov/practitioner-resources/your-money-your-goals/</a:t>
            </a:r>
            <a:endParaRPr lang="en-US" dirty="0"/>
          </a:p>
        </p:txBody>
      </p:sp>
      <p:pic>
        <p:nvPicPr>
          <p:cNvPr id="6" name="Picture 5">
            <a:extLst>
              <a:ext uri="{FF2B5EF4-FFF2-40B4-BE49-F238E27FC236}">
                <a16:creationId xmlns:a16="http://schemas.microsoft.com/office/drawing/2014/main" id="{2B5C8658-BB47-415A-A973-AC7B09E4D6D0}"/>
              </a:ext>
            </a:extLst>
          </p:cNvPr>
          <p:cNvPicPr>
            <a:picLocks noChangeAspect="1"/>
          </p:cNvPicPr>
          <p:nvPr/>
        </p:nvPicPr>
        <p:blipFill>
          <a:blip r:embed="rId4"/>
          <a:stretch>
            <a:fillRect/>
          </a:stretch>
        </p:blipFill>
        <p:spPr>
          <a:xfrm>
            <a:off x="549519" y="1716032"/>
            <a:ext cx="4022481" cy="3077349"/>
          </a:xfrm>
          <a:prstGeom prst="rect">
            <a:avLst/>
          </a:prstGeom>
        </p:spPr>
      </p:pic>
    </p:spTree>
    <p:extLst>
      <p:ext uri="{BB962C8B-B14F-4D97-AF65-F5344CB8AC3E}">
        <p14:creationId xmlns:p14="http://schemas.microsoft.com/office/powerpoint/2010/main" val="851643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Toolkit organization</a:t>
            </a:r>
          </a:p>
        </p:txBody>
      </p:sp>
      <p:graphicFrame>
        <p:nvGraphicFramePr>
          <p:cNvPr id="5" name="Diagram 4"/>
          <p:cNvGraphicFramePr/>
          <p:nvPr/>
        </p:nvGraphicFramePr>
        <p:xfrm>
          <a:off x="703385" y="1553308"/>
          <a:ext cx="7886974" cy="4396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1255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41" y="442498"/>
            <a:ext cx="8036720" cy="743347"/>
          </a:xfrm>
        </p:spPr>
        <p:txBody>
          <a:bodyPr/>
          <a:lstStyle/>
          <a:p>
            <a:r>
              <a:rPr lang="en-US" sz="3200" dirty="0"/>
              <a:t>Toolkit organization</a:t>
            </a:r>
          </a:p>
        </p:txBody>
      </p:sp>
      <p:pic>
        <p:nvPicPr>
          <p:cNvPr id="3" name="Picture 2">
            <a:extLst>
              <a:ext uri="{FF2B5EF4-FFF2-40B4-BE49-F238E27FC236}">
                <a16:creationId xmlns:a16="http://schemas.microsoft.com/office/drawing/2014/main" id="{CD51EB11-8781-4339-8085-CEB6007A97D1}"/>
              </a:ext>
            </a:extLst>
          </p:cNvPr>
          <p:cNvPicPr>
            <a:picLocks noChangeAspect="1"/>
          </p:cNvPicPr>
          <p:nvPr/>
        </p:nvPicPr>
        <p:blipFill>
          <a:blip r:embed="rId3"/>
          <a:stretch>
            <a:fillRect/>
          </a:stretch>
        </p:blipFill>
        <p:spPr>
          <a:xfrm>
            <a:off x="1943227" y="1482715"/>
            <a:ext cx="5744308" cy="4356421"/>
          </a:xfrm>
          <a:prstGeom prst="rect">
            <a:avLst/>
          </a:prstGeom>
        </p:spPr>
      </p:pic>
    </p:spTree>
    <p:extLst>
      <p:ext uri="{BB962C8B-B14F-4D97-AF65-F5344CB8AC3E}">
        <p14:creationId xmlns:p14="http://schemas.microsoft.com/office/powerpoint/2010/main" val="357604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2365" y="1490023"/>
            <a:ext cx="4163911" cy="3479542"/>
          </a:xfrm>
        </p:spPr>
        <p:txBody>
          <a:bodyPr>
            <a:normAutofit/>
          </a:bodyPr>
          <a:lstStyle/>
          <a:p>
            <a:r>
              <a:rPr lang="en-US" sz="1800" dirty="0"/>
              <a:t>Behind on bills? </a:t>
            </a:r>
          </a:p>
          <a:p>
            <a:pPr lvl="1"/>
            <a:r>
              <a:rPr lang="en-US" sz="1600" dirty="0"/>
              <a:t>Available in English and Spanish</a:t>
            </a:r>
          </a:p>
          <a:p>
            <a:r>
              <a:rPr lang="en-US" sz="1800" dirty="0"/>
              <a:t>Debt getting in your way?</a:t>
            </a:r>
          </a:p>
          <a:p>
            <a:r>
              <a:rPr lang="en-US" sz="1800" dirty="0"/>
              <a:t>Want credit to work for you?</a:t>
            </a:r>
          </a:p>
          <a:p>
            <a:pPr lvl="1"/>
            <a:r>
              <a:rPr lang="en-US" sz="1600" dirty="0"/>
              <a:t>Available in English and Spanish</a:t>
            </a:r>
          </a:p>
          <a:p>
            <a:r>
              <a:rPr lang="en-US" sz="1800" dirty="0"/>
              <a:t>Building your savings?</a:t>
            </a:r>
          </a:p>
          <a:p>
            <a:r>
              <a:rPr lang="en-US" sz="1800" dirty="0"/>
              <a:t>Specially formatted copies available for correctional facilities</a:t>
            </a:r>
          </a:p>
        </p:txBody>
      </p:sp>
      <p:sp>
        <p:nvSpPr>
          <p:cNvPr id="2" name="Title 1"/>
          <p:cNvSpPr>
            <a:spLocks noGrp="1"/>
          </p:cNvSpPr>
          <p:nvPr>
            <p:ph type="title"/>
          </p:nvPr>
        </p:nvSpPr>
        <p:spPr/>
        <p:txBody>
          <a:bodyPr>
            <a:normAutofit fontScale="90000"/>
          </a:bodyPr>
          <a:lstStyle/>
          <a:p>
            <a:r>
              <a:rPr lang="en-US" sz="3200" dirty="0"/>
              <a:t>The suite of </a:t>
            </a:r>
            <a:r>
              <a:rPr lang="en-US" sz="3200" i="1" dirty="0"/>
              <a:t>Your Money, Your Goals </a:t>
            </a:r>
            <a:r>
              <a:rPr lang="en-US" sz="3200" dirty="0"/>
              <a:t>resources</a:t>
            </a:r>
          </a:p>
        </p:txBody>
      </p:sp>
      <p:sp>
        <p:nvSpPr>
          <p:cNvPr id="8" name="TextBox 7"/>
          <p:cNvSpPr txBox="1"/>
          <p:nvPr/>
        </p:nvSpPr>
        <p:spPr>
          <a:xfrm>
            <a:off x="886719" y="5137144"/>
            <a:ext cx="4163911" cy="461665"/>
          </a:xfrm>
          <a:prstGeom prst="rect">
            <a:avLst/>
          </a:prstGeom>
          <a:noFill/>
        </p:spPr>
        <p:txBody>
          <a:bodyPr wrap="square" rtlCol="0">
            <a:spAutoFit/>
          </a:bodyPr>
          <a:lstStyle/>
          <a:p>
            <a:pPr>
              <a:buClr>
                <a:srgbClr val="000000"/>
              </a:buClr>
              <a:defRPr/>
            </a:pPr>
            <a:r>
              <a:rPr lang="en-US" sz="1200" dirty="0"/>
              <a:t>Access electronic materials and order free printed copies online: </a:t>
            </a:r>
            <a:r>
              <a:rPr lang="en-US" sz="1200" dirty="0">
                <a:hlinkClick r:id="rId3"/>
              </a:rPr>
              <a:t>consumerfinance.gov/your-money-your-goals</a:t>
            </a:r>
            <a:endParaRPr lang="en-US" sz="1200" dirty="0"/>
          </a:p>
        </p:txBody>
      </p:sp>
      <p:pic>
        <p:nvPicPr>
          <p:cNvPr id="6" name="Content Placeholder 5" descr="Screenshot of Behind on Bills booklet"/>
          <p:cNvPicPr>
            <a:picLocks noGrp="1" noChangeAspect="1"/>
          </p:cNvPicPr>
          <p:nvPr/>
        </p:nvPicPr>
        <p:blipFill>
          <a:blip r:embed="rId4"/>
          <a:stretch>
            <a:fillRect/>
          </a:stretch>
        </p:blipFill>
        <p:spPr bwMode="auto">
          <a:xfrm>
            <a:off x="5685693" y="1569536"/>
            <a:ext cx="1382604" cy="2089295"/>
          </a:xfrm>
          <a:prstGeom prst="rect">
            <a:avLst/>
          </a:prstGeom>
          <a:noFill/>
          <a:ln>
            <a:solidFill>
              <a:srgbClr val="75787B"/>
            </a:solidFill>
          </a:ln>
          <a:extLst>
            <a:ext uri="{909E8E84-426E-40DD-AFC4-6F175D3DCCD1}">
              <a14:hiddenFill xmlns:a14="http://schemas.microsoft.com/office/drawing/2010/main">
                <a:solidFill>
                  <a:srgbClr val="FFFFFF"/>
                </a:solidFill>
              </a14:hiddenFill>
            </a:ext>
          </a:extLst>
        </p:spPr>
      </p:pic>
      <p:pic>
        <p:nvPicPr>
          <p:cNvPr id="9" name="Picture 8" descr="Screenshot of credit booklet"/>
          <p:cNvPicPr>
            <a:picLocks noChangeAspect="1"/>
          </p:cNvPicPr>
          <p:nvPr/>
        </p:nvPicPr>
        <p:blipFill>
          <a:blip r:embed="rId5"/>
          <a:stretch>
            <a:fillRect/>
          </a:stretch>
        </p:blipFill>
        <p:spPr>
          <a:xfrm>
            <a:off x="5685693" y="3730930"/>
            <a:ext cx="1390167" cy="2113952"/>
          </a:xfrm>
          <a:prstGeom prst="rect">
            <a:avLst/>
          </a:prstGeom>
          <a:noFill/>
          <a:ln>
            <a:solidFill>
              <a:srgbClr val="75787B"/>
            </a:solidFill>
          </a:ln>
        </p:spPr>
      </p:pic>
      <p:pic>
        <p:nvPicPr>
          <p:cNvPr id="5" name="Picture 4" descr="Screenshot of savings booklet"/>
          <p:cNvPicPr>
            <a:picLocks noChangeAspect="1"/>
          </p:cNvPicPr>
          <p:nvPr/>
        </p:nvPicPr>
        <p:blipFill>
          <a:blip r:embed="rId6"/>
          <a:stretch>
            <a:fillRect/>
          </a:stretch>
        </p:blipFill>
        <p:spPr>
          <a:xfrm>
            <a:off x="7189311" y="3746057"/>
            <a:ext cx="1355338" cy="2082928"/>
          </a:xfrm>
          <a:prstGeom prst="rect">
            <a:avLst/>
          </a:prstGeom>
          <a:ln>
            <a:solidFill>
              <a:schemeClr val="tx1"/>
            </a:solidFill>
          </a:ln>
        </p:spPr>
      </p:pic>
      <p:pic>
        <p:nvPicPr>
          <p:cNvPr id="7" name="Picture 6" descr="Screenshot of Debt booklet">
            <a:extLst>
              <a:ext uri="{FF2B5EF4-FFF2-40B4-BE49-F238E27FC236}">
                <a16:creationId xmlns:a16="http://schemas.microsoft.com/office/drawing/2014/main" id="{5FAC69BD-D7D3-4836-9128-BFAD2E3AE424}"/>
              </a:ext>
            </a:extLst>
          </p:cNvPr>
          <p:cNvPicPr>
            <a:picLocks noChangeAspect="1"/>
          </p:cNvPicPr>
          <p:nvPr/>
        </p:nvPicPr>
        <p:blipFill rotWithShape="1">
          <a:blip r:embed="rId7"/>
          <a:srcRect l="-1" r="588" b="3618"/>
          <a:stretch/>
        </p:blipFill>
        <p:spPr>
          <a:xfrm>
            <a:off x="7189311" y="1569536"/>
            <a:ext cx="1350045" cy="2089295"/>
          </a:xfrm>
          <a:prstGeom prst="rect">
            <a:avLst/>
          </a:prstGeom>
          <a:noFill/>
          <a:ln>
            <a:solidFill>
              <a:srgbClr val="75787B"/>
            </a:solidFill>
          </a:ln>
        </p:spPr>
      </p:pic>
    </p:spTree>
    <p:extLst>
      <p:ext uri="{BB962C8B-B14F-4D97-AF65-F5344CB8AC3E}">
        <p14:creationId xmlns:p14="http://schemas.microsoft.com/office/powerpoint/2010/main" val="3178994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A03E5D-CC39-464E-8221-FD6BA23A0835}"/>
              </a:ext>
            </a:extLst>
          </p:cNvPr>
          <p:cNvSpPr>
            <a:spLocks noGrp="1"/>
          </p:cNvSpPr>
          <p:nvPr>
            <p:ph type="title"/>
          </p:nvPr>
        </p:nvSpPr>
        <p:spPr>
          <a:xfrm>
            <a:off x="548436" y="756138"/>
            <a:ext cx="7737231" cy="351692"/>
          </a:xfrm>
        </p:spPr>
        <p:txBody>
          <a:bodyPr>
            <a:noAutofit/>
          </a:bodyPr>
          <a:lstStyle/>
          <a:p>
            <a:r>
              <a:rPr lang="en-US" sz="3200" dirty="0">
                <a:latin typeface="Georgia" panose="02040502050405020303" pitchFamily="18" charset="0"/>
              </a:rPr>
              <a:t>Tool: My money picture</a:t>
            </a:r>
          </a:p>
        </p:txBody>
      </p:sp>
      <p:pic>
        <p:nvPicPr>
          <p:cNvPr id="17" name="Picture 16" descr="Screenshot of the &quot;My money picture&quot; tool, which can be found on page 22 of the toolkit.">
            <a:extLst>
              <a:ext uri="{FF2B5EF4-FFF2-40B4-BE49-F238E27FC236}">
                <a16:creationId xmlns:a16="http://schemas.microsoft.com/office/drawing/2014/main" id="{C89BCBC6-1E1D-4AD0-9CB0-D1F7780ABE39}"/>
              </a:ext>
            </a:extLst>
          </p:cNvPr>
          <p:cNvPicPr>
            <a:picLocks noChangeAspect="1"/>
          </p:cNvPicPr>
          <p:nvPr/>
        </p:nvPicPr>
        <p:blipFill rotWithShape="1">
          <a:blip r:embed="rId3">
            <a:extLst>
              <a:ext uri="{28A0092B-C50C-407E-A947-70E740481C1C}">
                <a14:useLocalDpi xmlns:a14="http://schemas.microsoft.com/office/drawing/2010/main" val="0"/>
              </a:ext>
            </a:extLst>
          </a:blip>
          <a:srcRect r="2625"/>
          <a:stretch/>
        </p:blipFill>
        <p:spPr>
          <a:xfrm>
            <a:off x="974349" y="1371599"/>
            <a:ext cx="3516923" cy="4385689"/>
          </a:xfrm>
          <a:prstGeom prst="rect">
            <a:avLst/>
          </a:prstGeom>
        </p:spPr>
      </p:pic>
      <p:pic>
        <p:nvPicPr>
          <p:cNvPr id="18" name="Picture 17" descr="Screenshot of the answer key for the &quot;My money picture&quot; tool, which can be found on page 23 of the toolkit.">
            <a:extLst>
              <a:ext uri="{FF2B5EF4-FFF2-40B4-BE49-F238E27FC236}">
                <a16:creationId xmlns:a16="http://schemas.microsoft.com/office/drawing/2014/main" id="{144EC5DA-3F46-4105-A6A0-148318ABBD9C}"/>
              </a:ext>
            </a:extLst>
          </p:cNvPr>
          <p:cNvPicPr>
            <a:picLocks noChangeAspect="1"/>
          </p:cNvPicPr>
          <p:nvPr/>
        </p:nvPicPr>
        <p:blipFill rotWithShape="1">
          <a:blip r:embed="rId4">
            <a:extLst>
              <a:ext uri="{28A0092B-C50C-407E-A947-70E740481C1C}">
                <a14:useLocalDpi xmlns:a14="http://schemas.microsoft.com/office/drawing/2010/main" val="0"/>
              </a:ext>
            </a:extLst>
          </a:blip>
          <a:srcRect l="2110" r="2679"/>
          <a:stretch/>
        </p:blipFill>
        <p:spPr>
          <a:xfrm>
            <a:off x="5099539" y="1371599"/>
            <a:ext cx="3377481" cy="4583723"/>
          </a:xfrm>
          <a:prstGeom prst="rect">
            <a:avLst/>
          </a:prstGeom>
        </p:spPr>
      </p:pic>
    </p:spTree>
    <p:extLst>
      <p:ext uri="{BB962C8B-B14F-4D97-AF65-F5344CB8AC3E}">
        <p14:creationId xmlns:p14="http://schemas.microsoft.com/office/powerpoint/2010/main" val="4285046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FA24F2FC-8885-490C-97EE-4D462191BC47}"/>
              </a:ext>
            </a:extLst>
          </p:cNvPr>
          <p:cNvSpPr>
            <a:spLocks noGrp="1"/>
          </p:cNvSpPr>
          <p:nvPr>
            <p:ph type="title"/>
          </p:nvPr>
        </p:nvSpPr>
        <p:spPr>
          <a:xfrm>
            <a:off x="553641" y="442498"/>
            <a:ext cx="8036720" cy="743347"/>
          </a:xfrm>
        </p:spPr>
        <p:txBody>
          <a:bodyPr>
            <a:normAutofit/>
          </a:bodyPr>
          <a:lstStyle/>
          <a:p>
            <a:r>
              <a:rPr lang="en-US" sz="3200" dirty="0"/>
              <a:t>Tool: Income and benefits tracker</a:t>
            </a:r>
          </a:p>
        </p:txBody>
      </p:sp>
      <p:sp>
        <p:nvSpPr>
          <p:cNvPr id="4" name="Text Placeholder 3">
            <a:extLst>
              <a:ext uri="{FF2B5EF4-FFF2-40B4-BE49-F238E27FC236}">
                <a16:creationId xmlns:a16="http://schemas.microsoft.com/office/drawing/2014/main" id="{CB1A0A19-991D-4BBA-8788-7203C357A8F2}"/>
              </a:ext>
            </a:extLst>
          </p:cNvPr>
          <p:cNvSpPr txBox="1">
            <a:spLocks/>
          </p:cNvSpPr>
          <p:nvPr/>
        </p:nvSpPr>
        <p:spPr>
          <a:xfrm>
            <a:off x="693445" y="1975835"/>
            <a:ext cx="3039452" cy="3230498"/>
          </a:xfrm>
          <a:prstGeom prst="rect">
            <a:avLst/>
          </a:prstGeom>
        </p:spPr>
        <p:txBody>
          <a:bodyPr vert="horz" lIns="70338" tIns="35169" rIns="70338" bIns="35169" rtlCol="0">
            <a:normAutofit lnSpcReduction="10000"/>
          </a:bodyPr>
          <a:lstStyle>
            <a:lvl1pPr marL="230188" indent="-230188" algn="l" defTabSz="685800" rtl="0" eaLnBrk="1" latinLnBrk="0" hangingPunct="1">
              <a:lnSpc>
                <a:spcPct val="100000"/>
              </a:lnSpc>
              <a:spcBef>
                <a:spcPts val="800"/>
              </a:spcBef>
              <a:buClr>
                <a:schemeClr val="tx2"/>
              </a:buClr>
              <a:buFont typeface="Wingdings" panose="05000000000000000000" pitchFamily="2" charset="2"/>
              <a:buChar char="§"/>
              <a:defRPr sz="2000" kern="1200">
                <a:solidFill>
                  <a:schemeClr val="tx1"/>
                </a:solidFill>
                <a:latin typeface="+mn-lt"/>
                <a:ea typeface="+mn-ea"/>
                <a:cs typeface="+mn-cs"/>
              </a:defRPr>
            </a:lvl1pPr>
            <a:lvl2pPr marL="569913" indent="-227013" algn="l" defTabSz="685800" rtl="0" eaLnBrk="1" latinLnBrk="0" hangingPunct="1">
              <a:lnSpc>
                <a:spcPct val="100000"/>
              </a:lnSpc>
              <a:spcBef>
                <a:spcPts val="800"/>
              </a:spcBef>
              <a:buClr>
                <a:schemeClr val="tx2"/>
              </a:buClr>
              <a:buFont typeface="Wingdings" panose="05000000000000000000" pitchFamily="2" charset="2"/>
              <a:buChar char="§"/>
              <a:defRPr sz="2000" kern="1200">
                <a:solidFill>
                  <a:schemeClr val="tx1"/>
                </a:solidFill>
                <a:latin typeface="+mn-lt"/>
                <a:ea typeface="+mn-ea"/>
                <a:cs typeface="+mn-cs"/>
              </a:defRPr>
            </a:lvl2pPr>
            <a:lvl3pPr marL="914400" indent="-228600" algn="l" defTabSz="685800" rtl="0" eaLnBrk="1" latinLnBrk="0" hangingPunct="1">
              <a:lnSpc>
                <a:spcPct val="100000"/>
              </a:lnSpc>
              <a:spcBef>
                <a:spcPts val="800"/>
              </a:spcBef>
              <a:buClr>
                <a:schemeClr val="tx2"/>
              </a:buClr>
              <a:buFont typeface="Wingdings" panose="05000000000000000000" pitchFamily="2" charset="2"/>
              <a:buChar char="§"/>
              <a:defRPr sz="1600" kern="1200">
                <a:solidFill>
                  <a:schemeClr val="tx1"/>
                </a:solidFill>
                <a:latin typeface="+mn-lt"/>
                <a:ea typeface="+mn-ea"/>
                <a:cs typeface="+mn-cs"/>
              </a:defRPr>
            </a:lvl3pPr>
            <a:lvl4pPr marL="1258888" indent="-230188" algn="l" defTabSz="685800" rtl="0" eaLnBrk="1" latinLnBrk="0" hangingPunct="1">
              <a:lnSpc>
                <a:spcPct val="100000"/>
              </a:lnSpc>
              <a:spcBef>
                <a:spcPts val="800"/>
              </a:spcBef>
              <a:buClr>
                <a:schemeClr val="tx2"/>
              </a:buClr>
              <a:buFont typeface="Wingdings" panose="05000000000000000000" pitchFamily="2" charset="2"/>
              <a:buChar char="§"/>
              <a:defRPr sz="1400" kern="1200">
                <a:solidFill>
                  <a:schemeClr val="tx1"/>
                </a:solidFill>
                <a:latin typeface="+mn-lt"/>
                <a:ea typeface="+mn-ea"/>
                <a:cs typeface="+mn-cs"/>
              </a:defRPr>
            </a:lvl4pPr>
            <a:lvl5pPr marL="1598613" indent="-227013" algn="l" defTabSz="685800" rtl="0" eaLnBrk="1" latinLnBrk="0" hangingPunct="1">
              <a:lnSpc>
                <a:spcPct val="100000"/>
              </a:lnSpc>
              <a:spcBef>
                <a:spcPts val="800"/>
              </a:spcBef>
              <a:buClr>
                <a:schemeClr val="tx2"/>
              </a:buClr>
              <a:buFont typeface="Wingdings" panose="05000000000000000000"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8151" indent="0">
              <a:buNone/>
            </a:pPr>
            <a:r>
              <a:rPr lang="en-US" b="1" dirty="0">
                <a:latin typeface="Georgia" panose="02040502050405020303" pitchFamily="18" charset="0"/>
              </a:rPr>
              <a:t>What to do:</a:t>
            </a:r>
          </a:p>
          <a:p>
            <a:pPr marL="429829" indent="-351678">
              <a:buFont typeface="+mj-lt"/>
              <a:buAutoNum type="arabicPeriod"/>
            </a:pPr>
            <a:r>
              <a:rPr lang="en-US" sz="1800" dirty="0">
                <a:latin typeface="Georgia" panose="02040502050405020303" pitchFamily="18" charset="0"/>
              </a:rPr>
              <a:t>Gather all of your pay stubs, benefits statements, and records of electronic payments. </a:t>
            </a:r>
          </a:p>
          <a:p>
            <a:pPr marL="429829" indent="-351678">
              <a:buFont typeface="+mj-lt"/>
              <a:buAutoNum type="arabicPeriod"/>
            </a:pPr>
            <a:r>
              <a:rPr lang="en-US" sz="1800" dirty="0">
                <a:latin typeface="Georgia" panose="02040502050405020303" pitchFamily="18" charset="0"/>
              </a:rPr>
              <a:t>Enter the amount of income or benefits you receive next to the correct category in the appropriate week of the month.</a:t>
            </a:r>
          </a:p>
          <a:p>
            <a:pPr marL="78151" indent="0">
              <a:buNone/>
            </a:pPr>
            <a:endParaRPr lang="en-US" dirty="0">
              <a:latin typeface="Georgia" panose="02040502050405020303" pitchFamily="18" charset="0"/>
            </a:endParaRPr>
          </a:p>
        </p:txBody>
      </p:sp>
      <p:pic>
        <p:nvPicPr>
          <p:cNvPr id="5" name="Picture 4" descr="Screenshot of the &quot;Income and benefits tracker&quot; in Module 3, which can be found on page 67 of the toolkit.">
            <a:extLst>
              <a:ext uri="{FF2B5EF4-FFF2-40B4-BE49-F238E27FC236}">
                <a16:creationId xmlns:a16="http://schemas.microsoft.com/office/drawing/2014/main" id="{FC8FE059-CA3A-4FFA-89CD-6A8B0B484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54316"/>
            <a:ext cx="3638742" cy="4718178"/>
          </a:xfrm>
          <a:prstGeom prst="rect">
            <a:avLst/>
          </a:prstGeom>
        </p:spPr>
      </p:pic>
    </p:spTree>
    <p:extLst>
      <p:ext uri="{BB962C8B-B14F-4D97-AF65-F5344CB8AC3E}">
        <p14:creationId xmlns:p14="http://schemas.microsoft.com/office/powerpoint/2010/main" val="3514979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169CF393-BAD7-497F-A892-3107823B5CA6}"/>
              </a:ext>
            </a:extLst>
          </p:cNvPr>
          <p:cNvSpPr>
            <a:spLocks noGrp="1"/>
          </p:cNvSpPr>
          <p:nvPr>
            <p:ph type="title"/>
          </p:nvPr>
        </p:nvSpPr>
        <p:spPr>
          <a:xfrm>
            <a:off x="553641" y="452437"/>
            <a:ext cx="8036720" cy="743347"/>
          </a:xfrm>
        </p:spPr>
        <p:txBody>
          <a:bodyPr>
            <a:normAutofit/>
          </a:bodyPr>
          <a:lstStyle/>
          <a:p>
            <a:r>
              <a:rPr lang="en-US" sz="3200" dirty="0"/>
              <a:t>Tool: Spending tracker</a:t>
            </a:r>
          </a:p>
        </p:txBody>
      </p:sp>
      <p:sp>
        <p:nvSpPr>
          <p:cNvPr id="4" name="Text Placeholder 10">
            <a:extLst>
              <a:ext uri="{FF2B5EF4-FFF2-40B4-BE49-F238E27FC236}">
                <a16:creationId xmlns:a16="http://schemas.microsoft.com/office/drawing/2014/main" id="{B43A228F-EC6C-4094-9BA6-0F59B2C4301C}"/>
              </a:ext>
            </a:extLst>
          </p:cNvPr>
          <p:cNvSpPr txBox="1">
            <a:spLocks/>
          </p:cNvSpPr>
          <p:nvPr/>
        </p:nvSpPr>
        <p:spPr>
          <a:xfrm>
            <a:off x="669489" y="1813751"/>
            <a:ext cx="3409903" cy="3632892"/>
          </a:xfrm>
          <a:prstGeom prst="rect">
            <a:avLst/>
          </a:prstGeom>
        </p:spPr>
        <p:txBody>
          <a:bodyPr vert="horz" lIns="70338" tIns="35169" rIns="70338" bIns="35169" rtlCol="0">
            <a:normAutofit/>
          </a:bodyPr>
          <a:lstStyle>
            <a:lvl1pPr marL="230188" indent="-230188" algn="l" defTabSz="685800" rtl="0" eaLnBrk="1" latinLnBrk="0" hangingPunct="1">
              <a:lnSpc>
                <a:spcPct val="100000"/>
              </a:lnSpc>
              <a:spcBef>
                <a:spcPts val="800"/>
              </a:spcBef>
              <a:buClr>
                <a:schemeClr val="tx2"/>
              </a:buClr>
              <a:buFont typeface="Wingdings" panose="05000000000000000000" pitchFamily="2" charset="2"/>
              <a:buChar char="§"/>
              <a:defRPr sz="2000" kern="1200">
                <a:solidFill>
                  <a:schemeClr val="tx1"/>
                </a:solidFill>
                <a:latin typeface="+mn-lt"/>
                <a:ea typeface="+mn-ea"/>
                <a:cs typeface="+mn-cs"/>
              </a:defRPr>
            </a:lvl1pPr>
            <a:lvl2pPr marL="569913" indent="-227013" algn="l" defTabSz="685800" rtl="0" eaLnBrk="1" latinLnBrk="0" hangingPunct="1">
              <a:lnSpc>
                <a:spcPct val="100000"/>
              </a:lnSpc>
              <a:spcBef>
                <a:spcPts val="800"/>
              </a:spcBef>
              <a:buClr>
                <a:schemeClr val="tx2"/>
              </a:buClr>
              <a:buFont typeface="Wingdings" panose="05000000000000000000" pitchFamily="2" charset="2"/>
              <a:buChar char="§"/>
              <a:defRPr sz="2000" kern="1200">
                <a:solidFill>
                  <a:schemeClr val="tx1"/>
                </a:solidFill>
                <a:latin typeface="+mn-lt"/>
                <a:ea typeface="+mn-ea"/>
                <a:cs typeface="+mn-cs"/>
              </a:defRPr>
            </a:lvl2pPr>
            <a:lvl3pPr marL="914400" indent="-228600" algn="l" defTabSz="685800" rtl="0" eaLnBrk="1" latinLnBrk="0" hangingPunct="1">
              <a:lnSpc>
                <a:spcPct val="100000"/>
              </a:lnSpc>
              <a:spcBef>
                <a:spcPts val="800"/>
              </a:spcBef>
              <a:buClr>
                <a:schemeClr val="tx2"/>
              </a:buClr>
              <a:buFont typeface="Wingdings" panose="05000000000000000000" pitchFamily="2" charset="2"/>
              <a:buChar char="§"/>
              <a:defRPr sz="1600" kern="1200">
                <a:solidFill>
                  <a:schemeClr val="tx1"/>
                </a:solidFill>
                <a:latin typeface="+mn-lt"/>
                <a:ea typeface="+mn-ea"/>
                <a:cs typeface="+mn-cs"/>
              </a:defRPr>
            </a:lvl3pPr>
            <a:lvl4pPr marL="1258888" indent="-230188" algn="l" defTabSz="685800" rtl="0" eaLnBrk="1" latinLnBrk="0" hangingPunct="1">
              <a:lnSpc>
                <a:spcPct val="100000"/>
              </a:lnSpc>
              <a:spcBef>
                <a:spcPts val="800"/>
              </a:spcBef>
              <a:buClr>
                <a:schemeClr val="tx2"/>
              </a:buClr>
              <a:buFont typeface="Wingdings" panose="05000000000000000000" pitchFamily="2" charset="2"/>
              <a:buChar char="§"/>
              <a:defRPr sz="1400" kern="1200">
                <a:solidFill>
                  <a:schemeClr val="tx1"/>
                </a:solidFill>
                <a:latin typeface="+mn-lt"/>
                <a:ea typeface="+mn-ea"/>
                <a:cs typeface="+mn-cs"/>
              </a:defRPr>
            </a:lvl4pPr>
            <a:lvl5pPr marL="1598613" indent="-227013" algn="l" defTabSz="685800" rtl="0" eaLnBrk="1" latinLnBrk="0" hangingPunct="1">
              <a:lnSpc>
                <a:spcPct val="100000"/>
              </a:lnSpc>
              <a:spcBef>
                <a:spcPts val="800"/>
              </a:spcBef>
              <a:buClr>
                <a:schemeClr val="tx2"/>
              </a:buClr>
              <a:buFont typeface="Wingdings" panose="05000000000000000000"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8151" indent="0">
              <a:buNone/>
            </a:pPr>
            <a:r>
              <a:rPr lang="en-US" sz="1600" b="1" dirty="0">
                <a:latin typeface="Georgia" panose="02040502050405020303" pitchFamily="18" charset="0"/>
              </a:rPr>
              <a:t>What to do:</a:t>
            </a:r>
          </a:p>
          <a:p>
            <a:pPr>
              <a:buFont typeface="+mj-lt"/>
              <a:buAutoNum type="arabicPeriod"/>
            </a:pPr>
            <a:r>
              <a:rPr lang="en-US" sz="1600" dirty="0">
                <a:latin typeface="Georgia" panose="02040502050405020303" pitchFamily="18" charset="0"/>
              </a:rPr>
              <a:t>Get a small container or envelope. Every time you spend money, get a receipt and put it into the case or envelope. </a:t>
            </a:r>
          </a:p>
          <a:p>
            <a:pPr>
              <a:buFont typeface="+mj-lt"/>
              <a:buAutoNum type="arabicPeriod"/>
            </a:pPr>
            <a:r>
              <a:rPr lang="en-US" sz="1600" dirty="0">
                <a:latin typeface="Georgia" panose="02040502050405020303" pitchFamily="18" charset="0"/>
              </a:rPr>
              <a:t>Analyze your spending. Go through your receipts and enter the total you spent in each category for each week. </a:t>
            </a:r>
          </a:p>
          <a:p>
            <a:pPr>
              <a:buFont typeface="+mj-lt"/>
              <a:buAutoNum type="arabicPeriod"/>
            </a:pPr>
            <a:r>
              <a:rPr lang="en-US" sz="1600" dirty="0">
                <a:latin typeface="Georgia" panose="02040502050405020303" pitchFamily="18" charset="0"/>
              </a:rPr>
              <a:t>Notice trends. Identify any areas you can eliminate or cut back on—these will generally be wants. </a:t>
            </a:r>
          </a:p>
          <a:p>
            <a:endParaRPr lang="en-US" sz="1600" dirty="0">
              <a:latin typeface="Georgia" panose="02040502050405020303" pitchFamily="18" charset="0"/>
            </a:endParaRPr>
          </a:p>
        </p:txBody>
      </p:sp>
      <p:pic>
        <p:nvPicPr>
          <p:cNvPr id="5" name="Picture 4" descr="Screenshot of the &quot;Spending tracker&quot; in Module 4, which can be found on page 81 of the toolkit.">
            <a:extLst>
              <a:ext uri="{FF2B5EF4-FFF2-40B4-BE49-F238E27FC236}">
                <a16:creationId xmlns:a16="http://schemas.microsoft.com/office/drawing/2014/main" id="{63272419-9B0D-4B6E-A22D-2CFDD6DB8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75924"/>
            <a:ext cx="3707296" cy="4783416"/>
          </a:xfrm>
          <a:prstGeom prst="rect">
            <a:avLst/>
          </a:prstGeom>
        </p:spPr>
      </p:pic>
    </p:spTree>
    <p:extLst>
      <p:ext uri="{BB962C8B-B14F-4D97-AF65-F5344CB8AC3E}">
        <p14:creationId xmlns:p14="http://schemas.microsoft.com/office/powerpoint/2010/main" val="3910544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0042AE76-00F5-4A03-B5C2-3A3E12BC8781}"/>
              </a:ext>
            </a:extLst>
          </p:cNvPr>
          <p:cNvSpPr>
            <a:spLocks noGrp="1"/>
          </p:cNvSpPr>
          <p:nvPr>
            <p:ph type="title"/>
          </p:nvPr>
        </p:nvSpPr>
        <p:spPr>
          <a:xfrm>
            <a:off x="553641" y="452437"/>
            <a:ext cx="8036720" cy="743347"/>
          </a:xfrm>
        </p:spPr>
        <p:txBody>
          <a:bodyPr/>
          <a:lstStyle/>
          <a:p>
            <a:r>
              <a:rPr lang="en-US" sz="3200" dirty="0"/>
              <a:t>Tool: Creating a cash flow budget</a:t>
            </a:r>
          </a:p>
        </p:txBody>
      </p:sp>
      <p:pic>
        <p:nvPicPr>
          <p:cNvPr id="4" name="Picture 3" descr="Screenshot of the &quot;How a cash flow budget works&quot; example on page 99 of the toolkit">
            <a:extLst>
              <a:ext uri="{FF2B5EF4-FFF2-40B4-BE49-F238E27FC236}">
                <a16:creationId xmlns:a16="http://schemas.microsoft.com/office/drawing/2014/main" id="{287E4618-69D2-486C-BA42-85CEC891F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92" y="1533641"/>
            <a:ext cx="7221416" cy="4255882"/>
          </a:xfrm>
          <a:prstGeom prst="rect">
            <a:avLst/>
          </a:prstGeom>
        </p:spPr>
      </p:pic>
    </p:spTree>
    <p:extLst>
      <p:ext uri="{BB962C8B-B14F-4D97-AF65-F5344CB8AC3E}">
        <p14:creationId xmlns:p14="http://schemas.microsoft.com/office/powerpoint/2010/main" val="353874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61028" y="168501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32447BA8-160E-4051-96E9-06BEC2811C85}"/>
              </a:ext>
            </a:extLst>
          </p:cNvPr>
          <p:cNvSpPr>
            <a:spLocks noGrp="1"/>
          </p:cNvSpPr>
          <p:nvPr>
            <p:ph type="title"/>
          </p:nvPr>
        </p:nvSpPr>
        <p:spPr>
          <a:xfrm>
            <a:off x="703384" y="539198"/>
            <a:ext cx="7737231" cy="351692"/>
          </a:xfrm>
        </p:spPr>
        <p:txBody>
          <a:bodyPr>
            <a:noAutofit/>
          </a:bodyPr>
          <a:lstStyle/>
          <a:p>
            <a:br>
              <a:rPr lang="en-US" sz="2400" dirty="0"/>
            </a:br>
            <a:r>
              <a:rPr lang="en-US" sz="3200" dirty="0"/>
              <a:t>Prioritizing bills</a:t>
            </a:r>
          </a:p>
        </p:txBody>
      </p:sp>
      <p:sp>
        <p:nvSpPr>
          <p:cNvPr id="4" name="Content Placeholder 3">
            <a:extLst>
              <a:ext uri="{FF2B5EF4-FFF2-40B4-BE49-F238E27FC236}">
                <a16:creationId xmlns:a16="http://schemas.microsoft.com/office/drawing/2014/main" id="{07CCBF0B-6CF6-43F6-AA69-7B3FDC6F74C5}"/>
              </a:ext>
            </a:extLst>
          </p:cNvPr>
          <p:cNvSpPr txBox="1">
            <a:spLocks/>
          </p:cNvSpPr>
          <p:nvPr/>
        </p:nvSpPr>
        <p:spPr>
          <a:xfrm>
            <a:off x="820615" y="1856465"/>
            <a:ext cx="3920350" cy="3674470"/>
          </a:xfrm>
          <a:prstGeom prst="rect">
            <a:avLst/>
          </a:prstGeom>
        </p:spPr>
        <p:txBody>
          <a:bodyPr/>
          <a:lstStyle>
            <a:lvl1pPr marL="230188" indent="-230188" algn="l" defTabSz="685800" rtl="0" eaLnBrk="1" latinLnBrk="0" hangingPunct="1">
              <a:lnSpc>
                <a:spcPct val="100000"/>
              </a:lnSpc>
              <a:spcBef>
                <a:spcPts val="800"/>
              </a:spcBef>
              <a:buClr>
                <a:schemeClr val="tx2"/>
              </a:buClr>
              <a:buFont typeface="Wingdings" panose="05000000000000000000" pitchFamily="2" charset="2"/>
              <a:buChar char="§"/>
              <a:defRPr sz="2000" kern="1200">
                <a:solidFill>
                  <a:schemeClr val="tx1"/>
                </a:solidFill>
                <a:latin typeface="+mn-lt"/>
                <a:ea typeface="+mn-ea"/>
                <a:cs typeface="+mn-cs"/>
              </a:defRPr>
            </a:lvl1pPr>
            <a:lvl2pPr marL="569913" indent="-227013" algn="l" defTabSz="685800" rtl="0" eaLnBrk="1" latinLnBrk="0" hangingPunct="1">
              <a:lnSpc>
                <a:spcPct val="10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2pPr>
            <a:lvl3pPr marL="914400" indent="-228600" algn="l" defTabSz="685800" rtl="0" eaLnBrk="1" latinLnBrk="0" hangingPunct="1">
              <a:lnSpc>
                <a:spcPct val="100000"/>
              </a:lnSpc>
              <a:spcBef>
                <a:spcPts val="800"/>
              </a:spcBef>
              <a:buClr>
                <a:schemeClr val="tx2"/>
              </a:buClr>
              <a:buFont typeface="Wingdings" panose="05000000000000000000" pitchFamily="2" charset="2"/>
              <a:buChar char="§"/>
              <a:defRPr sz="1600" kern="1200">
                <a:solidFill>
                  <a:schemeClr val="tx1"/>
                </a:solidFill>
                <a:latin typeface="+mn-lt"/>
                <a:ea typeface="+mn-ea"/>
                <a:cs typeface="+mn-cs"/>
              </a:defRPr>
            </a:lvl3pPr>
            <a:lvl4pPr marL="1258888" indent="-231775" algn="l" defTabSz="685800" rtl="0" eaLnBrk="1" latinLnBrk="0" hangingPunct="1">
              <a:lnSpc>
                <a:spcPct val="100000"/>
              </a:lnSpc>
              <a:spcBef>
                <a:spcPts val="800"/>
              </a:spcBef>
              <a:buClr>
                <a:schemeClr val="tx2"/>
              </a:buClr>
              <a:buFont typeface="Wingdings" panose="05000000000000000000" pitchFamily="2" charset="2"/>
              <a:buChar char="§"/>
              <a:defRPr sz="1400" kern="1200">
                <a:solidFill>
                  <a:schemeClr val="tx1"/>
                </a:solidFill>
                <a:latin typeface="+mn-lt"/>
                <a:ea typeface="+mn-ea"/>
                <a:cs typeface="+mn-cs"/>
              </a:defRPr>
            </a:lvl4pPr>
            <a:lvl5pPr marL="1601788" indent="-230188" algn="l" defTabSz="685800" rtl="0" eaLnBrk="1" latinLnBrk="0" hangingPunct="1">
              <a:lnSpc>
                <a:spcPct val="100000"/>
              </a:lnSpc>
              <a:spcBef>
                <a:spcPts val="800"/>
              </a:spcBef>
              <a:buClr>
                <a:schemeClr val="tx2"/>
              </a:buClr>
              <a:buFont typeface="Wingdings" panose="05000000000000000000"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1200"/>
              </a:spcAft>
            </a:pPr>
            <a:r>
              <a:rPr lang="en-US" b="1" dirty="0">
                <a:latin typeface="Georgia" panose="02040502050405020303" pitchFamily="18" charset="0"/>
              </a:rPr>
              <a:t>Understand what might happen </a:t>
            </a:r>
            <a:r>
              <a:rPr lang="en-US" dirty="0">
                <a:latin typeface="Georgia" panose="02040502050405020303" pitchFamily="18" charset="0"/>
              </a:rPr>
              <a:t>if you fall behind on your obligations</a:t>
            </a:r>
          </a:p>
          <a:p>
            <a:pPr>
              <a:spcAft>
                <a:spcPts val="1200"/>
              </a:spcAft>
            </a:pPr>
            <a:r>
              <a:rPr lang="en-US" b="1" dirty="0">
                <a:latin typeface="Georgia" panose="02040502050405020303" pitchFamily="18" charset="0"/>
              </a:rPr>
              <a:t>Assess the tradeoffs </a:t>
            </a:r>
            <a:r>
              <a:rPr lang="en-US" dirty="0">
                <a:latin typeface="Georgia" panose="02040502050405020303" pitchFamily="18" charset="0"/>
              </a:rPr>
              <a:t>in your situation</a:t>
            </a:r>
          </a:p>
          <a:p>
            <a:pPr>
              <a:spcAft>
                <a:spcPts val="1200"/>
              </a:spcAft>
            </a:pPr>
            <a:r>
              <a:rPr lang="en-US" b="1" dirty="0">
                <a:latin typeface="Georgia" panose="02040502050405020303" pitchFamily="18" charset="0"/>
              </a:rPr>
              <a:t>Make a plan to pay </a:t>
            </a:r>
            <a:r>
              <a:rPr lang="en-US" dirty="0">
                <a:latin typeface="Georgia" panose="02040502050405020303" pitchFamily="18" charset="0"/>
              </a:rPr>
              <a:t>this month’s most important bills</a:t>
            </a:r>
          </a:p>
        </p:txBody>
      </p:sp>
      <p:pic>
        <p:nvPicPr>
          <p:cNvPr id="5" name="Picture 4">
            <a:extLst>
              <a:ext uri="{FF2B5EF4-FFF2-40B4-BE49-F238E27FC236}">
                <a16:creationId xmlns:a16="http://schemas.microsoft.com/office/drawing/2014/main" id="{AC0CD0CE-9A36-4D00-8CE9-7D7449267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924" y="1330888"/>
            <a:ext cx="3034691" cy="5175420"/>
          </a:xfrm>
          <a:prstGeom prst="rect">
            <a:avLst/>
          </a:prstGeom>
        </p:spPr>
      </p:pic>
    </p:spTree>
    <p:extLst>
      <p:ext uri="{BB962C8B-B14F-4D97-AF65-F5344CB8AC3E}">
        <p14:creationId xmlns:p14="http://schemas.microsoft.com/office/powerpoint/2010/main" val="4193564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42CE46-D318-471F-B87A-11183E91B531}"/>
              </a:ext>
            </a:extLst>
          </p:cNvPr>
          <p:cNvSpPr>
            <a:spLocks noGrp="1"/>
          </p:cNvSpPr>
          <p:nvPr>
            <p:ph type="ftr" sz="quarter" idx="10"/>
          </p:nvPr>
        </p:nvSpPr>
        <p:spPr/>
        <p:txBody>
          <a:bodyPr/>
          <a:lstStyle/>
          <a:p>
            <a:endParaRPr lang="en-US" dirty="0"/>
          </a:p>
        </p:txBody>
      </p:sp>
      <p:pic>
        <p:nvPicPr>
          <p:cNvPr id="7" name="Picture 6">
            <a:extLst>
              <a:ext uri="{FF2B5EF4-FFF2-40B4-BE49-F238E27FC236}">
                <a16:creationId xmlns:a16="http://schemas.microsoft.com/office/drawing/2014/main" id="{D0BE6225-90A6-4750-8431-B1F96898A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476" y="560773"/>
            <a:ext cx="6337048" cy="5174287"/>
          </a:xfrm>
          <a:prstGeom prst="rect">
            <a:avLst/>
          </a:prstGeom>
        </p:spPr>
      </p:pic>
    </p:spTree>
    <p:extLst>
      <p:ext uri="{BB962C8B-B14F-4D97-AF65-F5344CB8AC3E}">
        <p14:creationId xmlns:p14="http://schemas.microsoft.com/office/powerpoint/2010/main" val="188569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Disclaimer</a:t>
            </a:r>
          </a:p>
        </p:txBody>
      </p:sp>
      <p:sp>
        <p:nvSpPr>
          <p:cNvPr id="3" name="Content Placeholder 2"/>
          <p:cNvSpPr>
            <a:spLocks noGrp="1"/>
          </p:cNvSpPr>
          <p:nvPr>
            <p:ph type="body" idx="1"/>
          </p:nvPr>
        </p:nvSpPr>
        <p:spPr/>
        <p:txBody>
          <a:bodyPr>
            <a:normAutofit/>
          </a:bodyPr>
          <a:lstStyle/>
          <a:p>
            <a:pPr marL="0" indent="0">
              <a:buNone/>
            </a:pPr>
            <a:r>
              <a:rPr lang="en-US" i="1"/>
              <a:t>This presentation is being made by a Consumer Financial Protection Bureau representative on behalf of the Bureau.  It does not constitute legal interpretation, guidance or advice of the Consumer Financial Protection Bureau.  Any opinions or views stated by the presenter are the presenter’s own and may not represent the Bureau’s views.</a:t>
            </a:r>
            <a:endParaRPr lang="en-US"/>
          </a:p>
          <a:p>
            <a:pPr marL="88900" indent="0">
              <a:buNone/>
            </a:pPr>
            <a:endParaRPr lang="en-US"/>
          </a:p>
        </p:txBody>
      </p:sp>
    </p:spTree>
    <p:extLst>
      <p:ext uri="{BB962C8B-B14F-4D97-AF65-F5344CB8AC3E}">
        <p14:creationId xmlns:p14="http://schemas.microsoft.com/office/powerpoint/2010/main" val="3682305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D30F5FCB-E04A-4C0A-8F9E-AD8F4C8C197F}"/>
              </a:ext>
            </a:extLst>
          </p:cNvPr>
          <p:cNvSpPr>
            <a:spLocks noGrp="1"/>
          </p:cNvSpPr>
          <p:nvPr>
            <p:ph type="title"/>
          </p:nvPr>
        </p:nvSpPr>
        <p:spPr>
          <a:xfrm>
            <a:off x="553641" y="452437"/>
            <a:ext cx="8036720" cy="743347"/>
          </a:xfrm>
        </p:spPr>
        <p:txBody>
          <a:bodyPr/>
          <a:lstStyle/>
          <a:p>
            <a:r>
              <a:rPr lang="en-US" sz="3200" dirty="0"/>
              <a:t>Prioritizing bills</a:t>
            </a:r>
          </a:p>
        </p:txBody>
      </p:sp>
      <p:pic>
        <p:nvPicPr>
          <p:cNvPr id="4" name="Picture 3">
            <a:extLst>
              <a:ext uri="{FF2B5EF4-FFF2-40B4-BE49-F238E27FC236}">
                <a16:creationId xmlns:a16="http://schemas.microsoft.com/office/drawing/2014/main" id="{1BDABA55-8646-43BC-A39A-14B2547A5CFD}"/>
              </a:ext>
            </a:extLst>
          </p:cNvPr>
          <p:cNvPicPr>
            <a:picLocks noChangeAspect="1"/>
          </p:cNvPicPr>
          <p:nvPr/>
        </p:nvPicPr>
        <p:blipFill>
          <a:blip r:embed="rId3"/>
          <a:stretch>
            <a:fillRect/>
          </a:stretch>
        </p:blipFill>
        <p:spPr>
          <a:xfrm>
            <a:off x="3555914" y="1450771"/>
            <a:ext cx="4395390" cy="5042693"/>
          </a:xfrm>
          <a:prstGeom prst="rect">
            <a:avLst/>
          </a:prstGeom>
        </p:spPr>
      </p:pic>
    </p:spTree>
    <p:extLst>
      <p:ext uri="{BB962C8B-B14F-4D97-AF65-F5344CB8AC3E}">
        <p14:creationId xmlns:p14="http://schemas.microsoft.com/office/powerpoint/2010/main" val="3128376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ext Placeholder 4">
            <a:extLst>
              <a:ext uri="{FF2B5EF4-FFF2-40B4-BE49-F238E27FC236}">
                <a16:creationId xmlns:a16="http://schemas.microsoft.com/office/drawing/2014/main" id="{DF293472-15F6-48FC-B726-F869745F03BD}"/>
              </a:ext>
            </a:extLst>
          </p:cNvPr>
          <p:cNvSpPr txBox="1">
            <a:spLocks/>
          </p:cNvSpPr>
          <p:nvPr/>
        </p:nvSpPr>
        <p:spPr>
          <a:xfrm>
            <a:off x="606718" y="584825"/>
            <a:ext cx="4399548" cy="7381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atin typeface="Georgia" panose="02040502050405020303" pitchFamily="18" charset="0"/>
              </a:rPr>
              <a:t>Table of contents</a:t>
            </a:r>
          </a:p>
        </p:txBody>
      </p:sp>
      <p:sp>
        <p:nvSpPr>
          <p:cNvPr id="4" name="Content Placeholder 3">
            <a:extLst>
              <a:ext uri="{FF2B5EF4-FFF2-40B4-BE49-F238E27FC236}">
                <a16:creationId xmlns:a16="http://schemas.microsoft.com/office/drawing/2014/main" id="{0FE42CBB-5E1B-4087-9136-9E8DA6133E5C}"/>
              </a:ext>
            </a:extLst>
          </p:cNvPr>
          <p:cNvSpPr>
            <a:spLocks noGrp="1"/>
          </p:cNvSpPr>
          <p:nvPr>
            <p:ph sz="half" idx="1"/>
          </p:nvPr>
        </p:nvSpPr>
        <p:spPr>
          <a:xfrm>
            <a:off x="776022" y="1308959"/>
            <a:ext cx="3795978" cy="4396102"/>
          </a:xfrm>
        </p:spPr>
        <p:txBody>
          <a:bodyPr/>
          <a:lstStyle/>
          <a:p>
            <a:pPr marL="0" indent="0">
              <a:buNone/>
            </a:pPr>
            <a:r>
              <a:rPr lang="en-US" sz="1700" dirty="0"/>
              <a:t>Eight tools related to credit</a:t>
            </a:r>
          </a:p>
          <a:p>
            <a:r>
              <a:rPr lang="en-US" sz="1700" b="1" dirty="0">
                <a:solidFill>
                  <a:srgbClr val="F9A03D"/>
                </a:solidFill>
              </a:rPr>
              <a:t>Yellow</a:t>
            </a:r>
            <a:r>
              <a:rPr lang="en-US" sz="1700" dirty="0"/>
              <a:t> – taking the first steps of requesting and reviewing your credit report and getting errors corrected</a:t>
            </a:r>
          </a:p>
          <a:p>
            <a:r>
              <a:rPr lang="en-US" sz="1700" b="1" dirty="0">
                <a:solidFill>
                  <a:srgbClr val="5B9DA1"/>
                </a:solidFill>
              </a:rPr>
              <a:t>Blue-Green</a:t>
            </a:r>
            <a:r>
              <a:rPr lang="en-US" sz="1700" dirty="0"/>
              <a:t> – planning for action to build credit, improve scores, or deciding when to use credit</a:t>
            </a:r>
          </a:p>
          <a:p>
            <a:pPr lvl="0"/>
            <a:r>
              <a:rPr lang="en-US" sz="1700" b="1" dirty="0">
                <a:solidFill>
                  <a:srgbClr val="E15336"/>
                </a:solidFill>
              </a:rPr>
              <a:t>Red</a:t>
            </a:r>
            <a:r>
              <a:rPr lang="en-US" sz="1700" dirty="0"/>
              <a:t> – can be used for immediate challenges and needs</a:t>
            </a:r>
          </a:p>
          <a:p>
            <a:endParaRPr lang="en-US" sz="1700" dirty="0"/>
          </a:p>
        </p:txBody>
      </p:sp>
      <p:pic>
        <p:nvPicPr>
          <p:cNvPr id="5" name="Picture 4" descr="Screenshot of credit booklet table of contents listing 8 tools related to credit.">
            <a:extLst>
              <a:ext uri="{FF2B5EF4-FFF2-40B4-BE49-F238E27FC236}">
                <a16:creationId xmlns:a16="http://schemas.microsoft.com/office/drawing/2014/main" id="{F308E40F-F3A4-480B-871C-78393FA15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266" y="546998"/>
            <a:ext cx="3636950" cy="5899389"/>
          </a:xfrm>
          <a:prstGeom prst="rect">
            <a:avLst/>
          </a:prstGeom>
        </p:spPr>
      </p:pic>
    </p:spTree>
    <p:extLst>
      <p:ext uri="{BB962C8B-B14F-4D97-AF65-F5344CB8AC3E}">
        <p14:creationId xmlns:p14="http://schemas.microsoft.com/office/powerpoint/2010/main" val="1779958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Focus on People with Disabilities</a:t>
            </a:r>
            <a:endParaRPr lang="es-419" sz="3200" dirty="0"/>
          </a:p>
        </p:txBody>
      </p:sp>
      <p:pic>
        <p:nvPicPr>
          <p:cNvPr id="1026" name="Picture 2" descr="Photo of a person holding the Focus on People with Disabilities 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547" y="1895720"/>
            <a:ext cx="4257032" cy="326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160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719599" y="1527984"/>
            <a:ext cx="3516924" cy="3470996"/>
          </a:xfrm>
        </p:spPr>
        <p:txBody>
          <a:bodyPr/>
          <a:lstStyle/>
          <a:p>
            <a:pPr lvl="1">
              <a:spcBef>
                <a:spcPts val="462"/>
              </a:spcBef>
              <a:buFont typeface="Wingdings" panose="05000000000000000000" pitchFamily="2" charset="2"/>
              <a:buChar char="§"/>
            </a:pPr>
            <a:r>
              <a:rPr lang="en-US" dirty="0"/>
              <a:t>Module 1: Setting Goals </a:t>
            </a:r>
          </a:p>
          <a:p>
            <a:pPr lvl="2">
              <a:spcBef>
                <a:spcPts val="462"/>
              </a:spcBef>
              <a:buFont typeface="Arial" panose="020B0604020202020204" pitchFamily="34" charset="0"/>
              <a:buChar char="•"/>
            </a:pPr>
            <a:r>
              <a:rPr lang="en-US" dirty="0"/>
              <a:t>Tool: Paying for assistive devices</a:t>
            </a:r>
          </a:p>
          <a:p>
            <a:pPr lvl="1">
              <a:spcBef>
                <a:spcPts val="462"/>
              </a:spcBef>
              <a:buFont typeface="Wingdings" panose="05000000000000000000" pitchFamily="2" charset="2"/>
              <a:buChar char="§"/>
            </a:pPr>
            <a:r>
              <a:rPr lang="en-US" dirty="0"/>
              <a:t>Module 2: Saving </a:t>
            </a:r>
          </a:p>
          <a:p>
            <a:pPr lvl="2">
              <a:spcBef>
                <a:spcPts val="462"/>
              </a:spcBef>
              <a:buFont typeface="Arial" panose="020B0604020202020204" pitchFamily="34" charset="0"/>
              <a:buChar char="•"/>
            </a:pPr>
            <a:r>
              <a:rPr lang="en-US" dirty="0"/>
              <a:t>Tool: Setting up an ABLE Account </a:t>
            </a:r>
          </a:p>
          <a:p>
            <a:pPr lvl="1">
              <a:spcBef>
                <a:spcPts val="462"/>
              </a:spcBef>
              <a:buFont typeface="Wingdings" panose="05000000000000000000" pitchFamily="2" charset="2"/>
              <a:buChar char="§"/>
            </a:pPr>
            <a:r>
              <a:rPr lang="en-US" altLang="en-US" dirty="0"/>
              <a:t>Module 3: Tracking Income and Benefits</a:t>
            </a:r>
          </a:p>
          <a:p>
            <a:pPr lvl="2">
              <a:spcBef>
                <a:spcPts val="462"/>
              </a:spcBef>
              <a:buFont typeface="Arial" panose="020B0604020202020204" pitchFamily="34" charset="0"/>
              <a:buChar char="•"/>
            </a:pPr>
            <a:r>
              <a:rPr lang="en-US" altLang="en-US" dirty="0"/>
              <a:t>Tool: SSI estimator </a:t>
            </a:r>
          </a:p>
          <a:p>
            <a:pPr lvl="1">
              <a:spcBef>
                <a:spcPts val="462"/>
              </a:spcBef>
              <a:buFont typeface="Wingdings" panose="05000000000000000000" pitchFamily="2" charset="2"/>
              <a:buChar char="§"/>
            </a:pPr>
            <a:r>
              <a:rPr lang="en-US" altLang="en-US" dirty="0"/>
              <a:t>Module 4: Paying Bills </a:t>
            </a:r>
          </a:p>
          <a:p>
            <a:pPr lvl="1">
              <a:spcBef>
                <a:spcPts val="462"/>
              </a:spcBef>
              <a:buFont typeface="Wingdings" panose="05000000000000000000" pitchFamily="2" charset="2"/>
              <a:buChar char="§"/>
            </a:pPr>
            <a:r>
              <a:rPr lang="en-US" altLang="en-US" dirty="0"/>
              <a:t>Module 5: Getting through the Month</a:t>
            </a:r>
          </a:p>
          <a:p>
            <a:pPr lvl="2">
              <a:spcBef>
                <a:spcPts val="462"/>
              </a:spcBef>
              <a:buFont typeface="Arial" panose="020B0604020202020204" pitchFamily="34" charset="0"/>
              <a:buChar char="•"/>
            </a:pPr>
            <a:r>
              <a:rPr lang="en-US" altLang="en-US" dirty="0"/>
              <a:t>Tool: Monthly budget</a:t>
            </a:r>
          </a:p>
          <a:p>
            <a:pPr>
              <a:buClr>
                <a:srgbClr val="43484E"/>
              </a:buClr>
              <a:buFont typeface="Wingdings" panose="05000000000000000000" pitchFamily="2" charset="2"/>
              <a:buChar char="§"/>
            </a:pPr>
            <a:endParaRPr lang="en-US" dirty="0">
              <a:solidFill>
                <a:srgbClr val="3B3C3E"/>
              </a:solidFill>
            </a:endParaRPr>
          </a:p>
        </p:txBody>
      </p:sp>
      <p:sp>
        <p:nvSpPr>
          <p:cNvPr id="4" name="Footer Placeholder 4"/>
          <p:cNvSpPr>
            <a:spLocks noGrp="1"/>
          </p:cNvSpPr>
          <p:nvPr>
            <p:ph type="ftr" sz="quarter" idx="3"/>
          </p:nvPr>
        </p:nvSpPr>
        <p:spPr>
          <a:prstGeom prst="rect">
            <a:avLst/>
          </a:prstGeom>
        </p:spPr>
        <p:txBody>
          <a:bodyPr spcFirstLastPara="1" vert="horz" wrap="square" lIns="70338" tIns="35169" rIns="70338" bIns="35169" rtlCol="0" anchor="ctr" anchorCtr="0"/>
          <a:lstStyle>
            <a:lvl1pPr algn="r">
              <a:defRPr sz="923">
                <a:solidFill>
                  <a:schemeClr val="tx1">
                    <a:tint val="75000"/>
                  </a:schemeClr>
                </a:solidFill>
                <a:latin typeface="Arial"/>
                <a:cs typeface="Arial"/>
              </a:defRPr>
            </a:lvl1pPr>
          </a:lstStyle>
          <a:p>
            <a:fld id="{022636EB-ADE8-A646-A11D-FED0A955D1AA}" type="slidenum">
              <a:rPr lang="en-US" smtClean="0"/>
              <a:pPr/>
              <a:t>53</a:t>
            </a:fld>
            <a:endParaRPr lang="en-US" dirty="0"/>
          </a:p>
        </p:txBody>
      </p:sp>
      <p:sp>
        <p:nvSpPr>
          <p:cNvPr id="6" name="Title 5"/>
          <p:cNvSpPr>
            <a:spLocks noGrp="1"/>
          </p:cNvSpPr>
          <p:nvPr>
            <p:ph type="title"/>
          </p:nvPr>
        </p:nvSpPr>
        <p:spPr>
          <a:xfrm>
            <a:off x="682168" y="633207"/>
            <a:ext cx="7742233" cy="469800"/>
          </a:xfrm>
        </p:spPr>
        <p:txBody>
          <a:bodyPr>
            <a:noAutofit/>
          </a:bodyPr>
          <a:lstStyle/>
          <a:p>
            <a:r>
              <a:rPr lang="en-US" sz="3200" dirty="0"/>
              <a:t>Focus on People with Disabilities content</a:t>
            </a:r>
            <a:endParaRPr lang="en-US" sz="3200" dirty="0">
              <a:solidFill>
                <a:schemeClr val="accent2">
                  <a:lumMod val="50000"/>
                </a:schemeClr>
              </a:solidFill>
            </a:endParaRPr>
          </a:p>
        </p:txBody>
      </p:sp>
      <p:sp>
        <p:nvSpPr>
          <p:cNvPr id="5" name="Content Placeholder 6"/>
          <p:cNvSpPr txBox="1">
            <a:spLocks/>
          </p:cNvSpPr>
          <p:nvPr/>
        </p:nvSpPr>
        <p:spPr>
          <a:xfrm>
            <a:off x="4406041" y="1527984"/>
            <a:ext cx="4018360" cy="3997297"/>
          </a:xfrm>
          <a:prstGeom prst="rect">
            <a:avLst/>
          </a:prstGeom>
          <a:noFill/>
          <a:ln>
            <a:noFill/>
          </a:ln>
        </p:spPr>
        <p:txBody>
          <a:bodyPr spcFirstLastPara="1" wrap="square" lIns="70327" tIns="35154" rIns="70327" bIns="35154" anchor="t" anchorCtr="0"/>
          <a:lstStyle>
            <a:defPPr marR="0" lvl="0" algn="l" rtl="0">
              <a:lnSpc>
                <a:spcPct val="100000"/>
              </a:lnSpc>
              <a:spcBef>
                <a:spcPts val="0"/>
              </a:spcBef>
              <a:spcAft>
                <a:spcPts val="0"/>
              </a:spcAft>
            </a:defPPr>
            <a:lvl1pPr marL="452628" marR="0" lvl="0" indent="-457200" algn="l" rtl="0">
              <a:lnSpc>
                <a:spcPct val="118181"/>
              </a:lnSpc>
              <a:spcBef>
                <a:spcPts val="1000"/>
              </a:spcBef>
              <a:spcAft>
                <a:spcPts val="0"/>
              </a:spcAft>
              <a:buClr>
                <a:srgbClr val="101820"/>
              </a:buClr>
              <a:buSzPts val="2200"/>
              <a:buFont typeface="+mj-lt"/>
              <a:buAutoNum type="arabicPeriod"/>
              <a:defRPr sz="2000" b="0" i="0" u="none" strike="noStrike" cap="none">
                <a:solidFill>
                  <a:srgbClr val="101820"/>
                </a:solidFill>
                <a:latin typeface="Georgia"/>
                <a:ea typeface="Georgia"/>
                <a:cs typeface="Georgia"/>
                <a:sym typeface="Georgia"/>
              </a:defRPr>
            </a:lvl1pPr>
            <a:lvl2pPr marL="800100" marR="0" lvl="1" indent="-342900" algn="l" rtl="0">
              <a:lnSpc>
                <a:spcPct val="100000"/>
              </a:lnSpc>
              <a:spcBef>
                <a:spcPts val="1000"/>
              </a:spcBef>
              <a:spcAft>
                <a:spcPts val="0"/>
              </a:spcAft>
              <a:buClr>
                <a:srgbClr val="101820"/>
              </a:buClr>
              <a:buSzPct val="100000"/>
              <a:buFont typeface="+mj-lt"/>
              <a:buAutoNum type="alphaLcPeriod"/>
              <a:defRPr sz="1800" b="0" i="0" u="none" strike="noStrike" cap="none">
                <a:solidFill>
                  <a:srgbClr val="101820"/>
                </a:solidFill>
                <a:latin typeface="Georgia"/>
                <a:ea typeface="Georgia"/>
                <a:cs typeface="Georgia"/>
                <a:sym typeface="Georgia"/>
              </a:defRPr>
            </a:lvl2pPr>
            <a:lvl3pPr marL="1143000" marR="0" lvl="2" indent="-228600" algn="l" rtl="0">
              <a:lnSpc>
                <a:spcPct val="100000"/>
              </a:lnSpc>
              <a:spcBef>
                <a:spcPts val="1000"/>
              </a:spcBef>
              <a:spcAft>
                <a:spcPts val="0"/>
              </a:spcAft>
              <a:buClr>
                <a:schemeClr val="dk1"/>
              </a:buClr>
              <a:buSzPts val="1800"/>
              <a:buFont typeface="Wingdings" charset="2"/>
              <a:buChar char="§"/>
              <a:defRPr sz="1600" b="0" i="0" u="none" strike="noStrike" cap="none">
                <a:solidFill>
                  <a:srgbClr val="101820"/>
                </a:solidFill>
                <a:latin typeface="Georgia"/>
                <a:ea typeface="Georgia"/>
                <a:cs typeface="Georgia"/>
                <a:sym typeface="Georgia"/>
              </a:defRPr>
            </a:lvl3pPr>
            <a:lvl4pPr marL="1828800" marR="0" lvl="3"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4pPr>
            <a:lvl5pPr marL="2286000" marR="0" lvl="4"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9pPr>
          </a:lstStyle>
          <a:p>
            <a:pPr lvl="1">
              <a:buFont typeface="Wingdings" panose="05000000000000000000" pitchFamily="2" charset="2"/>
              <a:buChar char="§"/>
            </a:pPr>
            <a:r>
              <a:rPr lang="en-US" altLang="en-US" dirty="0"/>
              <a:t>Module 6: Dealing with Debt</a:t>
            </a:r>
          </a:p>
          <a:p>
            <a:pPr lvl="1">
              <a:buFont typeface="Wingdings" panose="05000000000000000000" pitchFamily="2" charset="2"/>
              <a:buChar char="§"/>
            </a:pPr>
            <a:r>
              <a:rPr lang="en-US" altLang="en-US" dirty="0"/>
              <a:t>Module 7: Understanding Credit Reports and Scores </a:t>
            </a:r>
          </a:p>
          <a:p>
            <a:pPr lvl="1">
              <a:buFont typeface="Wingdings" panose="05000000000000000000" pitchFamily="2" charset="2"/>
              <a:buChar char="§"/>
            </a:pPr>
            <a:r>
              <a:rPr lang="en-US" altLang="en-US" dirty="0"/>
              <a:t>Module 8: Choosing Financial Products and Services</a:t>
            </a:r>
          </a:p>
          <a:p>
            <a:pPr lvl="1">
              <a:buFont typeface="Wingdings" panose="05000000000000000000" pitchFamily="2" charset="2"/>
              <a:buChar char="§"/>
            </a:pPr>
            <a:r>
              <a:rPr lang="en-US" altLang="en-US" dirty="0"/>
              <a:t>Module 9: Protecting your Money </a:t>
            </a:r>
          </a:p>
          <a:p>
            <a:pPr lvl="2">
              <a:buFont typeface="Arial" panose="020B0604020202020204" pitchFamily="34" charset="0"/>
              <a:buChar char="•"/>
            </a:pPr>
            <a:r>
              <a:rPr lang="en-US" altLang="en-US" dirty="0"/>
              <a:t>Tool: Identifying financial abuse and exploitation	</a:t>
            </a:r>
          </a:p>
          <a:p>
            <a:pPr lvl="1">
              <a:buClr>
                <a:srgbClr val="43484E"/>
              </a:buClr>
              <a:buFont typeface="Wingdings" panose="05000000000000000000" pitchFamily="2" charset="2"/>
              <a:buChar char="§"/>
            </a:pPr>
            <a:r>
              <a:rPr lang="en-US" altLang="en-US" dirty="0"/>
              <a:t>Additional resources</a:t>
            </a:r>
          </a:p>
          <a:p>
            <a:pPr>
              <a:buClr>
                <a:srgbClr val="43484E"/>
              </a:buClr>
              <a:buFont typeface="Wingdings" panose="05000000000000000000" pitchFamily="2" charset="2"/>
              <a:buChar char="§"/>
            </a:pPr>
            <a:endParaRPr lang="en-US" dirty="0">
              <a:solidFill>
                <a:srgbClr val="3B3C3E"/>
              </a:solidFill>
            </a:endParaRPr>
          </a:p>
        </p:txBody>
      </p:sp>
    </p:spTree>
    <p:extLst>
      <p:ext uri="{BB962C8B-B14F-4D97-AF65-F5344CB8AC3E}">
        <p14:creationId xmlns:p14="http://schemas.microsoft.com/office/powerpoint/2010/main" val="2046289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C21FBFCD-AF5F-4EBC-853B-C4562F0762F3}"/>
              </a:ext>
            </a:extLst>
          </p:cNvPr>
          <p:cNvSpPr>
            <a:spLocks noGrp="1"/>
          </p:cNvSpPr>
          <p:nvPr>
            <p:ph type="title"/>
          </p:nvPr>
        </p:nvSpPr>
        <p:spPr>
          <a:xfrm>
            <a:off x="553641" y="452437"/>
            <a:ext cx="8036720" cy="743347"/>
          </a:xfrm>
        </p:spPr>
        <p:txBody>
          <a:bodyPr/>
          <a:lstStyle/>
          <a:p>
            <a:r>
              <a:rPr lang="en-US" sz="3200" dirty="0">
                <a:solidFill>
                  <a:schemeClr val="tx1">
                    <a:lumMod val="90000"/>
                    <a:lumOff val="10000"/>
                  </a:schemeClr>
                </a:solidFill>
              </a:rPr>
              <a:t>Submitting a complaint to the Bureau </a:t>
            </a:r>
            <a:endParaRPr lang="en-US" sz="3200" dirty="0"/>
          </a:p>
        </p:txBody>
      </p:sp>
      <p:pic>
        <p:nvPicPr>
          <p:cNvPr id="4" name="Picture 3">
            <a:extLst>
              <a:ext uri="{FF2B5EF4-FFF2-40B4-BE49-F238E27FC236}">
                <a16:creationId xmlns:a16="http://schemas.microsoft.com/office/drawing/2014/main" id="{9E145872-AB5C-4B3B-BFBE-077B4A1F1ACD}"/>
              </a:ext>
            </a:extLst>
          </p:cNvPr>
          <p:cNvPicPr>
            <a:picLocks noChangeAspect="1"/>
          </p:cNvPicPr>
          <p:nvPr/>
        </p:nvPicPr>
        <p:blipFill>
          <a:blip r:embed="rId3"/>
          <a:stretch>
            <a:fillRect/>
          </a:stretch>
        </p:blipFill>
        <p:spPr>
          <a:xfrm>
            <a:off x="1806706" y="1346917"/>
            <a:ext cx="5979982" cy="4444581"/>
          </a:xfrm>
          <a:prstGeom prst="rect">
            <a:avLst/>
          </a:prstGeom>
        </p:spPr>
      </p:pic>
    </p:spTree>
    <p:extLst>
      <p:ext uri="{BB962C8B-B14F-4D97-AF65-F5344CB8AC3E}">
        <p14:creationId xmlns:p14="http://schemas.microsoft.com/office/powerpoint/2010/main" val="3326531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3600">
                <a:solidFill>
                  <a:srgbClr val="3B3C3E"/>
                </a:solidFill>
              </a:rPr>
              <a:t>Office for Older Americans</a:t>
            </a:r>
          </a:p>
        </p:txBody>
      </p:sp>
      <p:sp>
        <p:nvSpPr>
          <p:cNvPr id="11" name="Content Placeholder 10"/>
          <p:cNvSpPr>
            <a:spLocks noGrp="1"/>
          </p:cNvSpPr>
          <p:nvPr>
            <p:ph idx="1"/>
          </p:nvPr>
        </p:nvSpPr>
        <p:spPr/>
        <p:txBody>
          <a:bodyPr>
            <a:noAutofit/>
          </a:bodyPr>
          <a:lstStyle/>
          <a:p>
            <a:pPr marL="0" indent="0">
              <a:buNone/>
            </a:pPr>
            <a:r>
              <a:rPr lang="en-US" sz="2400" dirty="0"/>
              <a:t>The Office for Older Americans (OA) develops initiatives, tools, and resources to:</a:t>
            </a:r>
          </a:p>
          <a:p>
            <a:pPr marL="342900" indent="-342900">
              <a:buFont typeface="Arial" panose="020B0604020202020204" pitchFamily="34" charset="0"/>
              <a:buChar char="•"/>
            </a:pPr>
            <a:r>
              <a:rPr lang="en-US" sz="2400" dirty="0"/>
              <a:t>Help protect older consumers from financial harm</a:t>
            </a:r>
          </a:p>
          <a:p>
            <a:pPr marL="342900" indent="-342900">
              <a:buFont typeface="Arial" panose="020B0604020202020204" pitchFamily="34" charset="0"/>
              <a:buChar char="•"/>
            </a:pPr>
            <a:r>
              <a:rPr lang="en-US" sz="2400" dirty="0"/>
              <a:t>Help older consumers make sound financial decisions as they age</a:t>
            </a:r>
            <a:endParaRPr lang="en-US" sz="2400" b="1" dirty="0"/>
          </a:p>
        </p:txBody>
      </p:sp>
    </p:spTree>
    <p:extLst>
      <p:ext uri="{BB962C8B-B14F-4D97-AF65-F5344CB8AC3E}">
        <p14:creationId xmlns:p14="http://schemas.microsoft.com/office/powerpoint/2010/main" val="4026854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35989" y="1437626"/>
            <a:ext cx="1238992" cy="160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a:xfrm>
            <a:off x="3200400" y="1376119"/>
            <a:ext cx="5486399" cy="5398788"/>
          </a:xfrm>
        </p:spPr>
        <p:txBody>
          <a:bodyPr>
            <a:normAutofit fontScale="92500" lnSpcReduction="20000"/>
          </a:bodyPr>
          <a:lstStyle/>
          <a:p>
            <a:pPr indent="-342900"/>
            <a:r>
              <a:rPr lang="en-US" dirty="0"/>
              <a:t>Help for financial caregivers handling the finances for a family member or friend who is incapacitated</a:t>
            </a:r>
          </a:p>
          <a:p>
            <a:pPr indent="-342900"/>
            <a:r>
              <a:rPr lang="en-US" dirty="0"/>
              <a:t>Guides for four common types of financial caregivers:</a:t>
            </a:r>
          </a:p>
          <a:p>
            <a:pPr lvl="1"/>
            <a:r>
              <a:rPr lang="en-US" dirty="0"/>
              <a:t>Agents under a Power of Attorney</a:t>
            </a:r>
            <a:endParaRPr lang="en-US" strike="sngStrike" dirty="0"/>
          </a:p>
          <a:p>
            <a:pPr lvl="1"/>
            <a:r>
              <a:rPr lang="en-US" dirty="0"/>
              <a:t>Guardians and conservators</a:t>
            </a:r>
            <a:endParaRPr lang="en-US" strike="sngStrike" dirty="0"/>
          </a:p>
          <a:p>
            <a:pPr lvl="1"/>
            <a:r>
              <a:rPr lang="en-US" dirty="0"/>
              <a:t>Trustees</a:t>
            </a:r>
            <a:endParaRPr lang="en-US" strike="sngStrike" dirty="0"/>
          </a:p>
          <a:p>
            <a:pPr lvl="1"/>
            <a:r>
              <a:rPr lang="en-US" dirty="0"/>
              <a:t>Social Security and Department of Veterans Affairs (VA) representatives </a:t>
            </a:r>
          </a:p>
          <a:p>
            <a:r>
              <a:rPr lang="en-US" dirty="0"/>
              <a:t>Includes tips on protecting assets from fraud and scams.</a:t>
            </a:r>
          </a:p>
          <a:p>
            <a:r>
              <a:rPr lang="en-US" dirty="0"/>
              <a:t>Available in English and Spanish</a:t>
            </a:r>
          </a:p>
          <a:p>
            <a:r>
              <a:rPr lang="en-US" dirty="0">
                <a:hlinkClick r:id="rId4"/>
              </a:rPr>
              <a:t>https://www.consumerfinance.gov/consumer-tools/managing-someone-elses-money/</a:t>
            </a:r>
            <a:endParaRPr lang="en-US" dirty="0"/>
          </a:p>
          <a:p>
            <a:pPr lvl="1"/>
            <a:endParaRPr lang="en-US" dirty="0"/>
          </a:p>
        </p:txBody>
      </p:sp>
      <p:sp>
        <p:nvSpPr>
          <p:cNvPr id="3" name="Title 2"/>
          <p:cNvSpPr>
            <a:spLocks noGrp="1"/>
          </p:cNvSpPr>
          <p:nvPr>
            <p:ph type="title"/>
          </p:nvPr>
        </p:nvSpPr>
        <p:spPr/>
        <p:txBody>
          <a:bodyPr>
            <a:noAutofit/>
          </a:bodyPr>
          <a:lstStyle/>
          <a:p>
            <a:r>
              <a:rPr lang="en-US" sz="3600"/>
              <a:t>Managing Someone Else’s Money</a:t>
            </a:r>
          </a:p>
        </p:txBody>
      </p:sp>
      <p:pic>
        <p:nvPicPr>
          <p:cNvPr id="1028" name="Picture 4" descr="Cover of booklet on court-appointed guardi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641" y="2016773"/>
            <a:ext cx="1377224" cy="17852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ver of booklet on truste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856" y="2663237"/>
            <a:ext cx="1403350" cy="1819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3530" y="3341543"/>
            <a:ext cx="1285875" cy="1666875"/>
          </a:xfrm>
          <a:prstGeom prst="rect">
            <a:avLst/>
          </a:prstGeom>
        </p:spPr>
      </p:pic>
    </p:spTree>
    <p:extLst>
      <p:ext uri="{BB962C8B-B14F-4D97-AF65-F5344CB8AC3E}">
        <p14:creationId xmlns:p14="http://schemas.microsoft.com/office/powerpoint/2010/main" val="1709567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3" name="Title 1">
            <a:extLst>
              <a:ext uri="{FF2B5EF4-FFF2-40B4-BE49-F238E27FC236}">
                <a16:creationId xmlns:a16="http://schemas.microsoft.com/office/drawing/2014/main" id="{50CB5895-A1F6-4CD0-A8CC-71D02BD42A8A}"/>
              </a:ext>
            </a:extLst>
          </p:cNvPr>
          <p:cNvSpPr>
            <a:spLocks noGrp="1"/>
          </p:cNvSpPr>
          <p:nvPr>
            <p:ph type="title"/>
          </p:nvPr>
        </p:nvSpPr>
        <p:spPr>
          <a:xfrm>
            <a:off x="703384" y="398594"/>
            <a:ext cx="8440616" cy="914400"/>
          </a:xfrm>
        </p:spPr>
        <p:txBody>
          <a:bodyPr>
            <a:noAutofit/>
          </a:bodyPr>
          <a:lstStyle/>
          <a:p>
            <a:r>
              <a:rPr lang="en-US" sz="3600" dirty="0"/>
              <a:t>Fraud prevention tools</a:t>
            </a:r>
          </a:p>
        </p:txBody>
      </p:sp>
      <p:sp>
        <p:nvSpPr>
          <p:cNvPr id="4" name="Content Placeholder 2">
            <a:extLst>
              <a:ext uri="{FF2B5EF4-FFF2-40B4-BE49-F238E27FC236}">
                <a16:creationId xmlns:a16="http://schemas.microsoft.com/office/drawing/2014/main" id="{A38AD3AE-D328-40F1-BA0F-092BBF1CBD98}"/>
              </a:ext>
            </a:extLst>
          </p:cNvPr>
          <p:cNvSpPr>
            <a:spLocks noGrp="1"/>
          </p:cNvSpPr>
          <p:nvPr>
            <p:ph sz="half" idx="1"/>
          </p:nvPr>
        </p:nvSpPr>
        <p:spPr>
          <a:xfrm>
            <a:off x="402872" y="1469571"/>
            <a:ext cx="4592210" cy="4212772"/>
          </a:xfrm>
        </p:spPr>
        <p:txBody>
          <a:bodyPr>
            <a:noAutofit/>
          </a:bodyPr>
          <a:lstStyle/>
          <a:p>
            <a:r>
              <a:rPr lang="en-US" sz="2100"/>
              <a:t>Fraud prevention placemats, handouts, and activity sheets on how to avoid common scams. </a:t>
            </a:r>
          </a:p>
          <a:p>
            <a:r>
              <a:rPr lang="en-US" sz="2100">
                <a:latin typeface="Georgia" panose="02040502050405020303" pitchFamily="18" charset="0"/>
              </a:rPr>
              <a:t>Check out the companion resources with tips and information to reinforce the messages.</a:t>
            </a:r>
            <a:endParaRPr lang="en-US" sz="2100"/>
          </a:p>
          <a:p>
            <a:r>
              <a:rPr lang="en-US" sz="2100"/>
              <a:t>Available to download or order in bulk for free.</a:t>
            </a:r>
          </a:p>
          <a:p>
            <a:r>
              <a:rPr lang="en-US" sz="2100"/>
              <a:t>Available in English and Spanish. </a:t>
            </a:r>
          </a:p>
        </p:txBody>
      </p:sp>
      <p:sp>
        <p:nvSpPr>
          <p:cNvPr id="5" name="Content Placeholder 6">
            <a:extLst>
              <a:ext uri="{FF2B5EF4-FFF2-40B4-BE49-F238E27FC236}">
                <a16:creationId xmlns:a16="http://schemas.microsoft.com/office/drawing/2014/main" id="{1D9D2592-AB43-402B-AE5F-18345E28502A}"/>
              </a:ext>
            </a:extLst>
          </p:cNvPr>
          <p:cNvSpPr txBox="1">
            <a:spLocks/>
          </p:cNvSpPr>
          <p:nvPr/>
        </p:nvSpPr>
        <p:spPr>
          <a:xfrm>
            <a:off x="4943902" y="4593460"/>
            <a:ext cx="4079631" cy="302604"/>
          </a:xfrm>
          <a:prstGeom prst="rect">
            <a:avLst/>
          </a:prstGeom>
          <a:noFill/>
          <a:ln>
            <a:noFill/>
          </a:ln>
        </p:spPr>
        <p:txBody>
          <a:bodyPr spcFirstLastPara="1" vert="horz" wrap="square" lIns="91440" tIns="45720" rIns="91440" bIns="45720"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r>
              <a:rPr lang="en-US" sz="1600" b="1">
                <a:solidFill>
                  <a:srgbClr val="0070C0"/>
                </a:solidFill>
              </a:rPr>
              <a:t>Consumerfinance.gov/placemats</a:t>
            </a:r>
          </a:p>
        </p:txBody>
      </p:sp>
      <p:pic>
        <p:nvPicPr>
          <p:cNvPr id="6" name="Picture 5">
            <a:extLst>
              <a:ext uri="{FF2B5EF4-FFF2-40B4-BE49-F238E27FC236}">
                <a16:creationId xmlns:a16="http://schemas.microsoft.com/office/drawing/2014/main" id="{C8C737F5-3116-4F81-9523-33BA79319C90}"/>
              </a:ext>
            </a:extLst>
          </p:cNvPr>
          <p:cNvPicPr>
            <a:picLocks noChangeAspect="1"/>
          </p:cNvPicPr>
          <p:nvPr/>
        </p:nvPicPr>
        <p:blipFill>
          <a:blip r:embed="rId3"/>
          <a:stretch>
            <a:fillRect/>
          </a:stretch>
        </p:blipFill>
        <p:spPr>
          <a:xfrm>
            <a:off x="5128146" y="1947553"/>
            <a:ext cx="3664162" cy="2489330"/>
          </a:xfrm>
          <a:prstGeom prst="rect">
            <a:avLst/>
          </a:prstGeom>
        </p:spPr>
      </p:pic>
    </p:spTree>
    <p:extLst>
      <p:ext uri="{BB962C8B-B14F-4D97-AF65-F5344CB8AC3E}">
        <p14:creationId xmlns:p14="http://schemas.microsoft.com/office/powerpoint/2010/main" val="982628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A2044A-17FD-4916-AD37-498013A8EBD9}"/>
              </a:ext>
            </a:extLst>
          </p:cNvPr>
          <p:cNvSpPr>
            <a:spLocks noGrp="1"/>
          </p:cNvSpPr>
          <p:nvPr>
            <p:ph type="title"/>
          </p:nvPr>
        </p:nvSpPr>
        <p:spPr/>
        <p:txBody>
          <a:bodyPr>
            <a:normAutofit/>
          </a:bodyPr>
          <a:lstStyle/>
          <a:p>
            <a:r>
              <a:rPr lang="en-US" sz="3600"/>
              <a:t>Tips and advice for consumers</a:t>
            </a:r>
          </a:p>
        </p:txBody>
      </p:sp>
      <p:sp>
        <p:nvSpPr>
          <p:cNvPr id="4" name="Content Placeholder 5">
            <a:extLst>
              <a:ext uri="{FF2B5EF4-FFF2-40B4-BE49-F238E27FC236}">
                <a16:creationId xmlns:a16="http://schemas.microsoft.com/office/drawing/2014/main" id="{5BFD16FA-3009-40EE-99F5-4176353CAA3E}"/>
              </a:ext>
            </a:extLst>
          </p:cNvPr>
          <p:cNvSpPr txBox="1">
            <a:spLocks/>
          </p:cNvSpPr>
          <p:nvPr/>
        </p:nvSpPr>
        <p:spPr>
          <a:xfrm>
            <a:off x="782241" y="1647057"/>
            <a:ext cx="8035925" cy="443025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2628" marR="0" lvl="0" indent="-457200" algn="l" rtl="0">
              <a:lnSpc>
                <a:spcPct val="118181"/>
              </a:lnSpc>
              <a:spcBef>
                <a:spcPts val="1000"/>
              </a:spcBef>
              <a:spcAft>
                <a:spcPts val="0"/>
              </a:spcAft>
              <a:buClr>
                <a:srgbClr val="101820"/>
              </a:buClr>
              <a:buSzPts val="2200"/>
              <a:buFont typeface="+mj-lt"/>
              <a:buAutoNum type="arabicPeriod"/>
              <a:defRPr sz="2000" b="0" i="0" u="none" strike="noStrike" cap="none">
                <a:solidFill>
                  <a:srgbClr val="101820"/>
                </a:solidFill>
                <a:latin typeface="Georgia"/>
                <a:ea typeface="Georgia"/>
                <a:cs typeface="Georgia"/>
                <a:sym typeface="Georgia"/>
              </a:defRPr>
            </a:lvl1pPr>
            <a:lvl2pPr marL="800100" marR="0" lvl="1" indent="-342900" algn="l" rtl="0">
              <a:lnSpc>
                <a:spcPct val="100000"/>
              </a:lnSpc>
              <a:spcBef>
                <a:spcPts val="1000"/>
              </a:spcBef>
              <a:spcAft>
                <a:spcPts val="0"/>
              </a:spcAft>
              <a:buClr>
                <a:srgbClr val="101820"/>
              </a:buClr>
              <a:buSzPct val="100000"/>
              <a:buFont typeface="+mj-lt"/>
              <a:buAutoNum type="alphaLcPeriod"/>
              <a:defRPr sz="1800" b="0" i="0" u="none" strike="noStrike" cap="none">
                <a:solidFill>
                  <a:srgbClr val="101820"/>
                </a:solidFill>
                <a:latin typeface="Georgia"/>
                <a:ea typeface="Georgia"/>
                <a:cs typeface="Georgia"/>
                <a:sym typeface="Georgia"/>
              </a:defRPr>
            </a:lvl2pPr>
            <a:lvl3pPr marL="1143000" marR="0" lvl="2" indent="-228600" algn="l" rtl="0">
              <a:lnSpc>
                <a:spcPct val="100000"/>
              </a:lnSpc>
              <a:spcBef>
                <a:spcPts val="1000"/>
              </a:spcBef>
              <a:spcAft>
                <a:spcPts val="0"/>
              </a:spcAft>
              <a:buClr>
                <a:schemeClr val="dk1"/>
              </a:buClr>
              <a:buSzPts val="1800"/>
              <a:buFont typeface="Wingdings" charset="2"/>
              <a:buChar char="§"/>
              <a:defRPr sz="1600" b="0" i="0" u="none" strike="noStrike" cap="none">
                <a:solidFill>
                  <a:srgbClr val="101820"/>
                </a:solidFill>
                <a:latin typeface="Georgia"/>
                <a:ea typeface="Georgia"/>
                <a:cs typeface="Georgia"/>
                <a:sym typeface="Georgia"/>
              </a:defRPr>
            </a:lvl3pPr>
            <a:lvl4pPr marL="1828800" marR="0" lvl="3"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4pPr>
            <a:lvl5pPr marL="2286000" marR="0" lvl="4"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Georgia"/>
                <a:ea typeface="Georgia"/>
                <a:cs typeface="Georgia"/>
                <a:sym typeface="Georgia"/>
              </a:defRPr>
            </a:lvl9pPr>
          </a:lstStyle>
          <a:p>
            <a:pPr marL="0" indent="0">
              <a:buFont typeface="+mj-lt"/>
              <a:buNone/>
              <a:defRPr/>
            </a:pPr>
            <a:r>
              <a:rPr lang="en-US" sz="2800" dirty="0"/>
              <a:t>Consumer advisories:</a:t>
            </a:r>
          </a:p>
          <a:p>
            <a:pPr marL="342900" indent="-342900">
              <a:buFont typeface="Arial" panose="020B0604020202020204" pitchFamily="34" charset="0"/>
              <a:buChar char="•"/>
              <a:defRPr/>
            </a:pPr>
            <a:r>
              <a:rPr lang="en-US" sz="2400" dirty="0"/>
              <a:t>Co-signing student loans</a:t>
            </a:r>
          </a:p>
          <a:p>
            <a:pPr marL="342900" indent="-342900">
              <a:buFont typeface="Arial" panose="020B0604020202020204" pitchFamily="34" charset="0"/>
              <a:buChar char="•"/>
              <a:defRPr/>
            </a:pPr>
            <a:r>
              <a:rPr lang="en-US" sz="2400" dirty="0"/>
              <a:t>Dealing with medical debt</a:t>
            </a:r>
          </a:p>
          <a:p>
            <a:pPr marL="342900" indent="-342900">
              <a:buFont typeface="Arial" panose="020B0604020202020204" pitchFamily="34" charset="0"/>
              <a:buChar char="•"/>
              <a:defRPr/>
            </a:pPr>
            <a:r>
              <a:rPr lang="en-US" sz="2400" dirty="0"/>
              <a:t>Asset recovery scams</a:t>
            </a:r>
          </a:p>
          <a:p>
            <a:pPr marL="342900" indent="-342900">
              <a:buFont typeface="Arial" panose="020B0604020202020204" pitchFamily="34" charset="0"/>
              <a:buChar char="•"/>
              <a:defRPr/>
            </a:pPr>
            <a:r>
              <a:rPr lang="en-US" sz="2400" dirty="0"/>
              <a:t>Planning for diminished capacity</a:t>
            </a:r>
          </a:p>
        </p:txBody>
      </p:sp>
      <p:pic>
        <p:nvPicPr>
          <p:cNvPr id="5" name="Picture 2" descr="graphic lock and chain protecting a wallet">
            <a:extLst>
              <a:ext uri="{FF2B5EF4-FFF2-40B4-BE49-F238E27FC236}">
                <a16:creationId xmlns:a16="http://schemas.microsoft.com/office/drawing/2014/main" id="{8AB7C221-D28A-4313-AE94-103D4E74A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17" y="1552478"/>
            <a:ext cx="3123044" cy="224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021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A1F3ED33-1C06-4829-95ED-EC2E1FF71EB8}"/>
              </a:ext>
            </a:extLst>
          </p:cNvPr>
          <p:cNvSpPr>
            <a:spLocks noGrp="1"/>
          </p:cNvSpPr>
          <p:nvPr>
            <p:ph idx="1"/>
          </p:nvPr>
        </p:nvSpPr>
        <p:spPr>
          <a:xfrm>
            <a:off x="544514" y="1549402"/>
            <a:ext cx="4468357" cy="4199647"/>
          </a:xfrm>
        </p:spPr>
        <p:txBody>
          <a:bodyPr>
            <a:normAutofit fontScale="92500" lnSpcReduction="20000"/>
          </a:bodyPr>
          <a:lstStyle/>
          <a:p>
            <a:pPr>
              <a:spcAft>
                <a:spcPts val="1200"/>
              </a:spcAft>
            </a:pPr>
            <a:r>
              <a:rPr lang="en-US" sz="2800"/>
              <a:t>Central hub on </a:t>
            </a:r>
            <a:r>
              <a:rPr lang="en-US" sz="2800" u="dotted">
                <a:solidFill>
                  <a:schemeClr val="accent5"/>
                </a:solidFill>
                <a:uFill>
                  <a:solidFill>
                    <a:schemeClr val="accent5"/>
                  </a:solidFill>
                </a:uFill>
              </a:rPr>
              <a:t>consumerfinance.gov</a:t>
            </a:r>
            <a:endParaRPr lang="en-US" sz="2800"/>
          </a:p>
          <a:p>
            <a:r>
              <a:rPr lang="en-US" sz="2800"/>
              <a:t>Resources in English and Spanish, Chinese, Vietnamese, Korean, and Tagalog</a:t>
            </a:r>
            <a:br>
              <a:rPr lang="en-US" sz="2800"/>
            </a:br>
            <a:endParaRPr lang="en-US" sz="2800"/>
          </a:p>
          <a:p>
            <a:pPr>
              <a:spcAft>
                <a:spcPts val="1200"/>
              </a:spcAft>
            </a:pPr>
            <a:r>
              <a:rPr lang="en-US" sz="2800"/>
              <a:t>Check back for updates</a:t>
            </a:r>
          </a:p>
          <a:p>
            <a:pPr>
              <a:spcAft>
                <a:spcPts val="1200"/>
              </a:spcAft>
            </a:pPr>
            <a:endParaRPr lang="en-US" sz="2000"/>
          </a:p>
        </p:txBody>
      </p:sp>
      <p:sp>
        <p:nvSpPr>
          <p:cNvPr id="5" name="Title 4">
            <a:extLst>
              <a:ext uri="{FF2B5EF4-FFF2-40B4-BE49-F238E27FC236}">
                <a16:creationId xmlns:a16="http://schemas.microsoft.com/office/drawing/2014/main" id="{5A696D2E-CE1D-4C37-8C9F-9B3756FD73FB}"/>
              </a:ext>
            </a:extLst>
          </p:cNvPr>
          <p:cNvSpPr>
            <a:spLocks noGrp="1"/>
          </p:cNvSpPr>
          <p:nvPr>
            <p:ph type="title"/>
          </p:nvPr>
        </p:nvSpPr>
        <p:spPr>
          <a:xfrm>
            <a:off x="553640" y="387435"/>
            <a:ext cx="8036720" cy="743347"/>
          </a:xfrm>
        </p:spPr>
        <p:txBody>
          <a:bodyPr>
            <a:noAutofit/>
          </a:bodyPr>
          <a:lstStyle/>
          <a:p>
            <a:r>
              <a:rPr lang="en-US" sz="3200" u="dotted">
                <a:solidFill>
                  <a:schemeClr val="accent5"/>
                </a:solidFill>
              </a:rPr>
              <a:t>consumerfinance.gov/coronavirus</a:t>
            </a:r>
            <a:br>
              <a:rPr lang="en-US" sz="3200" u="dotted">
                <a:solidFill>
                  <a:schemeClr val="accent5"/>
                </a:solidFill>
              </a:rPr>
            </a:br>
            <a:r>
              <a:rPr lang="en-US" sz="3200"/>
              <a:t>Hub for critical content</a:t>
            </a:r>
          </a:p>
        </p:txBody>
      </p:sp>
      <p:sp>
        <p:nvSpPr>
          <p:cNvPr id="4" name="Footer Placeholder 3">
            <a:extLst>
              <a:ext uri="{FF2B5EF4-FFF2-40B4-BE49-F238E27FC236}">
                <a16:creationId xmlns:a16="http://schemas.microsoft.com/office/drawing/2014/main" id="{89767FFC-6CCE-427A-98BD-B8B8E3E29A1A}"/>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636EB-ADE8-A646-A11D-FED0A955D1AA}" type="slidenum">
              <a:rPr kumimoji="0" lang="en-US" sz="900" b="0" i="0" u="none" strike="noStrike" kern="1200" cap="none" spc="0" normalizeH="0" baseline="0" noProof="0">
                <a:ln>
                  <a:noFill/>
                </a:ln>
                <a:solidFill>
                  <a:srgbClr val="101820">
                    <a:tint val="75000"/>
                  </a:srgb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a:ln>
                <a:noFill/>
              </a:ln>
              <a:solidFill>
                <a:srgbClr val="101820">
                  <a:tint val="75000"/>
                </a:srgbClr>
              </a:solidFill>
              <a:effectLst/>
              <a:uLnTx/>
              <a:uFillTx/>
              <a:latin typeface="Arial"/>
              <a:ea typeface="+mn-ea"/>
              <a:cs typeface="Arial"/>
              <a:sym typeface="Arial"/>
            </a:endParaRPr>
          </a:p>
        </p:txBody>
      </p:sp>
      <p:pic>
        <p:nvPicPr>
          <p:cNvPr id="11" name="Picture 10">
            <a:extLst>
              <a:ext uri="{FF2B5EF4-FFF2-40B4-BE49-F238E27FC236}">
                <a16:creationId xmlns:a16="http://schemas.microsoft.com/office/drawing/2014/main" id="{93ABC5AE-CB51-487A-AF97-47DD355AF6A0}"/>
              </a:ext>
            </a:extLst>
          </p:cNvPr>
          <p:cNvPicPr>
            <a:picLocks noChangeAspect="1"/>
          </p:cNvPicPr>
          <p:nvPr/>
        </p:nvPicPr>
        <p:blipFill>
          <a:blip r:embed="rId3"/>
          <a:stretch>
            <a:fillRect/>
          </a:stretch>
        </p:blipFill>
        <p:spPr>
          <a:xfrm>
            <a:off x="5256173" y="1549402"/>
            <a:ext cx="3111306" cy="4029315"/>
          </a:xfrm>
          <a:prstGeom prst="rect">
            <a:avLst/>
          </a:prstGeom>
          <a:ln>
            <a:solidFill>
              <a:schemeClr val="bg1">
                <a:lumMod val="65000"/>
              </a:schemeClr>
            </a:solidFill>
          </a:ln>
        </p:spPr>
      </p:pic>
    </p:spTree>
    <p:extLst>
      <p:ext uri="{BB962C8B-B14F-4D97-AF65-F5344CB8AC3E}">
        <p14:creationId xmlns:p14="http://schemas.microsoft.com/office/powerpoint/2010/main" val="396940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The Bureau’s Mission and Vision</a:t>
            </a:r>
          </a:p>
        </p:txBody>
      </p:sp>
      <p:sp>
        <p:nvSpPr>
          <p:cNvPr id="4" name="Text Placeholder 3"/>
          <p:cNvSpPr>
            <a:spLocks noGrp="1"/>
          </p:cNvSpPr>
          <p:nvPr>
            <p:ph type="body" idx="1"/>
          </p:nvPr>
        </p:nvSpPr>
        <p:spPr>
          <a:xfrm>
            <a:off x="553640" y="1761676"/>
            <a:ext cx="8036720" cy="4267200"/>
          </a:xfrm>
        </p:spPr>
        <p:txBody>
          <a:bodyPr/>
          <a:lstStyle/>
          <a:p>
            <a:pPr marL="88900" indent="0">
              <a:buNone/>
            </a:pPr>
            <a:r>
              <a:rPr lang="en-US" sz="2000"/>
              <a:t>To regulate the offering and provision of consumer financial products or services under the Federal consumer financial laws and to educate and empower  consumers to make better informed financial decisions. </a:t>
            </a:r>
          </a:p>
          <a:p>
            <a:pPr marL="88900" indent="0">
              <a:buNone/>
            </a:pPr>
            <a:endParaRPr lang="en-US"/>
          </a:p>
          <a:p>
            <a:pPr marL="88900" indent="0">
              <a:buNone/>
            </a:pPr>
            <a:r>
              <a:rPr lang="en-US" sz="2000"/>
              <a:t>Free, innovative, competitive, and transparent consumer finance markets where the rights of all parties are protected by the rule of law and where consumers are free to choose the products and services that best fit their individual needs. </a:t>
            </a:r>
          </a:p>
          <a:p>
            <a:endParaRPr lang="en-US"/>
          </a:p>
        </p:txBody>
      </p:sp>
      <p:sp>
        <p:nvSpPr>
          <p:cNvPr id="32" name="object 20"/>
          <p:cNvSpPr/>
          <p:nvPr/>
        </p:nvSpPr>
        <p:spPr>
          <a:xfrm flipV="1">
            <a:off x="646252" y="3406141"/>
            <a:ext cx="7851497" cy="45719"/>
          </a:xfrm>
          <a:custGeom>
            <a:avLst/>
            <a:gdLst/>
            <a:ahLst/>
            <a:cxnLst/>
            <a:rect l="l" t="t" r="r" b="b"/>
            <a:pathLst>
              <a:path w="1005839">
                <a:moveTo>
                  <a:pt x="1005840" y="0"/>
                </a:moveTo>
                <a:lnTo>
                  <a:pt x="0" y="0"/>
                </a:lnTo>
              </a:path>
            </a:pathLst>
          </a:custGeom>
          <a:ln w="6985">
            <a:solidFill>
              <a:srgbClr val="50B748"/>
            </a:solidFill>
          </a:ln>
        </p:spPr>
        <p:txBody>
          <a:bodyPr wrap="square" lIns="0" tIns="0" rIns="0" bIns="0" rtlCol="0"/>
          <a:lstStyle/>
          <a:p>
            <a:endParaRPr>
              <a:solidFill>
                <a:srgbClr val="101820"/>
              </a:solidFill>
            </a:endParaRPr>
          </a:p>
        </p:txBody>
      </p:sp>
      <p:sp>
        <p:nvSpPr>
          <p:cNvPr id="9" name="object 16"/>
          <p:cNvSpPr txBox="1"/>
          <p:nvPr/>
        </p:nvSpPr>
        <p:spPr>
          <a:xfrm>
            <a:off x="3728545" y="3611839"/>
            <a:ext cx="1686911" cy="319959"/>
          </a:xfrm>
          <a:prstGeom prst="rect">
            <a:avLst/>
          </a:prstGeom>
        </p:spPr>
        <p:txBody>
          <a:bodyPr vert="horz" wrap="square" lIns="0" tIns="12065" rIns="0" bIns="0" rtlCol="0">
            <a:spAutoFit/>
          </a:bodyPr>
          <a:lstStyle/>
          <a:p>
            <a:pPr marL="12700" algn="ctr">
              <a:spcBef>
                <a:spcPts val="95"/>
              </a:spcBef>
            </a:pPr>
            <a:r>
              <a:rPr lang="en-US" sz="2000" b="1" spc="-15">
                <a:solidFill>
                  <a:srgbClr val="121820"/>
                </a:solidFill>
                <a:latin typeface="Georgia" panose="02040502050405020303" pitchFamily="18" charset="0"/>
                <a:cs typeface="Arial"/>
              </a:rPr>
              <a:t>VISION</a:t>
            </a:r>
            <a:endParaRPr sz="2000">
              <a:solidFill>
                <a:srgbClr val="101820"/>
              </a:solidFill>
              <a:latin typeface="Georgia" panose="02040502050405020303" pitchFamily="18" charset="0"/>
              <a:cs typeface="Arial"/>
            </a:endParaRPr>
          </a:p>
        </p:txBody>
      </p:sp>
      <p:sp>
        <p:nvSpPr>
          <p:cNvPr id="11" name="object 16"/>
          <p:cNvSpPr txBox="1"/>
          <p:nvPr/>
        </p:nvSpPr>
        <p:spPr>
          <a:xfrm>
            <a:off x="3886200" y="1441717"/>
            <a:ext cx="1371600" cy="319959"/>
          </a:xfrm>
          <a:prstGeom prst="rect">
            <a:avLst/>
          </a:prstGeom>
        </p:spPr>
        <p:txBody>
          <a:bodyPr vert="horz" wrap="square" lIns="0" tIns="12065" rIns="0" bIns="0" rtlCol="0">
            <a:spAutoFit/>
          </a:bodyPr>
          <a:lstStyle/>
          <a:p>
            <a:pPr marL="12700" algn="ctr">
              <a:spcBef>
                <a:spcPts val="95"/>
              </a:spcBef>
            </a:pPr>
            <a:r>
              <a:rPr lang="en-US" sz="2000" b="1" spc="-15">
                <a:solidFill>
                  <a:srgbClr val="121820"/>
                </a:solidFill>
                <a:latin typeface="Georgia" panose="02040502050405020303" pitchFamily="18" charset="0"/>
                <a:cs typeface="Arial"/>
              </a:rPr>
              <a:t>MISSION</a:t>
            </a:r>
            <a:endParaRPr sz="2000">
              <a:solidFill>
                <a:srgbClr val="101820"/>
              </a:solidFill>
              <a:latin typeface="Georgia" panose="02040502050405020303" pitchFamily="18" charset="0"/>
              <a:cs typeface="Arial"/>
            </a:endParaRPr>
          </a:p>
        </p:txBody>
      </p:sp>
    </p:spTree>
    <p:extLst>
      <p:ext uri="{BB962C8B-B14F-4D97-AF65-F5344CB8AC3E}">
        <p14:creationId xmlns:p14="http://schemas.microsoft.com/office/powerpoint/2010/main" val="15326099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11860-0971-485D-B6EE-4DA651EE70C8}"/>
              </a:ext>
            </a:extLst>
          </p:cNvPr>
          <p:cNvSpPr>
            <a:spLocks noGrp="1"/>
          </p:cNvSpPr>
          <p:nvPr>
            <p:ph sz="half" idx="1"/>
          </p:nvPr>
        </p:nvSpPr>
        <p:spPr>
          <a:xfrm>
            <a:off x="261258" y="1435099"/>
            <a:ext cx="3245872" cy="4199647"/>
          </a:xfrm>
        </p:spPr>
        <p:txBody>
          <a:bodyPr>
            <a:noAutofit/>
          </a:bodyPr>
          <a:lstStyle/>
          <a:p>
            <a:pPr marL="400050" indent="-342900">
              <a:lnSpc>
                <a:spcPct val="100000"/>
              </a:lnSpc>
            </a:pPr>
            <a:r>
              <a:rPr lang="en-US" sz="2400"/>
              <a:t>Protect yourself financially</a:t>
            </a:r>
          </a:p>
          <a:p>
            <a:pPr marL="400050" indent="-342900">
              <a:lnSpc>
                <a:spcPct val="100000"/>
              </a:lnSpc>
            </a:pPr>
            <a:r>
              <a:rPr lang="en-US" sz="2400"/>
              <a:t>Submit a complaint if you are having a problem with a financial product or service </a:t>
            </a:r>
          </a:p>
          <a:p>
            <a:pPr marL="400050" indent="-342900">
              <a:lnSpc>
                <a:spcPct val="100000"/>
              </a:lnSpc>
            </a:pPr>
            <a:r>
              <a:rPr lang="en-US" sz="2400"/>
              <a:t>Protecting your credit</a:t>
            </a:r>
          </a:p>
          <a:p>
            <a:pPr marL="400050" indent="-342900">
              <a:lnSpc>
                <a:spcPct val="100000"/>
              </a:lnSpc>
            </a:pPr>
            <a:endParaRPr lang="en-US" sz="2400"/>
          </a:p>
        </p:txBody>
      </p:sp>
      <p:sp>
        <p:nvSpPr>
          <p:cNvPr id="3" name="Content Placeholder 2">
            <a:extLst>
              <a:ext uri="{FF2B5EF4-FFF2-40B4-BE49-F238E27FC236}">
                <a16:creationId xmlns:a16="http://schemas.microsoft.com/office/drawing/2014/main" id="{2D403368-FBDE-4BC4-846B-74669DE8F465}"/>
              </a:ext>
            </a:extLst>
          </p:cNvPr>
          <p:cNvSpPr>
            <a:spLocks noGrp="1"/>
          </p:cNvSpPr>
          <p:nvPr>
            <p:ph sz="half" idx="2"/>
          </p:nvPr>
        </p:nvSpPr>
        <p:spPr>
          <a:xfrm>
            <a:off x="3584179" y="1451378"/>
            <a:ext cx="2637371" cy="4199647"/>
          </a:xfrm>
        </p:spPr>
        <p:txBody>
          <a:bodyPr/>
          <a:lstStyle/>
          <a:p>
            <a:pPr marL="400050" lvl="1" indent="-342900">
              <a:lnSpc>
                <a:spcPts val="2600"/>
              </a:lnSpc>
              <a:spcBef>
                <a:spcPts val="1000"/>
              </a:spcBef>
              <a:buSzTx/>
              <a:buFont typeface="Wingdings" charset="2"/>
              <a:buChar char="§"/>
            </a:pPr>
            <a:r>
              <a:rPr lang="en-US" sz="2400"/>
              <a:t>Tips for financial caregivers </a:t>
            </a:r>
          </a:p>
          <a:p>
            <a:pPr marL="400050" lvl="1" indent="-342900">
              <a:lnSpc>
                <a:spcPts val="2600"/>
              </a:lnSpc>
              <a:spcBef>
                <a:spcPts val="1000"/>
              </a:spcBef>
              <a:buSzTx/>
              <a:buFont typeface="Wingdings" charset="2"/>
              <a:buChar char="§"/>
            </a:pPr>
            <a:r>
              <a:rPr lang="en-US" sz="2400"/>
              <a:t>Dealing with debt: Tips to help ease the impact</a:t>
            </a:r>
          </a:p>
          <a:p>
            <a:pPr marL="400050" lvl="1" indent="-342900">
              <a:lnSpc>
                <a:spcPts val="2600"/>
              </a:lnSpc>
              <a:spcBef>
                <a:spcPts val="1000"/>
              </a:spcBef>
              <a:buSzTx/>
              <a:buFont typeface="Wingdings" charset="2"/>
              <a:buChar char="§"/>
            </a:pPr>
            <a:r>
              <a:rPr lang="en-US" sz="2400"/>
              <a:t>Student loan repayment</a:t>
            </a:r>
          </a:p>
          <a:p>
            <a:pPr lvl="1"/>
            <a:endParaRPr lang="en-US" sz="1600"/>
          </a:p>
          <a:p>
            <a:pPr lvl="1"/>
            <a:endParaRPr lang="en-US" sz="1600"/>
          </a:p>
        </p:txBody>
      </p:sp>
      <p:sp>
        <p:nvSpPr>
          <p:cNvPr id="4" name="Title 3">
            <a:extLst>
              <a:ext uri="{FF2B5EF4-FFF2-40B4-BE49-F238E27FC236}">
                <a16:creationId xmlns:a16="http://schemas.microsoft.com/office/drawing/2014/main" id="{71ABD1F0-1A38-486F-8A47-B48A64DE3B20}"/>
              </a:ext>
            </a:extLst>
          </p:cNvPr>
          <p:cNvSpPr>
            <a:spLocks noGrp="1"/>
          </p:cNvSpPr>
          <p:nvPr>
            <p:ph type="title"/>
          </p:nvPr>
        </p:nvSpPr>
        <p:spPr/>
        <p:txBody>
          <a:bodyPr>
            <a:normAutofit/>
          </a:bodyPr>
          <a:lstStyle/>
          <a:p>
            <a:r>
              <a:rPr lang="en-US" sz="3600"/>
              <a:t>Content topics and themes</a:t>
            </a:r>
          </a:p>
        </p:txBody>
      </p:sp>
      <p:sp>
        <p:nvSpPr>
          <p:cNvPr id="5" name="Footer Placeholder 4">
            <a:extLst>
              <a:ext uri="{FF2B5EF4-FFF2-40B4-BE49-F238E27FC236}">
                <a16:creationId xmlns:a16="http://schemas.microsoft.com/office/drawing/2014/main" id="{2BC81DFA-51F8-4A48-B0C0-14FEDD83091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636EB-ADE8-A646-A11D-FED0A955D1AA}" type="slidenum">
              <a:rPr kumimoji="0" lang="en-US" sz="900" b="0" i="0" u="none" strike="noStrike" kern="1200" cap="none" spc="0" normalizeH="0" baseline="0" noProof="0">
                <a:ln>
                  <a:noFill/>
                </a:ln>
                <a:solidFill>
                  <a:srgbClr val="101820">
                    <a:tint val="75000"/>
                  </a:srgb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a:ln>
                <a:noFill/>
              </a:ln>
              <a:solidFill>
                <a:srgbClr val="101820">
                  <a:tint val="75000"/>
                </a:srgbClr>
              </a:solidFill>
              <a:effectLst/>
              <a:uLnTx/>
              <a:uFillTx/>
              <a:latin typeface="Arial"/>
              <a:ea typeface="+mn-ea"/>
              <a:cs typeface="Arial"/>
              <a:sym typeface="Arial"/>
            </a:endParaRPr>
          </a:p>
        </p:txBody>
      </p:sp>
      <p:sp>
        <p:nvSpPr>
          <p:cNvPr id="6" name="Content Placeholder 2">
            <a:extLst>
              <a:ext uri="{FF2B5EF4-FFF2-40B4-BE49-F238E27FC236}">
                <a16:creationId xmlns:a16="http://schemas.microsoft.com/office/drawing/2014/main" id="{DCC98C28-466E-45AA-83BE-DBE4726347CE}"/>
              </a:ext>
            </a:extLst>
          </p:cNvPr>
          <p:cNvSpPr txBox="1">
            <a:spLocks/>
          </p:cNvSpPr>
          <p:nvPr/>
        </p:nvSpPr>
        <p:spPr>
          <a:xfrm>
            <a:off x="6396970" y="1582010"/>
            <a:ext cx="2377936" cy="3149735"/>
          </a:xfrm>
          <a:prstGeom prst="rect">
            <a:avLst/>
          </a:prstGeom>
        </p:spPr>
        <p:txBody>
          <a:bodyPr vert="horz" lIns="91440" tIns="45720" rIns="91440" bIns="45720" rtlCol="0">
            <a:normAutofit lnSpcReduction="10000"/>
          </a:bodyPr>
          <a:lstStyle>
            <a:lvl1pPr marL="257175" indent="-260604" algn="l" defTabSz="342900" rtl="0" eaLnBrk="1" latinLnBrk="0" hangingPunct="1">
              <a:lnSpc>
                <a:spcPct val="100000"/>
              </a:lnSpc>
              <a:spcBef>
                <a:spcPts val="600"/>
              </a:spcBef>
              <a:buClr>
                <a:schemeClr val="tx2"/>
              </a:buClr>
              <a:buFont typeface="Wingdings" charset="2"/>
              <a:buChar char="§"/>
              <a:defRPr sz="1500" kern="1200">
                <a:solidFill>
                  <a:schemeClr val="tx1"/>
                </a:solidFill>
                <a:latin typeface="+mn-lt"/>
                <a:ea typeface="+mn-ea"/>
                <a:cs typeface="+mn-cs"/>
              </a:defRPr>
            </a:lvl1pPr>
            <a:lvl2pPr marL="557213" indent="-214313" algn="l" defTabSz="342900" rtl="0" eaLnBrk="1" latinLnBrk="0" hangingPunct="1">
              <a:lnSpc>
                <a:spcPct val="100000"/>
              </a:lnSpc>
              <a:spcBef>
                <a:spcPts val="750"/>
              </a:spcBef>
              <a:buClr>
                <a:schemeClr val="tx2"/>
              </a:buClr>
              <a:buSzPct val="50000"/>
              <a:buFont typeface="Wingdings" charset="2"/>
              <a:buChar char=""/>
              <a:defRPr sz="1350" kern="1200">
                <a:solidFill>
                  <a:schemeClr val="tx1"/>
                </a:solidFill>
                <a:latin typeface="+mn-lt"/>
                <a:ea typeface="+mn-ea"/>
                <a:cs typeface="+mn-cs"/>
              </a:defRPr>
            </a:lvl2pPr>
            <a:lvl3pPr marL="857250" indent="-171450" algn="l" defTabSz="342900" rtl="0" eaLnBrk="1" latinLnBrk="0" hangingPunct="1">
              <a:lnSpc>
                <a:spcPct val="100000"/>
              </a:lnSpc>
              <a:spcBef>
                <a:spcPts val="750"/>
              </a:spcBef>
              <a:buFont typeface="Arial"/>
              <a:buChar char="•"/>
              <a:defRPr sz="12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3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257175" marR="0" lvl="0" indent="-260604" algn="l" defTabSz="457200" rtl="0" eaLnBrk="1" fontAlgn="auto" latinLnBrk="0" hangingPunct="1">
              <a:lnSpc>
                <a:spcPct val="100000"/>
              </a:lnSpc>
              <a:spcBef>
                <a:spcPts val="600"/>
              </a:spcBef>
              <a:spcAft>
                <a:spcPts val="600"/>
              </a:spcAft>
              <a:buClr>
                <a:srgbClr val="20AA3F"/>
              </a:buClr>
              <a:buSzTx/>
              <a:buFont typeface="Wingdings" charset="2"/>
              <a:buChar char="§"/>
              <a:tabLst/>
              <a:defRPr/>
            </a:pPr>
            <a:r>
              <a:rPr kumimoji="0" lang="en-US" sz="2400" b="0" i="0" u="none" strike="noStrike" kern="1200" cap="none" spc="0" normalizeH="0" baseline="0" noProof="0">
                <a:ln>
                  <a:noFill/>
                </a:ln>
                <a:solidFill>
                  <a:srgbClr val="101820"/>
                </a:solidFill>
                <a:effectLst/>
                <a:uLnTx/>
                <a:uFillTx/>
                <a:latin typeface="Georgia"/>
                <a:ea typeface="+mn-ea"/>
                <a:cs typeface="+mn-cs"/>
              </a:rPr>
              <a:t>Be aware of scams </a:t>
            </a:r>
          </a:p>
          <a:p>
            <a:pPr marL="257175" marR="0" lvl="0" indent="-260604" algn="l" defTabSz="457200" rtl="0" eaLnBrk="1" fontAlgn="auto" latinLnBrk="0" hangingPunct="1">
              <a:lnSpc>
                <a:spcPct val="100000"/>
              </a:lnSpc>
              <a:spcBef>
                <a:spcPts val="600"/>
              </a:spcBef>
              <a:spcAft>
                <a:spcPts val="600"/>
              </a:spcAft>
              <a:buClr>
                <a:srgbClr val="20AA3F"/>
              </a:buClr>
              <a:buSzTx/>
              <a:buFont typeface="Wingdings" charset="2"/>
              <a:buChar char="§"/>
              <a:tabLst/>
              <a:defRPr/>
            </a:pPr>
            <a:r>
              <a:rPr kumimoji="0" lang="en-US" sz="2400" b="0" i="0" u="none" strike="noStrike" kern="1200" cap="none" spc="0" normalizeH="0" baseline="0" noProof="0">
                <a:ln>
                  <a:noFill/>
                </a:ln>
                <a:solidFill>
                  <a:srgbClr val="101820"/>
                </a:solidFill>
                <a:effectLst/>
                <a:uLnTx/>
                <a:uFillTx/>
                <a:latin typeface="Georgia"/>
                <a:ea typeface="+mn-ea"/>
                <a:cs typeface="+mn-cs"/>
              </a:rPr>
              <a:t>Mortgage relief options</a:t>
            </a:r>
          </a:p>
          <a:p>
            <a:pPr marL="257175" marR="0" lvl="0" indent="-260604" algn="l" defTabSz="457200" rtl="0" eaLnBrk="1" fontAlgn="auto" latinLnBrk="0" hangingPunct="1">
              <a:lnSpc>
                <a:spcPct val="100000"/>
              </a:lnSpc>
              <a:spcBef>
                <a:spcPts val="600"/>
              </a:spcBef>
              <a:spcAft>
                <a:spcPts val="600"/>
              </a:spcAft>
              <a:buClr>
                <a:srgbClr val="20AA3F"/>
              </a:buClr>
              <a:buSzTx/>
              <a:buFont typeface="Wingdings" charset="2"/>
              <a:buChar char="§"/>
              <a:tabLst/>
              <a:defRPr/>
            </a:pPr>
            <a:r>
              <a:rPr kumimoji="0" lang="en-US" sz="2400" b="0" i="0" u="none" strike="noStrike" kern="1200" cap="none" spc="0" normalizeH="0" baseline="0" noProof="0">
                <a:ln>
                  <a:noFill/>
                </a:ln>
                <a:solidFill>
                  <a:srgbClr val="101820"/>
                </a:solidFill>
                <a:effectLst/>
                <a:uLnTx/>
                <a:uFillTx/>
                <a:latin typeface="Georgia"/>
                <a:ea typeface="+mn-ea"/>
                <a:cs typeface="+mn-cs"/>
              </a:rPr>
              <a:t>A guide to COVID-19 economic stimulus relief </a:t>
            </a:r>
          </a:p>
        </p:txBody>
      </p:sp>
      <p:sp>
        <p:nvSpPr>
          <p:cNvPr id="7" name="Rectangle 6">
            <a:extLst>
              <a:ext uri="{FF2B5EF4-FFF2-40B4-BE49-F238E27FC236}">
                <a16:creationId xmlns:a16="http://schemas.microsoft.com/office/drawing/2014/main" id="{C6FE7918-1673-4C9A-9F49-43D197865841}"/>
              </a:ext>
            </a:extLst>
          </p:cNvPr>
          <p:cNvSpPr/>
          <p:nvPr/>
        </p:nvSpPr>
        <p:spPr>
          <a:xfrm>
            <a:off x="3563090" y="5201719"/>
            <a:ext cx="483716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101820"/>
                </a:solidFill>
                <a:effectLst/>
                <a:uLnTx/>
                <a:uFillTx/>
                <a:latin typeface="Georgia"/>
                <a:ea typeface="+mn-ea"/>
                <a:cs typeface="+mn-cs"/>
              </a:rPr>
              <a:t>For a full list of topics visit: </a:t>
            </a:r>
            <a:r>
              <a:rPr kumimoji="0" lang="en-US" sz="2400" b="0" i="0" u="dotted" strike="noStrike" kern="1200" cap="none" spc="0" normalizeH="0" baseline="0" noProof="0">
                <a:ln>
                  <a:noFill/>
                </a:ln>
                <a:solidFill>
                  <a:srgbClr val="0072CE"/>
                </a:solidFill>
                <a:effectLst/>
                <a:uLnTx/>
                <a:uFill>
                  <a:solidFill>
                    <a:srgbClr val="0072CE"/>
                  </a:solidFill>
                </a:uFill>
                <a:latin typeface="Georgia"/>
                <a:ea typeface="+mn-ea"/>
                <a:cs typeface="+mn-cs"/>
              </a:rPr>
              <a:t>consumerfinance.gov/coronavirus </a:t>
            </a:r>
          </a:p>
        </p:txBody>
      </p:sp>
    </p:spTree>
    <p:extLst>
      <p:ext uri="{BB962C8B-B14F-4D97-AF65-F5344CB8AC3E}">
        <p14:creationId xmlns:p14="http://schemas.microsoft.com/office/powerpoint/2010/main" val="2294160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15B5-6933-4F50-BB06-3AFD61400407}"/>
              </a:ext>
            </a:extLst>
          </p:cNvPr>
          <p:cNvSpPr>
            <a:spLocks noGrp="1"/>
          </p:cNvSpPr>
          <p:nvPr>
            <p:ph type="title"/>
          </p:nvPr>
        </p:nvSpPr>
        <p:spPr>
          <a:xfrm>
            <a:off x="553642" y="411679"/>
            <a:ext cx="7809024" cy="594548"/>
          </a:xfrm>
        </p:spPr>
        <p:txBody>
          <a:bodyPr>
            <a:noAutofit/>
          </a:bodyPr>
          <a:lstStyle/>
          <a:p>
            <a:r>
              <a:rPr lang="en-US" sz="3200" dirty="0"/>
              <a:t>Protecting against fraud while using online or mobile banking</a:t>
            </a:r>
          </a:p>
        </p:txBody>
      </p:sp>
      <p:sp>
        <p:nvSpPr>
          <p:cNvPr id="3" name="Content Placeholder 2">
            <a:extLst>
              <a:ext uri="{FF2B5EF4-FFF2-40B4-BE49-F238E27FC236}">
                <a16:creationId xmlns:a16="http://schemas.microsoft.com/office/drawing/2014/main" id="{44CE48C0-491B-4AF7-9D1C-1EFA62E35F25}"/>
              </a:ext>
            </a:extLst>
          </p:cNvPr>
          <p:cNvSpPr>
            <a:spLocks noGrp="1"/>
          </p:cNvSpPr>
          <p:nvPr>
            <p:ph idx="1"/>
          </p:nvPr>
        </p:nvSpPr>
        <p:spPr>
          <a:xfrm>
            <a:off x="553642" y="1285875"/>
            <a:ext cx="8036720" cy="4592410"/>
          </a:xfrm>
        </p:spPr>
        <p:txBody>
          <a:bodyPr>
            <a:noAutofit/>
          </a:bodyPr>
          <a:lstStyle/>
          <a:p>
            <a:r>
              <a:rPr lang="en-US" sz="2400"/>
              <a:t>Set up security features and preferences, including using a strong password</a:t>
            </a:r>
          </a:p>
          <a:p>
            <a:r>
              <a:rPr lang="en-US" sz="2400"/>
              <a:t>You may be able to set up automatic notifications by email or text message to help you manage your account and alert you about certain transactions or situations.</a:t>
            </a:r>
          </a:p>
          <a:p>
            <a:r>
              <a:rPr lang="en-US" sz="2400"/>
              <a:t>Your bank or credit union may offer services to help you keep your account safe, such as turning off your debit card if you suspect fraud</a:t>
            </a:r>
          </a:p>
        </p:txBody>
      </p:sp>
      <p:sp>
        <p:nvSpPr>
          <p:cNvPr id="4" name="Footer Placeholder 3">
            <a:extLst>
              <a:ext uri="{FF2B5EF4-FFF2-40B4-BE49-F238E27FC236}">
                <a16:creationId xmlns:a16="http://schemas.microsoft.com/office/drawing/2014/main" id="{85BEC4E9-3BDC-4AAA-BBD5-32FA78A1B45A}"/>
              </a:ext>
            </a:extLst>
          </p:cNvPr>
          <p:cNvSpPr>
            <a:spLocks noGrp="1"/>
          </p:cNvSpPr>
          <p:nvPr>
            <p:ph type="ftr" sz="quarter" idx="3"/>
          </p:nvPr>
        </p:nvSpPr>
        <p:spPr>
          <a:xfrm>
            <a:off x="5694760" y="6081196"/>
            <a:ext cx="2895600" cy="365125"/>
          </a:xfrm>
          <a:prstGeom prst="rect">
            <a:avLst/>
          </a:prstGeom>
          <a:noFill/>
          <a:ln>
            <a:noFill/>
          </a:ln>
        </p:spPr>
        <p:txBody>
          <a:bodyPr spcFirstLastPara="1" vert="horz" wrap="square" lIns="91440" tIns="45720" rIns="91440" bIns="45720" rtlCol="0" anchor="ctr" anchorCtr="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fld id="{022636EB-ADE8-A646-A11D-FED0A955D1AA}" type="slidenum">
              <a:rPr lang="en-US" smtClean="0"/>
              <a:pPr/>
              <a:t>61</a:t>
            </a:fld>
            <a:endParaRPr lang="en-US"/>
          </a:p>
        </p:txBody>
      </p:sp>
    </p:spTree>
    <p:extLst>
      <p:ext uri="{BB962C8B-B14F-4D97-AF65-F5344CB8AC3E}">
        <p14:creationId xmlns:p14="http://schemas.microsoft.com/office/powerpoint/2010/main" val="2997979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15B5-6933-4F50-BB06-3AFD61400407}"/>
              </a:ext>
            </a:extLst>
          </p:cNvPr>
          <p:cNvSpPr>
            <a:spLocks noGrp="1"/>
          </p:cNvSpPr>
          <p:nvPr>
            <p:ph type="title"/>
          </p:nvPr>
        </p:nvSpPr>
        <p:spPr>
          <a:xfrm>
            <a:off x="553641" y="411679"/>
            <a:ext cx="8214801" cy="874196"/>
          </a:xfrm>
        </p:spPr>
        <p:txBody>
          <a:bodyPr>
            <a:noAutofit/>
          </a:bodyPr>
          <a:lstStyle/>
          <a:p>
            <a:r>
              <a:rPr lang="en-US" sz="3200"/>
              <a:t>Managing your accounts during a pandemic</a:t>
            </a:r>
          </a:p>
        </p:txBody>
      </p:sp>
      <p:sp>
        <p:nvSpPr>
          <p:cNvPr id="3" name="Content Placeholder 2">
            <a:extLst>
              <a:ext uri="{FF2B5EF4-FFF2-40B4-BE49-F238E27FC236}">
                <a16:creationId xmlns:a16="http://schemas.microsoft.com/office/drawing/2014/main" id="{44CE48C0-491B-4AF7-9D1C-1EFA62E35F25}"/>
              </a:ext>
            </a:extLst>
          </p:cNvPr>
          <p:cNvSpPr>
            <a:spLocks noGrp="1"/>
          </p:cNvSpPr>
          <p:nvPr>
            <p:ph idx="1"/>
          </p:nvPr>
        </p:nvSpPr>
        <p:spPr>
          <a:xfrm>
            <a:off x="553642" y="1600199"/>
            <a:ext cx="8036720" cy="4278085"/>
          </a:xfrm>
        </p:spPr>
        <p:txBody>
          <a:bodyPr>
            <a:noAutofit/>
          </a:bodyPr>
          <a:lstStyle/>
          <a:p>
            <a:r>
              <a:rPr lang="en-US" sz="2400" dirty="0"/>
              <a:t>If you do need to go in person, call or visit your bank or credit union’s website first to see if there are any special measures in place due to the pandemic</a:t>
            </a:r>
          </a:p>
          <a:p>
            <a:r>
              <a:rPr lang="en-US" sz="2400" dirty="0"/>
              <a:t>If you run into any issues, ask for help!</a:t>
            </a:r>
          </a:p>
        </p:txBody>
      </p:sp>
      <p:sp>
        <p:nvSpPr>
          <p:cNvPr id="4" name="Footer Placeholder 3">
            <a:extLst>
              <a:ext uri="{FF2B5EF4-FFF2-40B4-BE49-F238E27FC236}">
                <a16:creationId xmlns:a16="http://schemas.microsoft.com/office/drawing/2014/main" id="{85BEC4E9-3BDC-4AAA-BBD5-32FA78A1B45A}"/>
              </a:ext>
            </a:extLst>
          </p:cNvPr>
          <p:cNvSpPr>
            <a:spLocks noGrp="1"/>
          </p:cNvSpPr>
          <p:nvPr>
            <p:ph type="ftr" sz="quarter" idx="3"/>
          </p:nvPr>
        </p:nvSpPr>
        <p:spPr>
          <a:xfrm>
            <a:off x="5694760" y="6081196"/>
            <a:ext cx="2895600" cy="365125"/>
          </a:xfrm>
          <a:prstGeom prst="rect">
            <a:avLst/>
          </a:prstGeom>
          <a:noFill/>
          <a:ln>
            <a:noFill/>
          </a:ln>
        </p:spPr>
        <p:txBody>
          <a:bodyPr spcFirstLastPara="1" vert="horz" wrap="square" lIns="91440" tIns="45720" rIns="91440" bIns="45720" rtlCol="0" anchor="ctr" anchorCtr="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fld id="{022636EB-ADE8-A646-A11D-FED0A955D1AA}" type="slidenum">
              <a:rPr lang="en-US" smtClean="0"/>
              <a:pPr/>
              <a:t>62</a:t>
            </a:fld>
            <a:endParaRPr lang="en-US"/>
          </a:p>
        </p:txBody>
      </p:sp>
    </p:spTree>
    <p:extLst>
      <p:ext uri="{BB962C8B-B14F-4D97-AF65-F5344CB8AC3E}">
        <p14:creationId xmlns:p14="http://schemas.microsoft.com/office/powerpoint/2010/main" val="3304274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15B5-6933-4F50-BB06-3AFD61400407}"/>
              </a:ext>
            </a:extLst>
          </p:cNvPr>
          <p:cNvSpPr>
            <a:spLocks noGrp="1"/>
          </p:cNvSpPr>
          <p:nvPr>
            <p:ph type="title"/>
          </p:nvPr>
        </p:nvSpPr>
        <p:spPr>
          <a:xfrm>
            <a:off x="553641" y="411678"/>
            <a:ext cx="8165815" cy="671285"/>
          </a:xfrm>
        </p:spPr>
        <p:txBody>
          <a:bodyPr>
            <a:noAutofit/>
          </a:bodyPr>
          <a:lstStyle/>
          <a:p>
            <a:r>
              <a:rPr lang="en-US" sz="3600"/>
              <a:t>Tips for using mobile payment services</a:t>
            </a:r>
          </a:p>
        </p:txBody>
      </p:sp>
      <p:sp>
        <p:nvSpPr>
          <p:cNvPr id="3" name="Content Placeholder 2">
            <a:extLst>
              <a:ext uri="{FF2B5EF4-FFF2-40B4-BE49-F238E27FC236}">
                <a16:creationId xmlns:a16="http://schemas.microsoft.com/office/drawing/2014/main" id="{44CE48C0-491B-4AF7-9D1C-1EFA62E35F25}"/>
              </a:ext>
            </a:extLst>
          </p:cNvPr>
          <p:cNvSpPr>
            <a:spLocks noGrp="1"/>
          </p:cNvSpPr>
          <p:nvPr>
            <p:ph idx="1"/>
          </p:nvPr>
        </p:nvSpPr>
        <p:spPr>
          <a:xfrm>
            <a:off x="276821" y="1285874"/>
            <a:ext cx="8590358" cy="4592410"/>
          </a:xfrm>
        </p:spPr>
        <p:txBody>
          <a:bodyPr>
            <a:noAutofit/>
          </a:bodyPr>
          <a:lstStyle/>
          <a:p>
            <a:r>
              <a:rPr lang="en-US">
                <a:latin typeface="Georgia" panose="02040502050405020303" pitchFamily="18" charset="0"/>
                <a:cs typeface="Times New Roman" panose="02020603050405020304" pitchFamily="18" charset="0"/>
              </a:rPr>
              <a:t>It is safer to use mobile payment services with family, friends, and others you know and trust</a:t>
            </a:r>
          </a:p>
          <a:p>
            <a:r>
              <a:rPr lang="en-US">
                <a:latin typeface="Georgia" panose="02040502050405020303" pitchFamily="18" charset="0"/>
                <a:ea typeface="Calibri"/>
                <a:cs typeface="Times New Roman" panose="02020603050405020304" pitchFamily="18" charset="0"/>
                <a:sym typeface="Calibri"/>
              </a:rPr>
              <a:t>Set up your app to require a passcode, PIN, or fingerprint before making a payment</a:t>
            </a:r>
          </a:p>
          <a:p>
            <a:r>
              <a:rPr lang="en-US">
                <a:latin typeface="Georgia" panose="02040502050405020303" pitchFamily="18" charset="0"/>
                <a:cs typeface="Times New Roman" panose="02020603050405020304" pitchFamily="18" charset="0"/>
              </a:rPr>
              <a:t>Consider having your friend send you a request for payment first</a:t>
            </a:r>
          </a:p>
          <a:p>
            <a:r>
              <a:rPr lang="en-US">
                <a:latin typeface="Georgia" panose="02040502050405020303" pitchFamily="18" charset="0"/>
                <a:cs typeface="Times New Roman" panose="02020603050405020304" pitchFamily="18" charset="0"/>
              </a:rPr>
              <a:t>Always double-check before pressing “send”</a:t>
            </a:r>
          </a:p>
          <a:p>
            <a:r>
              <a:rPr lang="en-US">
                <a:latin typeface="Georgia" panose="02040502050405020303" pitchFamily="18" charset="0"/>
                <a:cs typeface="Times New Roman" panose="02020603050405020304" pitchFamily="18" charset="0"/>
              </a:rPr>
              <a:t>You may not have the ability to recall your money once it is sent</a:t>
            </a:r>
          </a:p>
          <a:p>
            <a:r>
              <a:rPr lang="en-US">
                <a:latin typeface="Georgia" panose="02040502050405020303" pitchFamily="18" charset="0"/>
                <a:cs typeface="Times New Roman" panose="02020603050405020304" pitchFamily="18" charset="0"/>
              </a:rPr>
              <a:t>Know when you will receive your money—and how quickly money comes out of your account when you pay someone</a:t>
            </a:r>
          </a:p>
        </p:txBody>
      </p:sp>
      <p:sp>
        <p:nvSpPr>
          <p:cNvPr id="4" name="Footer Placeholder 3">
            <a:extLst>
              <a:ext uri="{FF2B5EF4-FFF2-40B4-BE49-F238E27FC236}">
                <a16:creationId xmlns:a16="http://schemas.microsoft.com/office/drawing/2014/main" id="{85BEC4E9-3BDC-4AAA-BBD5-32FA78A1B45A}"/>
              </a:ext>
            </a:extLst>
          </p:cNvPr>
          <p:cNvSpPr>
            <a:spLocks noGrp="1"/>
          </p:cNvSpPr>
          <p:nvPr>
            <p:ph type="ftr" sz="quarter" idx="3"/>
          </p:nvPr>
        </p:nvSpPr>
        <p:spPr>
          <a:xfrm>
            <a:off x="5694760" y="6081196"/>
            <a:ext cx="2895600" cy="365125"/>
          </a:xfrm>
          <a:prstGeom prst="rect">
            <a:avLst/>
          </a:prstGeom>
          <a:noFill/>
          <a:ln>
            <a:noFill/>
          </a:ln>
        </p:spPr>
        <p:txBody>
          <a:bodyPr spcFirstLastPara="1" vert="horz" wrap="square" lIns="91440" tIns="45720" rIns="91440" bIns="45720" rtlCol="0" anchor="ctr" anchorCtr="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67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fld id="{022636EB-ADE8-A646-A11D-FED0A955D1AA}" type="slidenum">
              <a:rPr lang="en-US" smtClean="0"/>
              <a:pPr/>
              <a:t>63</a:t>
            </a:fld>
            <a:endParaRPr lang="en-US"/>
          </a:p>
        </p:txBody>
      </p:sp>
    </p:spTree>
    <p:extLst>
      <p:ext uri="{BB962C8B-B14F-4D97-AF65-F5344CB8AC3E}">
        <p14:creationId xmlns:p14="http://schemas.microsoft.com/office/powerpoint/2010/main" val="3364247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Contact us</a:t>
            </a:r>
          </a:p>
        </p:txBody>
      </p:sp>
      <p:sp>
        <p:nvSpPr>
          <p:cNvPr id="3" name="Content Placeholder 2"/>
          <p:cNvSpPr>
            <a:spLocks noGrp="1"/>
          </p:cNvSpPr>
          <p:nvPr>
            <p:ph sz="half" idx="1"/>
          </p:nvPr>
        </p:nvSpPr>
        <p:spPr>
          <a:xfrm>
            <a:off x="553641" y="1396007"/>
            <a:ext cx="8036720" cy="4514938"/>
          </a:xfrm>
        </p:spPr>
        <p:txBody>
          <a:bodyPr>
            <a:normAutofit fontScale="92500" lnSpcReduction="10000"/>
          </a:bodyPr>
          <a:lstStyle/>
          <a:p>
            <a:pPr marL="0" indent="0" algn="ctr">
              <a:lnSpc>
                <a:spcPct val="100000"/>
              </a:lnSpc>
              <a:buNone/>
            </a:pPr>
            <a:r>
              <a:rPr lang="en-US" sz="2800" dirty="0"/>
              <a:t>CFPB Office of Financial Education</a:t>
            </a:r>
          </a:p>
          <a:p>
            <a:pPr marL="0" indent="0" algn="ctr">
              <a:lnSpc>
                <a:spcPct val="100000"/>
              </a:lnSpc>
              <a:buNone/>
            </a:pPr>
            <a:r>
              <a:rPr lang="en-US" sz="2800" dirty="0"/>
              <a:t>Website: </a:t>
            </a:r>
            <a:r>
              <a:rPr lang="en-US" sz="2800" dirty="0">
                <a:hlinkClick r:id="rId3"/>
              </a:rPr>
              <a:t>consumerfinance.gov/practitioner-resources/youth-financial-education/</a:t>
            </a:r>
            <a:endParaRPr lang="en-US" sz="2800" dirty="0"/>
          </a:p>
          <a:p>
            <a:pPr marL="0" indent="0" algn="ctr">
              <a:lnSpc>
                <a:spcPct val="100000"/>
              </a:lnSpc>
              <a:buNone/>
            </a:pPr>
            <a:r>
              <a:rPr lang="en-US" sz="2800" dirty="0"/>
              <a:t>Email: </a:t>
            </a:r>
            <a:r>
              <a:rPr lang="en-US" sz="2800" dirty="0">
                <a:hlinkClick r:id="rId4"/>
              </a:rPr>
              <a:t>Lyn.Haralson@cfpb.gov</a:t>
            </a:r>
            <a:endParaRPr lang="en-US" sz="2800" dirty="0"/>
          </a:p>
          <a:p>
            <a:pPr marL="0" indent="0" algn="ctr">
              <a:lnSpc>
                <a:spcPct val="100000"/>
              </a:lnSpc>
              <a:buNone/>
            </a:pPr>
            <a:endParaRPr lang="en-US" sz="2800" dirty="0"/>
          </a:p>
          <a:p>
            <a:pPr marL="0" indent="0" algn="ctr">
              <a:lnSpc>
                <a:spcPct val="100000"/>
              </a:lnSpc>
              <a:buNone/>
            </a:pPr>
            <a:r>
              <a:rPr lang="en-US" sz="2800" dirty="0"/>
              <a:t>CFPB Section for Students and Young Consumers</a:t>
            </a:r>
          </a:p>
          <a:p>
            <a:pPr marL="0" indent="0" algn="ctr">
              <a:lnSpc>
                <a:spcPct val="100000"/>
              </a:lnSpc>
              <a:buNone/>
            </a:pPr>
            <a:r>
              <a:rPr lang="en-US" sz="2800" dirty="0"/>
              <a:t>Website: </a:t>
            </a:r>
            <a:r>
              <a:rPr lang="en-US" sz="2800" dirty="0">
                <a:hlinkClick r:id="rId5"/>
              </a:rPr>
              <a:t>https://www.consumerfinance.gov/paying-for-college/</a:t>
            </a:r>
            <a:endParaRPr lang="en-US" sz="2800" dirty="0"/>
          </a:p>
          <a:p>
            <a:pPr marL="0" indent="0" algn="ctr">
              <a:lnSpc>
                <a:spcPct val="100000"/>
              </a:lnSpc>
              <a:buNone/>
            </a:pPr>
            <a:r>
              <a:rPr lang="en-US" sz="2800" dirty="0"/>
              <a:t>Email: </a:t>
            </a:r>
            <a:r>
              <a:rPr lang="en-US" sz="2800" dirty="0">
                <a:hlinkClick r:id="rId6"/>
              </a:rPr>
              <a:t>Katherine.Mullan@cfpb.gov</a:t>
            </a:r>
            <a:endParaRPr lang="en-US" sz="2800" dirty="0"/>
          </a:p>
        </p:txBody>
      </p:sp>
    </p:spTree>
    <p:extLst>
      <p:ext uri="{BB962C8B-B14F-4D97-AF65-F5344CB8AC3E}">
        <p14:creationId xmlns:p14="http://schemas.microsoft.com/office/powerpoint/2010/main" val="3200532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Contact us</a:t>
            </a:r>
          </a:p>
        </p:txBody>
      </p:sp>
      <p:sp>
        <p:nvSpPr>
          <p:cNvPr id="3" name="Content Placeholder 2"/>
          <p:cNvSpPr>
            <a:spLocks noGrp="1"/>
          </p:cNvSpPr>
          <p:nvPr>
            <p:ph sz="half" idx="1"/>
          </p:nvPr>
        </p:nvSpPr>
        <p:spPr>
          <a:xfrm>
            <a:off x="553640" y="1590260"/>
            <a:ext cx="8113281" cy="4584397"/>
          </a:xfrm>
        </p:spPr>
        <p:txBody>
          <a:bodyPr>
            <a:normAutofit/>
          </a:bodyPr>
          <a:lstStyle/>
          <a:p>
            <a:pPr marL="0" indent="0" algn="ctr">
              <a:lnSpc>
                <a:spcPct val="100000"/>
              </a:lnSpc>
              <a:buNone/>
            </a:pPr>
            <a:r>
              <a:rPr lang="en-US" sz="2500" dirty="0"/>
              <a:t>CFPB Office of Community Affairs</a:t>
            </a:r>
          </a:p>
          <a:p>
            <a:pPr marL="0" indent="0" algn="ctr">
              <a:buFont typeface="Wingdings" panose="05000000000000000000" pitchFamily="2" charset="2"/>
              <a:buNone/>
            </a:pPr>
            <a:r>
              <a:rPr lang="en-US" sz="2500" dirty="0"/>
              <a:t>Website: </a:t>
            </a:r>
            <a:r>
              <a:rPr lang="en-US" sz="2500" dirty="0">
                <a:hlinkClick r:id="rId3"/>
              </a:rPr>
              <a:t>consumerfinance.gov/your-money-your-goals/</a:t>
            </a:r>
            <a:endParaRPr lang="en-US" sz="2500" dirty="0">
              <a:hlinkClick r:id="rId4"/>
            </a:endParaRPr>
          </a:p>
          <a:p>
            <a:pPr marL="0" indent="0" algn="ctr">
              <a:lnSpc>
                <a:spcPct val="100000"/>
              </a:lnSpc>
              <a:buNone/>
            </a:pPr>
            <a:r>
              <a:rPr lang="en-US" sz="2500" dirty="0"/>
              <a:t>Email: </a:t>
            </a:r>
            <a:r>
              <a:rPr lang="en-US" sz="2500" dirty="0">
                <a:hlinkClick r:id="rId4"/>
              </a:rPr>
              <a:t>YourMoneyYourGoals@consumerfinance.gov</a:t>
            </a:r>
            <a:r>
              <a:rPr lang="en-US" sz="2500" dirty="0"/>
              <a:t> </a:t>
            </a:r>
          </a:p>
          <a:p>
            <a:pPr marL="0" indent="0" algn="ctr">
              <a:lnSpc>
                <a:spcPct val="100000"/>
              </a:lnSpc>
              <a:buNone/>
            </a:pPr>
            <a:endParaRPr lang="en-US" sz="2500" dirty="0"/>
          </a:p>
          <a:p>
            <a:pPr marL="0" indent="0" algn="ctr">
              <a:lnSpc>
                <a:spcPct val="100000"/>
              </a:lnSpc>
              <a:buNone/>
            </a:pPr>
            <a:r>
              <a:rPr lang="en-US" sz="2500" dirty="0"/>
              <a:t>CFPB Office for Older Americans</a:t>
            </a:r>
          </a:p>
          <a:p>
            <a:pPr marL="0" indent="0" algn="ctr">
              <a:lnSpc>
                <a:spcPct val="100000"/>
              </a:lnSpc>
              <a:buNone/>
            </a:pPr>
            <a:r>
              <a:rPr lang="en-US" sz="2500" dirty="0"/>
              <a:t>Website: </a:t>
            </a:r>
            <a:r>
              <a:rPr lang="en-US" sz="2500" dirty="0">
                <a:hlinkClick r:id="rId5"/>
              </a:rPr>
              <a:t>consumerfinance.gov/</a:t>
            </a:r>
            <a:r>
              <a:rPr lang="en-US" sz="2500" dirty="0" err="1">
                <a:hlinkClick r:id="rId5"/>
              </a:rPr>
              <a:t>olderamericans</a:t>
            </a:r>
            <a:endParaRPr lang="en-US" sz="2500" dirty="0"/>
          </a:p>
          <a:p>
            <a:pPr marL="0" indent="0" algn="ctr">
              <a:lnSpc>
                <a:spcPct val="100000"/>
              </a:lnSpc>
              <a:buNone/>
            </a:pPr>
            <a:r>
              <a:rPr lang="en-US" sz="2500" dirty="0"/>
              <a:t>Email: </a:t>
            </a:r>
            <a:r>
              <a:rPr lang="en-US" sz="2500" dirty="0">
                <a:hlinkClick r:id="rId6"/>
              </a:rPr>
              <a:t>olderamericans@cfpb.gov</a:t>
            </a:r>
            <a:endParaRPr lang="en-US" sz="2500" dirty="0"/>
          </a:p>
          <a:p>
            <a:pPr marL="0" indent="0" algn="ctr">
              <a:lnSpc>
                <a:spcPct val="100000"/>
              </a:lnSpc>
              <a:buNone/>
            </a:pPr>
            <a:endParaRPr lang="en-US" sz="2800" dirty="0"/>
          </a:p>
        </p:txBody>
      </p:sp>
    </p:spTree>
    <p:extLst>
      <p:ext uri="{BB962C8B-B14F-4D97-AF65-F5344CB8AC3E}">
        <p14:creationId xmlns:p14="http://schemas.microsoft.com/office/powerpoint/2010/main" val="3657261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00175" y="1800225"/>
            <a:ext cx="6386513" cy="342900"/>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sp>
        <p:nvSpPr>
          <p:cNvPr id="6" name="Title 1"/>
          <p:cNvSpPr txBox="1">
            <a:spLocks/>
          </p:cNvSpPr>
          <p:nvPr/>
        </p:nvSpPr>
        <p:spPr bwMode="auto">
          <a:xfrm>
            <a:off x="585855" y="763342"/>
            <a:ext cx="5549355" cy="41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ctr" anchorCtr="0" compatLnSpc="1">
            <a:prstTxWarp prst="textNoShape">
              <a:avLst/>
            </a:prstTxWarp>
            <a:noAutofit/>
          </a:bodyPr>
          <a:lstStyle>
            <a:lvl1pPr algn="l" defTabSz="457200" rtl="0" eaLnBrk="0" fontAlgn="base" hangingPunct="0">
              <a:spcBef>
                <a:spcPct val="0"/>
              </a:spcBef>
              <a:spcAft>
                <a:spcPct val="0"/>
              </a:spcAft>
              <a:defRPr sz="2800" kern="1200">
                <a:solidFill>
                  <a:schemeClr val="tx1"/>
                </a:solidFill>
                <a:latin typeface="+mj-lt"/>
                <a:ea typeface="+mj-ea"/>
                <a:cs typeface="+mj-cs"/>
              </a:defRPr>
            </a:lvl1pPr>
            <a:lvl2pPr algn="l" defTabSz="457200" rtl="0" eaLnBrk="0" fontAlgn="base" hangingPunct="0">
              <a:spcBef>
                <a:spcPct val="0"/>
              </a:spcBef>
              <a:spcAft>
                <a:spcPct val="0"/>
              </a:spcAft>
              <a:defRPr sz="2800">
                <a:solidFill>
                  <a:schemeClr val="tx1"/>
                </a:solidFill>
                <a:latin typeface="Georgia" pitchFamily="18" charset="0"/>
              </a:defRPr>
            </a:lvl2pPr>
            <a:lvl3pPr algn="l" defTabSz="457200" rtl="0" eaLnBrk="0" fontAlgn="base" hangingPunct="0">
              <a:spcBef>
                <a:spcPct val="0"/>
              </a:spcBef>
              <a:spcAft>
                <a:spcPct val="0"/>
              </a:spcAft>
              <a:defRPr sz="2800">
                <a:solidFill>
                  <a:schemeClr val="tx1"/>
                </a:solidFill>
                <a:latin typeface="Georgia" pitchFamily="18" charset="0"/>
              </a:defRPr>
            </a:lvl3pPr>
            <a:lvl4pPr algn="l" defTabSz="457200" rtl="0" eaLnBrk="0" fontAlgn="base" hangingPunct="0">
              <a:spcBef>
                <a:spcPct val="0"/>
              </a:spcBef>
              <a:spcAft>
                <a:spcPct val="0"/>
              </a:spcAft>
              <a:defRPr sz="2800">
                <a:solidFill>
                  <a:schemeClr val="tx1"/>
                </a:solidFill>
                <a:latin typeface="Georgia" pitchFamily="18" charset="0"/>
              </a:defRPr>
            </a:lvl4pPr>
            <a:lvl5pPr algn="l" defTabSz="457200" rtl="0" eaLnBrk="0" fontAlgn="base" hangingPunct="0">
              <a:spcBef>
                <a:spcPct val="0"/>
              </a:spcBef>
              <a:spcAft>
                <a:spcPct val="0"/>
              </a:spcAft>
              <a:defRPr sz="2800">
                <a:solidFill>
                  <a:schemeClr val="tx1"/>
                </a:solidFill>
                <a:latin typeface="Georgia" pitchFamily="18" charset="0"/>
              </a:defRPr>
            </a:lvl5pPr>
            <a:lvl6pPr marL="457200" algn="l" defTabSz="457200" rtl="0" fontAlgn="base">
              <a:spcBef>
                <a:spcPct val="0"/>
              </a:spcBef>
              <a:spcAft>
                <a:spcPct val="0"/>
              </a:spcAft>
              <a:defRPr sz="2800">
                <a:solidFill>
                  <a:schemeClr val="tx1"/>
                </a:solidFill>
                <a:latin typeface="Georgia" pitchFamily="18" charset="0"/>
              </a:defRPr>
            </a:lvl6pPr>
            <a:lvl7pPr marL="914400" algn="l" defTabSz="457200" rtl="0" fontAlgn="base">
              <a:spcBef>
                <a:spcPct val="0"/>
              </a:spcBef>
              <a:spcAft>
                <a:spcPct val="0"/>
              </a:spcAft>
              <a:defRPr sz="2800">
                <a:solidFill>
                  <a:schemeClr val="tx1"/>
                </a:solidFill>
                <a:latin typeface="Georgia" pitchFamily="18" charset="0"/>
              </a:defRPr>
            </a:lvl7pPr>
            <a:lvl8pPr marL="1371600" algn="l" defTabSz="457200" rtl="0" fontAlgn="base">
              <a:spcBef>
                <a:spcPct val="0"/>
              </a:spcBef>
              <a:spcAft>
                <a:spcPct val="0"/>
              </a:spcAft>
              <a:defRPr sz="2800">
                <a:solidFill>
                  <a:schemeClr val="tx1"/>
                </a:solidFill>
                <a:latin typeface="Georgia" pitchFamily="18" charset="0"/>
              </a:defRPr>
            </a:lvl8pPr>
            <a:lvl9pPr marL="1828800" algn="l" defTabSz="457200" rtl="0" fontAlgn="base">
              <a:spcBef>
                <a:spcPct val="0"/>
              </a:spcBef>
              <a:spcAft>
                <a:spcPct val="0"/>
              </a:spcAft>
              <a:defRPr sz="2800">
                <a:solidFill>
                  <a:schemeClr val="tx1"/>
                </a:solidFill>
                <a:latin typeface="Georgia" pitchFamily="18" charset="0"/>
              </a:defRPr>
            </a:lvl9pPr>
          </a:lstStyle>
          <a:p>
            <a:r>
              <a:rPr lang="en-US" sz="3200" dirty="0">
                <a:latin typeface="Georgia" panose="02040502050405020303" pitchFamily="18" charset="0"/>
              </a:rPr>
              <a:t>Follow us on social media</a:t>
            </a:r>
          </a:p>
        </p:txBody>
      </p:sp>
      <p:pic>
        <p:nvPicPr>
          <p:cNvPr id="8" name="Picture 7"/>
          <p:cNvPicPr>
            <a:picLocks noChangeAspect="1"/>
          </p:cNvPicPr>
          <p:nvPr/>
        </p:nvPicPr>
        <p:blipFill>
          <a:blip r:embed="rId3"/>
          <a:stretch>
            <a:fillRect/>
          </a:stretch>
        </p:blipFill>
        <p:spPr>
          <a:xfrm>
            <a:off x="1933646" y="1962978"/>
            <a:ext cx="900113" cy="900113"/>
          </a:xfrm>
          <a:prstGeom prst="rect">
            <a:avLst/>
          </a:prstGeom>
        </p:spPr>
      </p:pic>
      <p:pic>
        <p:nvPicPr>
          <p:cNvPr id="9" name="Picture 8"/>
          <p:cNvPicPr>
            <a:picLocks noChangeAspect="1"/>
          </p:cNvPicPr>
          <p:nvPr/>
        </p:nvPicPr>
        <p:blipFill>
          <a:blip r:embed="rId4"/>
          <a:stretch>
            <a:fillRect/>
          </a:stretch>
        </p:blipFill>
        <p:spPr>
          <a:xfrm>
            <a:off x="1933646" y="3184238"/>
            <a:ext cx="942975" cy="942975"/>
          </a:xfrm>
          <a:prstGeom prst="rect">
            <a:avLst/>
          </a:prstGeom>
        </p:spPr>
      </p:pic>
      <p:pic>
        <p:nvPicPr>
          <p:cNvPr id="10" name="Picture 9"/>
          <p:cNvPicPr>
            <a:picLocks noChangeAspect="1"/>
          </p:cNvPicPr>
          <p:nvPr/>
        </p:nvPicPr>
        <p:blipFill>
          <a:blip r:embed="rId5"/>
          <a:stretch>
            <a:fillRect/>
          </a:stretch>
        </p:blipFill>
        <p:spPr>
          <a:xfrm>
            <a:off x="1726477" y="4306128"/>
            <a:ext cx="1357313" cy="900113"/>
          </a:xfrm>
          <a:prstGeom prst="rect">
            <a:avLst/>
          </a:prstGeom>
        </p:spPr>
      </p:pic>
      <p:sp>
        <p:nvSpPr>
          <p:cNvPr id="11" name="TextBox 10"/>
          <p:cNvSpPr txBox="1"/>
          <p:nvPr/>
        </p:nvSpPr>
        <p:spPr>
          <a:xfrm>
            <a:off x="3302276" y="2286077"/>
            <a:ext cx="3957638" cy="400110"/>
          </a:xfrm>
          <a:prstGeom prst="rect">
            <a:avLst/>
          </a:prstGeom>
          <a:noFill/>
        </p:spPr>
        <p:txBody>
          <a:bodyPr wrap="square" rtlCol="0">
            <a:spAutoFit/>
          </a:bodyPr>
          <a:lstStyle/>
          <a:p>
            <a:pPr defTabSz="257175"/>
            <a:r>
              <a:rPr lang="en-US" sz="2000" b="1">
                <a:latin typeface="Georgia" panose="02040502050405020303" pitchFamily="18" charset="0"/>
                <a:hlinkClick r:id="rId6"/>
              </a:rPr>
              <a:t>facebook.com/</a:t>
            </a:r>
            <a:r>
              <a:rPr lang="en-US" sz="2000" b="1" err="1">
                <a:latin typeface="Georgia" panose="02040502050405020303" pitchFamily="18" charset="0"/>
                <a:hlinkClick r:id="rId6"/>
              </a:rPr>
              <a:t>cfpb</a:t>
            </a:r>
            <a:endParaRPr lang="en-US" sz="2000" b="1">
              <a:latin typeface="Georgia" panose="02040502050405020303" pitchFamily="18" charset="0"/>
            </a:endParaRPr>
          </a:p>
        </p:txBody>
      </p:sp>
      <p:sp>
        <p:nvSpPr>
          <p:cNvPr id="12" name="TextBox 11"/>
          <p:cNvSpPr txBox="1"/>
          <p:nvPr/>
        </p:nvSpPr>
        <p:spPr>
          <a:xfrm>
            <a:off x="3302276" y="4629227"/>
            <a:ext cx="3957638" cy="400110"/>
          </a:xfrm>
          <a:prstGeom prst="rect">
            <a:avLst/>
          </a:prstGeom>
          <a:noFill/>
        </p:spPr>
        <p:txBody>
          <a:bodyPr wrap="square" rtlCol="0">
            <a:spAutoFit/>
          </a:bodyPr>
          <a:lstStyle/>
          <a:p>
            <a:pPr defTabSz="257175"/>
            <a:r>
              <a:rPr lang="en-US" sz="2000" b="1">
                <a:solidFill>
                  <a:srgbClr val="101820"/>
                </a:solidFill>
                <a:latin typeface="Georgia" panose="02040502050405020303" pitchFamily="18" charset="0"/>
                <a:hlinkClick r:id="rId7"/>
              </a:rPr>
              <a:t>twitter.com/CFPB</a:t>
            </a:r>
            <a:endParaRPr lang="en-US" sz="2000" b="1">
              <a:solidFill>
                <a:srgbClr val="101820"/>
              </a:solidFill>
              <a:latin typeface="Georgia" panose="02040502050405020303" pitchFamily="18" charset="0"/>
            </a:endParaRPr>
          </a:p>
        </p:txBody>
      </p:sp>
      <p:sp>
        <p:nvSpPr>
          <p:cNvPr id="13" name="TextBox 12"/>
          <p:cNvSpPr txBox="1"/>
          <p:nvPr/>
        </p:nvSpPr>
        <p:spPr>
          <a:xfrm>
            <a:off x="3302275" y="3457652"/>
            <a:ext cx="4765959" cy="400110"/>
          </a:xfrm>
          <a:prstGeom prst="rect">
            <a:avLst/>
          </a:prstGeom>
          <a:noFill/>
        </p:spPr>
        <p:txBody>
          <a:bodyPr wrap="square" rtlCol="0">
            <a:spAutoFit/>
          </a:bodyPr>
          <a:lstStyle/>
          <a:p>
            <a:pPr defTabSz="257175"/>
            <a:r>
              <a:rPr lang="en-US" sz="2000" b="1">
                <a:solidFill>
                  <a:srgbClr val="101820"/>
                </a:solidFill>
                <a:latin typeface="Georgia" panose="02040502050405020303" pitchFamily="18" charset="0"/>
                <a:hlinkClick r:id="rId7"/>
              </a:rPr>
              <a:t>linkedin.com/company/</a:t>
            </a:r>
            <a:r>
              <a:rPr lang="en-US" sz="2000" b="1" err="1">
                <a:solidFill>
                  <a:srgbClr val="101820"/>
                </a:solidFill>
                <a:latin typeface="Georgia" panose="02040502050405020303" pitchFamily="18" charset="0"/>
                <a:hlinkClick r:id="rId7"/>
              </a:rPr>
              <a:t>cfpb</a:t>
            </a:r>
            <a:endParaRPr lang="en-US" sz="2000" b="1">
              <a:solidFill>
                <a:srgbClr val="101820"/>
              </a:solidFill>
              <a:latin typeface="Georgia" panose="02040502050405020303" pitchFamily="18" charset="0"/>
            </a:endParaRPr>
          </a:p>
        </p:txBody>
      </p:sp>
    </p:spTree>
    <p:extLst>
      <p:ext uri="{BB962C8B-B14F-4D97-AF65-F5344CB8AC3E}">
        <p14:creationId xmlns:p14="http://schemas.microsoft.com/office/powerpoint/2010/main" val="414389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question marks galore">
            <a:extLst>
              <a:ext uri="{FF2B5EF4-FFF2-40B4-BE49-F238E27FC236}">
                <a16:creationId xmlns:a16="http://schemas.microsoft.com/office/drawing/2014/main" id="{230ADF7C-A223-4EC3-A60D-BEC5E4EAB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24000"/>
            <a:ext cx="2322017"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B9A423B0-EE76-49BB-870B-447329DC2BEA}"/>
              </a:ext>
            </a:extLst>
          </p:cNvPr>
          <p:cNvSpPr txBox="1">
            <a:spLocks/>
          </p:cNvSpPr>
          <p:nvPr/>
        </p:nvSpPr>
        <p:spPr>
          <a:xfrm>
            <a:off x="5706447" y="4876800"/>
            <a:ext cx="2209800" cy="652732"/>
          </a:xfrm>
          <a:prstGeom prst="rect">
            <a:avLst/>
          </a:prstGeom>
        </p:spPr>
        <p:txBody>
          <a:bodyPr wrap="square" lIns="0" tIns="0" rIns="0" bIns="0">
            <a:normAutofit fontScale="92500" lnSpcReduction="20000"/>
          </a:bodyPr>
          <a:lstStyle>
            <a:lvl1pPr>
              <a:defRPr sz="2100" b="1" i="0">
                <a:solidFill>
                  <a:srgbClr val="231F20"/>
                </a:solidFill>
                <a:latin typeface="Georgia"/>
                <a:ea typeface="+mj-ea"/>
                <a:cs typeface="Georgia"/>
              </a:defRPr>
            </a:lvl1pPr>
          </a:lstStyle>
          <a:p>
            <a:pPr defTabSz="914400"/>
            <a:r>
              <a:rPr lang="en-US" altLang="en-US" sz="2800" kern="0" dirty="0">
                <a:solidFill>
                  <a:srgbClr val="800000"/>
                </a:solidFill>
                <a:latin typeface="Arial" panose="020B0604020202020204" pitchFamily="34" charset="0"/>
                <a:cs typeface="Arial" panose="020B0604020202020204" pitchFamily="34" charset="0"/>
              </a:rPr>
              <a:t>Questions?</a:t>
            </a:r>
            <a:br>
              <a:rPr lang="en-US" altLang="en-US" sz="2800" kern="0" dirty="0">
                <a:solidFill>
                  <a:srgbClr val="800000"/>
                </a:solidFill>
                <a:latin typeface="Arial" panose="020B0604020202020204" pitchFamily="34" charset="0"/>
                <a:cs typeface="Arial" panose="020B0604020202020204" pitchFamily="34" charset="0"/>
              </a:rPr>
            </a:br>
            <a:r>
              <a:rPr lang="en-US" altLang="en-US" sz="2800" kern="0" dirty="0">
                <a:solidFill>
                  <a:srgbClr val="800000"/>
                </a:solidFill>
                <a:latin typeface="Arial" panose="020B0604020202020204" pitchFamily="34" charset="0"/>
                <a:cs typeface="Arial" panose="020B0604020202020204" pitchFamily="34" charset="0"/>
              </a:rPr>
              <a:t>Comments?</a:t>
            </a:r>
            <a:r>
              <a:rPr lang="en-US" altLang="en-US" sz="2800" kern="0" dirty="0">
                <a:solidFill>
                  <a:srgbClr val="C00000"/>
                </a:solidFill>
                <a:latin typeface="Arial" panose="020B0604020202020204" pitchFamily="34" charset="0"/>
                <a:cs typeface="Arial" panose="020B0604020202020204" pitchFamily="34" charset="0"/>
              </a:rPr>
              <a:t> </a:t>
            </a:r>
          </a:p>
        </p:txBody>
      </p:sp>
      <p:sp>
        <p:nvSpPr>
          <p:cNvPr id="10" name="Title 1">
            <a:extLst>
              <a:ext uri="{FF2B5EF4-FFF2-40B4-BE49-F238E27FC236}">
                <a16:creationId xmlns:a16="http://schemas.microsoft.com/office/drawing/2014/main" id="{08CE8AB6-10AA-4E4B-8F7B-F0B587E87FE3}"/>
              </a:ext>
            </a:extLst>
          </p:cNvPr>
          <p:cNvSpPr txBox="1">
            <a:spLocks/>
          </p:cNvSpPr>
          <p:nvPr/>
        </p:nvSpPr>
        <p:spPr>
          <a:xfrm>
            <a:off x="609600" y="990600"/>
            <a:ext cx="2895600" cy="533400"/>
          </a:xfrm>
          <a:prstGeom prst="rect">
            <a:avLst/>
          </a:prstGeom>
        </p:spPr>
        <p:txBody>
          <a:bodyPr wrap="square" lIns="0" tIns="0" rIns="0" bIns="0">
            <a:normAutofit/>
          </a:bodyPr>
          <a:lstStyle>
            <a:lvl1pPr>
              <a:defRPr sz="2100" b="1" i="0">
                <a:solidFill>
                  <a:srgbClr val="231F20"/>
                </a:solidFill>
                <a:latin typeface="Georgia"/>
                <a:ea typeface="+mj-ea"/>
                <a:cs typeface="Georgia"/>
              </a:defRPr>
            </a:lvl1pPr>
          </a:lstStyle>
          <a:p>
            <a:pPr algn="ctr" defTabSz="914400"/>
            <a:r>
              <a:rPr lang="en-US" altLang="en-US" sz="2800" kern="0" dirty="0">
                <a:solidFill>
                  <a:srgbClr val="800000"/>
                </a:solidFill>
                <a:latin typeface="Arial" panose="020B0604020202020204" pitchFamily="34" charset="0"/>
                <a:cs typeface="Arial" panose="020B0604020202020204" pitchFamily="34" charset="0"/>
              </a:rPr>
              <a:t>Next Steps?</a:t>
            </a:r>
            <a:endParaRPr lang="en-US" altLang="en-US" sz="2800" kern="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039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logoscreenshot-without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79376"/>
            <a:ext cx="1979658" cy="132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7"/>
          <p:cNvSpPr>
            <a:spLocks noChangeArrowheads="1"/>
          </p:cNvSpPr>
          <p:nvPr/>
        </p:nvSpPr>
        <p:spPr bwMode="auto">
          <a:xfrm>
            <a:off x="2895600" y="562324"/>
            <a:ext cx="4114801" cy="87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Font typeface="Arial" charset="0"/>
              <a:buNone/>
            </a:pPr>
            <a:r>
              <a:rPr lang="en-US" sz="2800" dirty="0">
                <a:solidFill>
                  <a:srgbClr val="800000"/>
                </a:solidFill>
                <a:latin typeface="Calibri" panose="020F0502020204030204" pitchFamily="34" charset="0"/>
                <a:cs typeface="Calibri" panose="020F0502020204030204" pitchFamily="34" charset="0"/>
              </a:rPr>
              <a:t>Center for Parent </a:t>
            </a:r>
            <a:br>
              <a:rPr lang="en-US" sz="2800" dirty="0">
                <a:solidFill>
                  <a:srgbClr val="800000"/>
                </a:solidFill>
                <a:latin typeface="Calibri" panose="020F0502020204030204" pitchFamily="34" charset="0"/>
                <a:cs typeface="Calibri" panose="020F0502020204030204" pitchFamily="34" charset="0"/>
              </a:rPr>
            </a:br>
            <a:r>
              <a:rPr lang="en-US" sz="2800" dirty="0">
                <a:solidFill>
                  <a:srgbClr val="800000"/>
                </a:solidFill>
                <a:latin typeface="Calibri" panose="020F0502020204030204" pitchFamily="34" charset="0"/>
                <a:cs typeface="Calibri" panose="020F0502020204030204" pitchFamily="34" charset="0"/>
              </a:rPr>
              <a:t>Information and Resources</a:t>
            </a:r>
          </a:p>
        </p:txBody>
      </p:sp>
      <p:sp>
        <p:nvSpPr>
          <p:cNvPr id="21" name="Line 4"/>
          <p:cNvSpPr>
            <a:spLocks noChangeShapeType="1"/>
          </p:cNvSpPr>
          <p:nvPr/>
        </p:nvSpPr>
        <p:spPr bwMode="auto">
          <a:xfrm>
            <a:off x="1118123" y="4953000"/>
            <a:ext cx="6934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 name="TextBox 8"/>
          <p:cNvSpPr txBox="1">
            <a:spLocks noChangeArrowheads="1"/>
          </p:cNvSpPr>
          <p:nvPr/>
        </p:nvSpPr>
        <p:spPr bwMode="auto">
          <a:xfrm>
            <a:off x="1790699" y="3294863"/>
            <a:ext cx="6324601"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r>
              <a:rPr lang="en-US" sz="1800" dirty="0">
                <a:solidFill>
                  <a:srgbClr val="0D0D0D"/>
                </a:solidFill>
                <a:cs typeface="Arial" charset="0"/>
              </a:rPr>
              <a:t>Your feedback helps CPIR improve.</a:t>
            </a:r>
          </a:p>
          <a:p>
            <a:pPr algn="ctr"/>
            <a:endParaRPr lang="en-US" sz="1800" dirty="0">
              <a:solidFill>
                <a:srgbClr val="0D0D0D"/>
              </a:solidFill>
              <a:cs typeface="Arial" charset="0"/>
            </a:endParaRPr>
          </a:p>
          <a:p>
            <a:pPr algn="ctr"/>
            <a:r>
              <a:rPr lang="en-US" sz="1800" dirty="0">
                <a:solidFill>
                  <a:srgbClr val="0D0D0D"/>
                </a:solidFill>
                <a:cs typeface="Arial" charset="0"/>
              </a:rPr>
              <a:t>Please take a moment </a:t>
            </a:r>
            <a:br>
              <a:rPr lang="en-US" sz="1800" dirty="0">
                <a:solidFill>
                  <a:srgbClr val="0D0D0D"/>
                </a:solidFill>
                <a:cs typeface="Arial" charset="0"/>
              </a:rPr>
            </a:br>
            <a:r>
              <a:rPr lang="en-US" sz="1800" dirty="0">
                <a:solidFill>
                  <a:srgbClr val="0D0D0D"/>
                </a:solidFill>
                <a:cs typeface="Arial" charset="0"/>
              </a:rPr>
              <a:t>to complete a very brief survey </a:t>
            </a:r>
            <a:br>
              <a:rPr lang="en-US" sz="1800" dirty="0">
                <a:solidFill>
                  <a:srgbClr val="0D0D0D"/>
                </a:solidFill>
                <a:cs typeface="Arial" charset="0"/>
              </a:rPr>
            </a:br>
            <a:r>
              <a:rPr lang="en-US" sz="1800" dirty="0">
                <a:solidFill>
                  <a:srgbClr val="0D0D0D"/>
                </a:solidFill>
                <a:cs typeface="Arial" charset="0"/>
              </a:rPr>
              <a:t>about the usefulness of this webinar to you.</a:t>
            </a:r>
          </a:p>
          <a:p>
            <a:pPr algn="ctr"/>
            <a:endParaRPr lang="en-US" sz="1800" dirty="0">
              <a:solidFill>
                <a:srgbClr val="0D0D0D"/>
              </a:solidFill>
              <a:cs typeface="Arial" charset="0"/>
            </a:endParaRPr>
          </a:p>
        </p:txBody>
      </p:sp>
      <p:sp>
        <p:nvSpPr>
          <p:cNvPr id="12" name="TextBox 21"/>
          <p:cNvSpPr txBox="1">
            <a:spLocks noChangeArrowheads="1"/>
          </p:cNvSpPr>
          <p:nvPr/>
        </p:nvSpPr>
        <p:spPr bwMode="auto">
          <a:xfrm>
            <a:off x="2929532" y="5257800"/>
            <a:ext cx="3742135"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r>
              <a:rPr lang="en-US" sz="2100" i="1" dirty="0">
                <a:cs typeface="Arial" charset="0"/>
              </a:rPr>
              <a:t>Thank you for attending!</a:t>
            </a:r>
          </a:p>
        </p:txBody>
      </p:sp>
      <p:sp>
        <p:nvSpPr>
          <p:cNvPr id="7" name="Line 4">
            <a:extLst>
              <a:ext uri="{FF2B5EF4-FFF2-40B4-BE49-F238E27FC236}">
                <a16:creationId xmlns:a16="http://schemas.microsoft.com/office/drawing/2014/main" id="{11BC0B18-E59A-4387-9F3D-A83BC67F064D}"/>
              </a:ext>
            </a:extLst>
          </p:cNvPr>
          <p:cNvSpPr>
            <a:spLocks noChangeShapeType="1"/>
          </p:cNvSpPr>
          <p:nvPr/>
        </p:nvSpPr>
        <p:spPr bwMode="auto">
          <a:xfrm>
            <a:off x="2514600" y="1557337"/>
            <a:ext cx="4572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2634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a:t>What is financial well-being?</a:t>
            </a:r>
            <a:endParaRPr lang="en-US" sz="4400" strike="sngStrike"/>
          </a:p>
        </p:txBody>
      </p:sp>
    </p:spTree>
    <p:extLst>
      <p:ext uri="{BB962C8B-B14F-4D97-AF65-F5344CB8AC3E}">
        <p14:creationId xmlns:p14="http://schemas.microsoft.com/office/powerpoint/2010/main" val="2501133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687126"/>
            <a:ext cx="5739848" cy="418133"/>
          </a:xfrm>
        </p:spPr>
        <p:txBody>
          <a:bodyPr>
            <a:noAutofit/>
          </a:bodyPr>
          <a:lstStyle/>
          <a:p>
            <a:r>
              <a:rPr lang="en-US" sz="3200" dirty="0"/>
              <a:t>What is financial well-being?</a:t>
            </a:r>
          </a:p>
        </p:txBody>
      </p:sp>
      <p:sp>
        <p:nvSpPr>
          <p:cNvPr id="5" name="Content Placeholder 4"/>
          <p:cNvSpPr>
            <a:spLocks noGrp="1"/>
          </p:cNvSpPr>
          <p:nvPr>
            <p:ph idx="1"/>
          </p:nvPr>
        </p:nvSpPr>
        <p:spPr>
          <a:xfrm>
            <a:off x="628650" y="1600201"/>
            <a:ext cx="7886700" cy="1828799"/>
          </a:xfrm>
        </p:spPr>
        <p:txBody>
          <a:bodyPr>
            <a:normAutofit fontScale="92500"/>
          </a:bodyPr>
          <a:lstStyle/>
          <a:p>
            <a:pPr>
              <a:lnSpc>
                <a:spcPct val="124000"/>
              </a:lnSpc>
              <a:spcBef>
                <a:spcPts val="0"/>
              </a:spcBef>
            </a:pPr>
            <a:r>
              <a:rPr lang="en-US" sz="1800" b="1"/>
              <a:t>Financial well-being</a:t>
            </a:r>
            <a:r>
              <a:rPr lang="en-US" sz="1800" b="1" baseline="30000"/>
              <a:t>1</a:t>
            </a:r>
            <a:r>
              <a:rPr lang="en-US" sz="1800" b="1"/>
              <a:t>: </a:t>
            </a:r>
            <a:r>
              <a:rPr lang="en-US" sz="1800"/>
              <a:t>a state of being wherein a person can fully meet current and ongoing financial obligations, can feel secure in their financial future, and is able to make choices that allow them to enjoy life.</a:t>
            </a:r>
          </a:p>
          <a:p>
            <a:pPr lvl="1">
              <a:lnSpc>
                <a:spcPct val="110000"/>
              </a:lnSpc>
            </a:pPr>
            <a:r>
              <a:rPr lang="en-US" sz="1800"/>
              <a:t>It is not how much you earn, it is about being able to make decisions with the money you have to allow you to experience peace of mind.</a:t>
            </a:r>
          </a:p>
        </p:txBody>
      </p:sp>
      <p:sp>
        <p:nvSpPr>
          <p:cNvPr id="6" name="Round Diagonal Corner Rectangle 5"/>
          <p:cNvSpPr/>
          <p:nvPr/>
        </p:nvSpPr>
        <p:spPr>
          <a:xfrm>
            <a:off x="1716984" y="3585666"/>
            <a:ext cx="5710031" cy="1354081"/>
          </a:xfrm>
          <a:prstGeom prst="round2DiagRect">
            <a:avLst/>
          </a:prstGeom>
          <a:solidFill>
            <a:srgbClr val="2CB34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800" b="1">
                <a:solidFill>
                  <a:schemeClr val="bg1"/>
                </a:solidFill>
                <a:latin typeface="Georgia" panose="02040502050405020303" pitchFamily="18" charset="0"/>
              </a:rPr>
              <a:t>Financial capability </a:t>
            </a:r>
            <a:r>
              <a:rPr lang="en-US" sz="1800">
                <a:solidFill>
                  <a:schemeClr val="bg1"/>
                </a:solidFill>
                <a:latin typeface="Georgia" panose="02040502050405020303" pitchFamily="18" charset="0"/>
              </a:rPr>
              <a:t>is the capacity, based on knowledge, skills, and access, to manage financial resources effectively</a:t>
            </a:r>
          </a:p>
        </p:txBody>
      </p:sp>
      <p:sp>
        <p:nvSpPr>
          <p:cNvPr id="7" name="Rectangle 6"/>
          <p:cNvSpPr/>
          <p:nvPr/>
        </p:nvSpPr>
        <p:spPr>
          <a:xfrm>
            <a:off x="1029114" y="5257799"/>
            <a:ext cx="7772400" cy="40005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noAutofit/>
          </a:bodyPr>
          <a:lstStyle/>
          <a:p>
            <a:r>
              <a:rPr lang="en-US" sz="1000">
                <a:solidFill>
                  <a:srgbClr val="313131"/>
                </a:solidFill>
              </a:rPr>
              <a:t>1.  Financial well-being: The goal of financial education, Consumer Financial Protection Bureau (2015), available at  </a:t>
            </a:r>
            <a:r>
              <a:rPr lang="en-US" sz="1000">
                <a:solidFill>
                  <a:srgbClr val="313131"/>
                </a:solidFill>
                <a:hlinkClick r:id="rId3"/>
              </a:rPr>
              <a:t>http://files.consumerfinance.gov/f/201501_cfpb_report_financial-well-being.pdf</a:t>
            </a:r>
            <a:endParaRPr lang="en-US" sz="1000">
              <a:solidFill>
                <a:srgbClr val="313131"/>
              </a:solidFill>
            </a:endParaRPr>
          </a:p>
        </p:txBody>
      </p:sp>
    </p:spTree>
    <p:extLst>
      <p:ext uri="{BB962C8B-B14F-4D97-AF65-F5344CB8AC3E}">
        <p14:creationId xmlns:p14="http://schemas.microsoft.com/office/powerpoint/2010/main" val="260781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496958"/>
            <a:ext cx="7866822" cy="763518"/>
          </a:xfrm>
        </p:spPr>
        <p:txBody>
          <a:bodyPr>
            <a:normAutofit/>
          </a:bodyPr>
          <a:lstStyle/>
          <a:p>
            <a:r>
              <a:rPr lang="en-US" sz="3200" dirty="0"/>
              <a:t>The four elements of financial well-being</a:t>
            </a:r>
          </a:p>
        </p:txBody>
      </p:sp>
      <p:sp>
        <p:nvSpPr>
          <p:cNvPr id="8" name="Content Placeholder 7"/>
          <p:cNvSpPr>
            <a:spLocks noGrp="1"/>
          </p:cNvSpPr>
          <p:nvPr>
            <p:ph idx="1"/>
          </p:nvPr>
        </p:nvSpPr>
        <p:spPr>
          <a:xfrm>
            <a:off x="571500" y="1485901"/>
            <a:ext cx="8001000" cy="1585290"/>
          </a:xfrm>
        </p:spPr>
        <p:txBody>
          <a:bodyPr>
            <a:normAutofit fontScale="92500" lnSpcReduction="10000"/>
          </a:bodyPr>
          <a:lstStyle/>
          <a:p>
            <a:pPr>
              <a:spcBef>
                <a:spcPts val="0"/>
              </a:spcBef>
              <a:spcAft>
                <a:spcPts val="1200"/>
              </a:spcAft>
            </a:pPr>
            <a:r>
              <a:rPr lang="en-US"/>
              <a:t>The Bureau created a first ever consumer-driven definition of personal financial well-being for adults</a:t>
            </a:r>
          </a:p>
          <a:p>
            <a:pPr>
              <a:spcBef>
                <a:spcPts val="0"/>
              </a:spcBef>
            </a:pPr>
            <a:r>
              <a:rPr lang="en-US"/>
              <a:t>Our research suggests that there are four elements of financial well-being:</a:t>
            </a:r>
          </a:p>
        </p:txBody>
      </p:sp>
      <p:graphicFrame>
        <p:nvGraphicFramePr>
          <p:cNvPr id="2" name="Table 1"/>
          <p:cNvGraphicFramePr>
            <a:graphicFrameLocks noGrp="1"/>
          </p:cNvGraphicFramePr>
          <p:nvPr>
            <p:extLst>
              <p:ext uri="{D42A27DB-BD31-4B8C-83A1-F6EECF244321}">
                <p14:modId xmlns:p14="http://schemas.microsoft.com/office/powerpoint/2010/main" val="814214680"/>
              </p:ext>
            </p:extLst>
          </p:nvPr>
        </p:nvGraphicFramePr>
        <p:xfrm>
          <a:off x="1501972" y="2879864"/>
          <a:ext cx="6140055" cy="2571750"/>
        </p:xfrm>
        <a:graphic>
          <a:graphicData uri="http://schemas.openxmlformats.org/drawingml/2006/table">
            <a:tbl>
              <a:tblPr firstRow="1" bandRow="1">
                <a:tableStyleId>{5C22544A-7EE6-4342-B048-85BDC9FD1C3A}</a:tableStyleId>
              </a:tblPr>
              <a:tblGrid>
                <a:gridCol w="1274984">
                  <a:extLst>
                    <a:ext uri="{9D8B030D-6E8A-4147-A177-3AD203B41FA5}">
                      <a16:colId xmlns:a16="http://schemas.microsoft.com/office/drawing/2014/main" val="20000"/>
                    </a:ext>
                  </a:extLst>
                </a:gridCol>
                <a:gridCol w="2330186">
                  <a:extLst>
                    <a:ext uri="{9D8B030D-6E8A-4147-A177-3AD203B41FA5}">
                      <a16:colId xmlns:a16="http://schemas.microsoft.com/office/drawing/2014/main" val="20001"/>
                    </a:ext>
                  </a:extLst>
                </a:gridCol>
                <a:gridCol w="2534885">
                  <a:extLst>
                    <a:ext uri="{9D8B030D-6E8A-4147-A177-3AD203B41FA5}">
                      <a16:colId xmlns:a16="http://schemas.microsoft.com/office/drawing/2014/main" val="20002"/>
                    </a:ext>
                  </a:extLst>
                </a:gridCol>
              </a:tblGrid>
              <a:tr h="577654">
                <a:tc>
                  <a:txBody>
                    <a:bodyPr/>
                    <a:lstStyle/>
                    <a:p>
                      <a:endParaRPr lang="en-US" sz="1400"/>
                    </a:p>
                  </a:txBody>
                  <a:tcPr marL="51435" marR="51435" marT="25718" marB="25718">
                    <a:noFill/>
                  </a:tcPr>
                </a:tc>
                <a:tc>
                  <a:txBody>
                    <a:bodyPr/>
                    <a:lstStyle/>
                    <a:p>
                      <a:r>
                        <a:rPr lang="en-US" sz="1400"/>
                        <a:t>Present</a:t>
                      </a:r>
                    </a:p>
                  </a:txBody>
                  <a:tcPr marL="51435" marR="51435" marT="25718" marB="25718" anchor="ctr">
                    <a:solidFill>
                      <a:srgbClr val="299D37"/>
                    </a:solidFill>
                  </a:tcPr>
                </a:tc>
                <a:tc>
                  <a:txBody>
                    <a:bodyPr/>
                    <a:lstStyle/>
                    <a:p>
                      <a:r>
                        <a:rPr lang="en-US" sz="1400"/>
                        <a:t>Future</a:t>
                      </a:r>
                    </a:p>
                  </a:txBody>
                  <a:tcPr marL="51435" marR="51435" marT="25718" marB="25718" anchor="ctr">
                    <a:solidFill>
                      <a:srgbClr val="299D37"/>
                    </a:solidFill>
                  </a:tcPr>
                </a:tc>
                <a:extLst>
                  <a:ext uri="{0D108BD9-81ED-4DB2-BD59-A6C34878D82A}">
                    <a16:rowId xmlns:a16="http://schemas.microsoft.com/office/drawing/2014/main" val="10000"/>
                  </a:ext>
                </a:extLst>
              </a:tr>
              <a:tr h="997048">
                <a:tc>
                  <a:txBody>
                    <a:bodyPr/>
                    <a:lstStyle/>
                    <a:p>
                      <a:pPr algn="r"/>
                      <a:r>
                        <a:rPr lang="en-US" sz="1400" b="1"/>
                        <a:t>Security  </a:t>
                      </a:r>
                    </a:p>
                  </a:txBody>
                  <a:tcPr marL="51435" marR="51435" marT="25718" marB="25718" anchor="ctr">
                    <a:solidFill>
                      <a:srgbClr val="CEEABD"/>
                    </a:solidFill>
                  </a:tcPr>
                </a:tc>
                <a:tc>
                  <a:txBody>
                    <a:bodyPr/>
                    <a:lstStyle/>
                    <a:p>
                      <a:pPr algn="l"/>
                      <a:r>
                        <a:rPr lang="en-US" sz="1400"/>
                        <a:t>Control</a:t>
                      </a:r>
                      <a:r>
                        <a:rPr lang="en-US" sz="1400" baseline="0"/>
                        <a:t> over your day-to-day, month-to-month finances</a:t>
                      </a:r>
                      <a:endParaRPr lang="en-US" sz="1400"/>
                    </a:p>
                  </a:txBody>
                  <a:tcPr marL="102870" marR="51435" marT="25718" marB="25718" anchor="ctr">
                    <a:solidFill>
                      <a:srgbClr val="E3E4E5"/>
                    </a:solidFill>
                  </a:tcPr>
                </a:tc>
                <a:tc>
                  <a:txBody>
                    <a:bodyPr/>
                    <a:lstStyle/>
                    <a:p>
                      <a:pPr algn="l"/>
                      <a:r>
                        <a:rPr lang="en-US" sz="1400"/>
                        <a:t>Capacity to absorb a </a:t>
                      </a:r>
                      <a:br>
                        <a:rPr lang="en-US" sz="1400"/>
                      </a:br>
                      <a:r>
                        <a:rPr lang="en-US" sz="1400"/>
                        <a:t>financial</a:t>
                      </a:r>
                      <a:r>
                        <a:rPr lang="en-US" sz="1400" baseline="0"/>
                        <a:t> shock</a:t>
                      </a:r>
                      <a:endParaRPr lang="en-US" sz="1400"/>
                    </a:p>
                  </a:txBody>
                  <a:tcPr marL="102870" marR="128588" marT="25718" marB="25718" anchor="ctr">
                    <a:solidFill>
                      <a:srgbClr val="E3E4E5"/>
                    </a:solidFill>
                  </a:tcPr>
                </a:tc>
                <a:extLst>
                  <a:ext uri="{0D108BD9-81ED-4DB2-BD59-A6C34878D82A}">
                    <a16:rowId xmlns:a16="http://schemas.microsoft.com/office/drawing/2014/main" val="10001"/>
                  </a:ext>
                </a:extLst>
              </a:tr>
              <a:tr h="997048">
                <a:tc>
                  <a:txBody>
                    <a:bodyPr/>
                    <a:lstStyle/>
                    <a:p>
                      <a:pPr algn="r"/>
                      <a:r>
                        <a:rPr lang="en-US" sz="1400" b="1"/>
                        <a:t>Freedom</a:t>
                      </a:r>
                      <a:r>
                        <a:rPr lang="en-US" sz="1400" b="1" baseline="0"/>
                        <a:t> of choice</a:t>
                      </a:r>
                      <a:endParaRPr lang="en-US" sz="1400" b="1"/>
                    </a:p>
                  </a:txBody>
                  <a:tcPr marL="51435" marR="51435" marT="25718" marB="25718" anchor="ctr">
                    <a:solidFill>
                      <a:schemeClr val="bg2">
                        <a:lumMod val="60000"/>
                        <a:lumOff val="40000"/>
                      </a:schemeClr>
                    </a:solidFill>
                  </a:tcPr>
                </a:tc>
                <a:tc>
                  <a:txBody>
                    <a:bodyPr/>
                    <a:lstStyle/>
                    <a:p>
                      <a:pPr algn="l"/>
                      <a:r>
                        <a:rPr lang="en-US" sz="1400"/>
                        <a:t>Financial freedom to make choices to enjoy</a:t>
                      </a:r>
                      <a:r>
                        <a:rPr lang="en-US" sz="1400" baseline="0"/>
                        <a:t> life</a:t>
                      </a:r>
                      <a:endParaRPr lang="en-US" sz="1400"/>
                    </a:p>
                  </a:txBody>
                  <a:tcPr marL="102870" marR="51435" marT="25718" marB="25718" anchor="ctr">
                    <a:solidFill>
                      <a:srgbClr val="E3E4E5"/>
                    </a:solidFill>
                  </a:tcPr>
                </a:tc>
                <a:tc>
                  <a:txBody>
                    <a:bodyPr/>
                    <a:lstStyle/>
                    <a:p>
                      <a:pPr algn="l"/>
                      <a:r>
                        <a:rPr lang="en-US" sz="1400"/>
                        <a:t>On</a:t>
                      </a:r>
                      <a:r>
                        <a:rPr lang="en-US" sz="1400" baseline="0"/>
                        <a:t> track to meet your financial goals</a:t>
                      </a:r>
                      <a:endParaRPr lang="en-US" sz="1400"/>
                    </a:p>
                  </a:txBody>
                  <a:tcPr marL="102870" marR="128588" marT="25718" marB="25718" anchor="ctr">
                    <a:solidFill>
                      <a:srgbClr val="E3E4E5"/>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584251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CFP 2018">
  <a:themeElements>
    <a:clrScheme name="bcfp palette 2018">
      <a:dk1>
        <a:srgbClr val="101820"/>
      </a:dk1>
      <a:lt1>
        <a:srgbClr val="FFFFFF"/>
      </a:lt1>
      <a:dk2>
        <a:srgbClr val="20AA3F"/>
      </a:dk2>
      <a:lt2>
        <a:srgbClr val="ADDC91"/>
      </a:lt2>
      <a:accent1>
        <a:srgbClr val="E2EFD8"/>
      </a:accent1>
      <a:accent2>
        <a:srgbClr val="5A5D61"/>
      </a:accent2>
      <a:accent3>
        <a:srgbClr val="E7E7E9"/>
      </a:accent3>
      <a:accent4>
        <a:srgbClr val="244B86"/>
      </a:accent4>
      <a:accent5>
        <a:srgbClr val="0072CE"/>
      </a:accent5>
      <a:accent6>
        <a:srgbClr val="247675"/>
      </a:accent6>
      <a:hlink>
        <a:srgbClr val="0071CE"/>
      </a:hlink>
      <a:folHlink>
        <a:srgbClr val="2476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05f0ae79-fa7d-42cd-a738-9aebccb3fb89" ContentTypeId="0x010100AF5D719A330BE9498B2C5974DBEAC038"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cb05b36f-5583-441c-93f4-3e7490ae0172"/>
    <TaxKeywordTaxHTField xmlns="cb05b36f-5583-441c-93f4-3e7490ae0172">
      <Terms xmlns="http://schemas.microsoft.com/office/infopath/2007/PartnerControls"/>
    </TaxKeywordTaxHTField>
    <_dlc_DocId xmlns="8ad2afa7-ad9a-4224-8e10-f94b3ba3fda2">CEEOA-812622779-108879</_dlc_DocId>
    <_dlc_DocIdUrl xmlns="8ad2afa7-ad9a-4224-8e10-f94b3ba3fda2">
      <Url>https://bcfp365.sharepoint.com/sites/cee-oa/_layouts/15/DocIdRedir.aspx?ID=CEEOA-812622779-108879</Url>
      <Description>CEEOA-812622779-108879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CFPB Document" ma:contentTypeID="0x010100AF5D719A330BE9498B2C5974DBEAC038001D03836E968F18498915634A91538648" ma:contentTypeVersion="260" ma:contentTypeDescription="" ma:contentTypeScope="" ma:versionID="1e656048ed2d8102fe22ac97323bfdf4">
  <xsd:schema xmlns:xsd="http://www.w3.org/2001/XMLSchema" xmlns:xs="http://www.w3.org/2001/XMLSchema" xmlns:p="http://schemas.microsoft.com/office/2006/metadata/properties" xmlns:ns2="8ad2afa7-ad9a-4224-8e10-f94b3ba3fda2" xmlns:ns3="cb05b36f-5583-441c-93f4-3e7490ae0172" xmlns:ns4="c87071d6-2064-4c6d-a888-713f01e41511" xmlns:ns5="ef0e69ac-1cbf-4973-8921-01ce4f62c636" targetNamespace="http://schemas.microsoft.com/office/2006/metadata/properties" ma:root="true" ma:fieldsID="bf5b5d01fc83610be53206549dd50b85" ns2:_="" ns3:_="" ns4:_="" ns5:_="">
    <xsd:import namespace="8ad2afa7-ad9a-4224-8e10-f94b3ba3fda2"/>
    <xsd:import namespace="cb05b36f-5583-441c-93f4-3e7490ae0172"/>
    <xsd:import namespace="c87071d6-2064-4c6d-a888-713f01e41511"/>
    <xsd:import namespace="ef0e69ac-1cbf-4973-8921-01ce4f62c636"/>
    <xsd:element name="properties">
      <xsd:complexType>
        <xsd:sequence>
          <xsd:element name="documentManagement">
            <xsd:complexType>
              <xsd:all>
                <xsd:element ref="ns2:_dlc_DocId" minOccurs="0"/>
                <xsd:element ref="ns2:_dlc_DocIdUrl" minOccurs="0"/>
                <xsd:element ref="ns2:_dlc_DocIdPersistId" minOccurs="0"/>
                <xsd:element ref="ns3:TaxKeywordTaxHTField" minOccurs="0"/>
                <xsd:element ref="ns3:TaxCatchAll"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5:SharedWithUsers"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d2afa7-ad9a-4224-8e10-f94b3ba3fda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b05b36f-5583-441c-93f4-3e7490ae0172" elementFormDefault="qualified">
    <xsd:import namespace="http://schemas.microsoft.com/office/2006/documentManagement/types"/>
    <xsd:import namespace="http://schemas.microsoft.com/office/infopath/2007/PartnerControls"/>
    <xsd:element name="TaxKeywordTaxHTField" ma:index="12" nillable="true" ma:taxonomy="true" ma:internalName="TaxKeywordTaxHTField" ma:taxonomyFieldName="TaxKeyword" ma:displayName="Enterprise Keywords" ma:fieldId="{23f27201-bee3-471e-b2e7-b64fd8b7ca38}" ma:taxonomyMulti="true" ma:sspId="05f0ae79-fa7d-42cd-a738-9aebccb3fb89" ma:termSetId="00000000-0000-0000-0000-000000000000" ma:anchorId="00000000-0000-0000-0000-000000000000" ma:open="true" ma:isKeyword="true">
      <xsd:complexType>
        <xsd:sequence>
          <xsd:element ref="pc:Terms" minOccurs="0" maxOccurs="1"/>
        </xsd:sequence>
      </xsd:complexType>
    </xsd:element>
    <xsd:element name="TaxCatchAll" ma:index="13" nillable="true" ma:displayName="Taxonomy Catch All Column" ma:hidden="true" ma:list="{E8419693-9EA5-480B-8A1B-8EAC78594610}" ma:internalName="TaxCatchAll" ma:showField="CatchAllData" ma:web="{ef0e69ac-1cbf-4973-8921-01ce4f62c63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87071d6-2064-4c6d-a888-713f01e41511"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0e69ac-1cbf-4973-8921-01ce4f62c636"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7E3FDBA-D8F6-4838-BD0C-83E825B94FD2}">
  <ds:schemaRefs>
    <ds:schemaRef ds:uri="http://schemas.microsoft.com/sharepoint/v3/contenttype/forms"/>
  </ds:schemaRefs>
</ds:datastoreItem>
</file>

<file path=customXml/itemProps2.xml><?xml version="1.0" encoding="utf-8"?>
<ds:datastoreItem xmlns:ds="http://schemas.openxmlformats.org/officeDocument/2006/customXml" ds:itemID="{24B9CCAB-455D-491A-994A-605BC5E3091D}">
  <ds:schemaRefs>
    <ds:schemaRef ds:uri="Microsoft.SharePoint.Taxonomy.ContentTypeSync"/>
  </ds:schemaRefs>
</ds:datastoreItem>
</file>

<file path=customXml/itemProps3.xml><?xml version="1.0" encoding="utf-8"?>
<ds:datastoreItem xmlns:ds="http://schemas.openxmlformats.org/officeDocument/2006/customXml" ds:itemID="{4C00BF77-0863-4851-85E7-B53D333D2CDD}">
  <ds:schemaRefs>
    <ds:schemaRef ds:uri="http://schemas.microsoft.com/office/2006/metadata/properties"/>
    <ds:schemaRef ds:uri="http://schemas.microsoft.com/office/infopath/2007/PartnerControls"/>
    <ds:schemaRef ds:uri="cb05b36f-5583-441c-93f4-3e7490ae0172"/>
    <ds:schemaRef ds:uri="8ad2afa7-ad9a-4224-8e10-f94b3ba3fda2"/>
  </ds:schemaRefs>
</ds:datastoreItem>
</file>

<file path=customXml/itemProps4.xml><?xml version="1.0" encoding="utf-8"?>
<ds:datastoreItem xmlns:ds="http://schemas.openxmlformats.org/officeDocument/2006/customXml" ds:itemID="{F66B227C-7E1A-4191-8041-7C0BD3411E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d2afa7-ad9a-4224-8e10-f94b3ba3fda2"/>
    <ds:schemaRef ds:uri="cb05b36f-5583-441c-93f4-3e7490ae0172"/>
    <ds:schemaRef ds:uri="c87071d6-2064-4c6d-a888-713f01e41511"/>
    <ds:schemaRef ds:uri="ef0e69ac-1cbf-4973-8921-01ce4f62c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4FDEA9E-70ED-4243-9928-CC164BDC500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252</TotalTime>
  <Words>4692</Words>
  <Application>Microsoft Office PowerPoint</Application>
  <PresentationFormat>On-screen Show (4:3)</PresentationFormat>
  <Paragraphs>646</Paragraphs>
  <Slides>68</Slides>
  <Notes>66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80" baseType="lpstr">
      <vt:lpstr>Arial</vt:lpstr>
      <vt:lpstr>Arial Rounded MT Bold</vt:lpstr>
      <vt:lpstr>Avenir Next LT Pro</vt:lpstr>
      <vt:lpstr>Avenir Next LT Pro Light</vt:lpstr>
      <vt:lpstr>AvenirNextLTW01-Demi</vt:lpstr>
      <vt:lpstr>Calibri</vt:lpstr>
      <vt:lpstr>Courier New</vt:lpstr>
      <vt:lpstr>Georgia</vt:lpstr>
      <vt:lpstr>Noto Sans Symbols</vt:lpstr>
      <vt:lpstr>Wingdings</vt:lpstr>
      <vt:lpstr>BCFP 2018</vt:lpstr>
      <vt:lpstr>think-cell Slide</vt:lpstr>
      <vt:lpstr>PowerPoint Presentation</vt:lpstr>
      <vt:lpstr>Webinar Housekeeping</vt:lpstr>
      <vt:lpstr>Questions</vt:lpstr>
      <vt:lpstr>Financial Education Resources for Consumers of All Ages </vt:lpstr>
      <vt:lpstr>Disclaimer</vt:lpstr>
      <vt:lpstr>The Bureau’s Mission and Vision</vt:lpstr>
      <vt:lpstr>What is financial well-being?</vt:lpstr>
      <vt:lpstr>What is financial well-being?</vt:lpstr>
      <vt:lpstr>The four elements of financial well-being</vt:lpstr>
      <vt:lpstr>Three Building Blocks of Youth Financial Capability</vt:lpstr>
      <vt:lpstr>CFPB Youth Financial Education resources </vt:lpstr>
      <vt:lpstr>Money as You Grow: For parents and caregivers</vt:lpstr>
      <vt:lpstr>Money as You Grow Bookshelf: Parent Guides</vt:lpstr>
      <vt:lpstr>Money as You Grow Bookshelf</vt:lpstr>
      <vt:lpstr>Talk about money choices, big and small</vt:lpstr>
      <vt:lpstr>Exploring Government Agencies</vt:lpstr>
      <vt:lpstr>Saving for a rainy day</vt:lpstr>
      <vt:lpstr>Creating a monthly household budget</vt:lpstr>
      <vt:lpstr>Find youth financial literacy activities</vt:lpstr>
      <vt:lpstr>Money Monster stories</vt:lpstr>
      <vt:lpstr>pueblo.gpo.gov/CFPBPubs/CFPBPubs.php</vt:lpstr>
      <vt:lpstr>Office for Students and Young Consumers</vt:lpstr>
      <vt:lpstr>Contents</vt:lpstr>
      <vt:lpstr>Consumer Education seeks to prevent harm</vt:lpstr>
      <vt:lpstr>Other resources for students and practitioners</vt:lpstr>
      <vt:lpstr>A new resource to share with students</vt:lpstr>
      <vt:lpstr>For many college students, this is the first and most complex financial situation they’ll ever be in. </vt:lpstr>
      <vt:lpstr>Many student loan borrowers are in distress. More planning upfront may help.</vt:lpstr>
      <vt:lpstr>It’s never too late to start saving and budgeting for college.</vt:lpstr>
      <vt:lpstr>Other ways to help your student afford college</vt:lpstr>
      <vt:lpstr>Grad Path helps students make final decisions about where (or whether) to go to school—and how to pay for it.</vt:lpstr>
      <vt:lpstr>We used research on financial aid offers to understand the difficulties they pose for students and families.</vt:lpstr>
      <vt:lpstr>Students told us they care about financial fit and want help making informed decisions about paying for college.</vt:lpstr>
      <vt:lpstr>Parents and advisers mirrored students’ concerns about complexity and competing priorities.</vt:lpstr>
      <vt:lpstr>We used this research to build a tool that equips students to turn financial aid offers into plans to pay for school. </vt:lpstr>
      <vt:lpstr>We used this research to build a tool that equips students to turn financial aid offers into plans to pay for school. </vt:lpstr>
      <vt:lpstr>Opportunities to shape future CFPB resources</vt:lpstr>
      <vt:lpstr>Follow up with us! </vt:lpstr>
      <vt:lpstr>Office of Community Affairs</vt:lpstr>
      <vt:lpstr>Your Money, Your Goals: Resources</vt:lpstr>
      <vt:lpstr>Toolkit organization</vt:lpstr>
      <vt:lpstr>Toolkit organization</vt:lpstr>
      <vt:lpstr>The suite of Your Money, Your Goals resources</vt:lpstr>
      <vt:lpstr>Tool: My money picture</vt:lpstr>
      <vt:lpstr>Tool: Income and benefits tracker</vt:lpstr>
      <vt:lpstr>Tool: Spending tracker</vt:lpstr>
      <vt:lpstr>Tool: Creating a cash flow budget</vt:lpstr>
      <vt:lpstr> Prioritizing bills</vt:lpstr>
      <vt:lpstr>PowerPoint Presentation</vt:lpstr>
      <vt:lpstr>Prioritizing bills</vt:lpstr>
      <vt:lpstr>PowerPoint Presentation</vt:lpstr>
      <vt:lpstr>Focus on People with Disabilities</vt:lpstr>
      <vt:lpstr>Focus on People with Disabilities content</vt:lpstr>
      <vt:lpstr>Submitting a complaint to the Bureau </vt:lpstr>
      <vt:lpstr>Office for Older Americans</vt:lpstr>
      <vt:lpstr>Managing Someone Else’s Money</vt:lpstr>
      <vt:lpstr>Fraud prevention tools</vt:lpstr>
      <vt:lpstr>Tips and advice for consumers</vt:lpstr>
      <vt:lpstr>consumerfinance.gov/coronavirus Hub for critical content</vt:lpstr>
      <vt:lpstr>Content topics and themes</vt:lpstr>
      <vt:lpstr>Protecting against fraud while using online or mobile banking</vt:lpstr>
      <vt:lpstr>Managing your accounts during a pandemic</vt:lpstr>
      <vt:lpstr>Tips for using mobile payment services</vt:lpstr>
      <vt:lpstr>Contact us</vt:lpstr>
      <vt:lpstr>Contact us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Scheithe, Erin (CFPB)</dc:creator>
  <cp:lastModifiedBy>Lisa Kupper</cp:lastModifiedBy>
  <cp:revision>14</cp:revision>
  <dcterms:modified xsi:type="dcterms:W3CDTF">2020-11-05T19:28:04Z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0x010100AF5D719A330BE9498B2C5974DBEAC038001D03836E968F18498915634A91538648</vt:lpwstr>
  </property>
  <property fmtid="{D5CDD505-2E9C-101B-9397-08002B2CF9AE}" pid="3" name="Order">
    <vt:r8>1117000</vt:r8>
  </property>
  <property fmtid="{D5CDD505-2E9C-101B-9397-08002B2CF9AE}" pid="4" name="TaxKeyword">
    <vt:lpwstr/>
  </property>
  <property fmtid="{D5CDD505-2E9C-101B-9397-08002B2CF9AE}" pid="5" name="_dlc_DocIdItemGuid">
    <vt:lpwstr>38358a11-ec78-4386-a0ef-15557d92c8dc</vt:lpwstr>
  </property>
</Properties>
</file>