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309" r:id="rId2"/>
    <p:sldId id="256" r:id="rId3"/>
    <p:sldId id="335" r:id="rId4"/>
    <p:sldId id="314" r:id="rId5"/>
    <p:sldId id="315" r:id="rId6"/>
    <p:sldId id="316" r:id="rId7"/>
    <p:sldId id="319" r:id="rId8"/>
    <p:sldId id="318" r:id="rId9"/>
    <p:sldId id="312" r:id="rId10"/>
    <p:sldId id="313" r:id="rId11"/>
    <p:sldId id="317" r:id="rId12"/>
    <p:sldId id="325" r:id="rId13"/>
    <p:sldId id="326" r:id="rId14"/>
    <p:sldId id="327" r:id="rId15"/>
    <p:sldId id="323" r:id="rId16"/>
    <p:sldId id="324" r:id="rId17"/>
    <p:sldId id="328" r:id="rId18"/>
    <p:sldId id="329" r:id="rId19"/>
    <p:sldId id="331" r:id="rId20"/>
    <p:sldId id="321" r:id="rId21"/>
    <p:sldId id="333" r:id="rId22"/>
    <p:sldId id="332" r:id="rId23"/>
    <p:sldId id="334" r:id="rId24"/>
    <p:sldId id="308" r:id="rId25"/>
    <p:sldId id="31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C4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97" autoAdjust="0"/>
    <p:restoredTop sz="85409" autoAdjust="0"/>
  </p:normalViewPr>
  <p:slideViewPr>
    <p:cSldViewPr snapToGrid="0" snapToObjects="1">
      <p:cViewPr>
        <p:scale>
          <a:sx n="68" d="100"/>
          <a:sy n="68" d="100"/>
        </p:scale>
        <p:origin x="-96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99D563-EE39-6A46-9A27-D95855FE4505}" type="doc">
      <dgm:prSet loTypeId="urn:microsoft.com/office/officeart/2005/8/layout/venn2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19FE158-427A-3A4D-8335-73F609384D16}">
      <dgm:prSet phldrT="[Text]" custT="1"/>
      <dgm:spPr/>
      <dgm:t>
        <a:bodyPr/>
        <a:lstStyle/>
        <a:p>
          <a:r>
            <a:rPr lang="en-US" sz="3600" dirty="0" smtClean="0"/>
            <a:t>Learning Map</a:t>
          </a:r>
          <a:endParaRPr lang="en-US" sz="3600" dirty="0"/>
        </a:p>
      </dgm:t>
    </dgm:pt>
    <dgm:pt modelId="{32ED8C71-EB7E-4F4C-A599-A06F88B9296C}" type="parTrans" cxnId="{8446BBED-5314-6941-A1CC-76EA1AA2B192}">
      <dgm:prSet/>
      <dgm:spPr/>
      <dgm:t>
        <a:bodyPr/>
        <a:lstStyle/>
        <a:p>
          <a:endParaRPr lang="en-US"/>
        </a:p>
      </dgm:t>
    </dgm:pt>
    <dgm:pt modelId="{A0D002E9-9EC0-D34A-BD23-F5EEBFD42282}" type="sibTrans" cxnId="{8446BBED-5314-6941-A1CC-76EA1AA2B192}">
      <dgm:prSet/>
      <dgm:spPr/>
      <dgm:t>
        <a:bodyPr/>
        <a:lstStyle/>
        <a:p>
          <a:endParaRPr lang="en-US"/>
        </a:p>
      </dgm:t>
    </dgm:pt>
    <dgm:pt modelId="{B3536E50-05B4-FD4D-A3FA-3348950F453C}">
      <dgm:prSet phldrT="[Text]" custT="1"/>
      <dgm:spPr/>
      <dgm:t>
        <a:bodyPr/>
        <a:lstStyle/>
        <a:p>
          <a:r>
            <a:rPr lang="en-US" sz="3200" dirty="0" smtClean="0"/>
            <a:t>Claims</a:t>
          </a:r>
          <a:endParaRPr lang="en-US" sz="1900" dirty="0"/>
        </a:p>
      </dgm:t>
    </dgm:pt>
    <dgm:pt modelId="{B5E81509-2A91-6E4A-9D63-67846571A860}" type="parTrans" cxnId="{B206F7CF-6581-9048-92D2-85EC910192B0}">
      <dgm:prSet/>
      <dgm:spPr/>
      <dgm:t>
        <a:bodyPr/>
        <a:lstStyle/>
        <a:p>
          <a:endParaRPr lang="en-US"/>
        </a:p>
      </dgm:t>
    </dgm:pt>
    <dgm:pt modelId="{EAE45B34-23F0-3842-BAF0-6BB97BAD82F7}" type="sibTrans" cxnId="{B206F7CF-6581-9048-92D2-85EC910192B0}">
      <dgm:prSet/>
      <dgm:spPr/>
      <dgm:t>
        <a:bodyPr/>
        <a:lstStyle/>
        <a:p>
          <a:endParaRPr lang="en-US"/>
        </a:p>
      </dgm:t>
    </dgm:pt>
    <dgm:pt modelId="{9C94995B-D623-B247-9E56-BDD0E1F659D1}">
      <dgm:prSet phldrT="[Text]" custT="1"/>
      <dgm:spPr/>
      <dgm:t>
        <a:bodyPr/>
        <a:lstStyle/>
        <a:p>
          <a:r>
            <a:rPr lang="en-US" sz="2800" dirty="0" smtClean="0"/>
            <a:t>Conceptual Areas</a:t>
          </a:r>
          <a:endParaRPr lang="en-US" sz="2800" dirty="0"/>
        </a:p>
      </dgm:t>
    </dgm:pt>
    <dgm:pt modelId="{089B2376-3802-D84F-9CC9-0A66C0823B87}" type="parTrans" cxnId="{FDE5CC00-F602-EC4F-A9F2-F13674E5D0F5}">
      <dgm:prSet/>
      <dgm:spPr/>
      <dgm:t>
        <a:bodyPr/>
        <a:lstStyle/>
        <a:p>
          <a:endParaRPr lang="en-US"/>
        </a:p>
      </dgm:t>
    </dgm:pt>
    <dgm:pt modelId="{3A5C92D6-6D0A-844B-8EAF-B70C6C35DE15}" type="sibTrans" cxnId="{FDE5CC00-F602-EC4F-A9F2-F13674E5D0F5}">
      <dgm:prSet/>
      <dgm:spPr/>
      <dgm:t>
        <a:bodyPr/>
        <a:lstStyle/>
        <a:p>
          <a:endParaRPr lang="en-US"/>
        </a:p>
      </dgm:t>
    </dgm:pt>
    <dgm:pt modelId="{B276333A-D3A1-1C43-8EB1-A22782F80866}">
      <dgm:prSet phldrT="[Text]" custT="1"/>
      <dgm:spPr/>
      <dgm:t>
        <a:bodyPr lIns="91440" rIns="91440"/>
        <a:lstStyle/>
        <a:p>
          <a:r>
            <a:rPr lang="en-US" sz="3200" dirty="0" smtClean="0"/>
            <a:t>Essential Elements</a:t>
          </a:r>
        </a:p>
      </dgm:t>
    </dgm:pt>
    <dgm:pt modelId="{2411C5A9-F736-224C-8F31-1B7CAA164E1F}" type="parTrans" cxnId="{758F73B1-4F5D-F945-9F4E-401C9BAEF437}">
      <dgm:prSet/>
      <dgm:spPr/>
      <dgm:t>
        <a:bodyPr/>
        <a:lstStyle/>
        <a:p>
          <a:endParaRPr lang="en-US"/>
        </a:p>
      </dgm:t>
    </dgm:pt>
    <dgm:pt modelId="{6A6DAB63-6AAC-D043-83C2-422DCF7AC860}" type="sibTrans" cxnId="{758F73B1-4F5D-F945-9F4E-401C9BAEF437}">
      <dgm:prSet/>
      <dgm:spPr/>
      <dgm:t>
        <a:bodyPr/>
        <a:lstStyle/>
        <a:p>
          <a:endParaRPr lang="en-US"/>
        </a:p>
      </dgm:t>
    </dgm:pt>
    <dgm:pt modelId="{2A5D6EB9-4AD1-C14D-B86E-0DBF5DB92437}" type="pres">
      <dgm:prSet presAssocID="{9C99D563-EE39-6A46-9A27-D95855FE4505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DE83F0-6C92-D045-925B-35DF1284DB31}" type="pres">
      <dgm:prSet presAssocID="{9C99D563-EE39-6A46-9A27-D95855FE4505}" presName="comp1" presStyleCnt="0"/>
      <dgm:spPr/>
    </dgm:pt>
    <dgm:pt modelId="{1FC90CFB-2AB0-2F41-95AE-C622CDB0B824}" type="pres">
      <dgm:prSet presAssocID="{9C99D563-EE39-6A46-9A27-D95855FE4505}" presName="circle1" presStyleLbl="node1" presStyleIdx="0" presStyleCnt="4" custScaleX="125915" custLinFactNeighborX="-1238"/>
      <dgm:spPr/>
      <dgm:t>
        <a:bodyPr/>
        <a:lstStyle/>
        <a:p>
          <a:endParaRPr lang="en-US"/>
        </a:p>
      </dgm:t>
    </dgm:pt>
    <dgm:pt modelId="{BC7F520E-52FB-6941-B01D-8B34AF1ECA97}" type="pres">
      <dgm:prSet presAssocID="{9C99D563-EE39-6A46-9A27-D95855FE4505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11D19-8ED7-4C44-8289-BD2AE30094F2}" type="pres">
      <dgm:prSet presAssocID="{9C99D563-EE39-6A46-9A27-D95855FE4505}" presName="comp2" presStyleCnt="0"/>
      <dgm:spPr/>
    </dgm:pt>
    <dgm:pt modelId="{FBE49F1E-C80B-E24E-9D30-A33B3D6DC181}" type="pres">
      <dgm:prSet presAssocID="{9C99D563-EE39-6A46-9A27-D95855FE4505}" presName="circle2" presStyleLbl="node1" presStyleIdx="1" presStyleCnt="4" custScaleX="127809"/>
      <dgm:spPr/>
      <dgm:t>
        <a:bodyPr/>
        <a:lstStyle/>
        <a:p>
          <a:endParaRPr lang="en-US"/>
        </a:p>
      </dgm:t>
    </dgm:pt>
    <dgm:pt modelId="{BC533735-E6CD-2D47-B03A-DF3B536B22D9}" type="pres">
      <dgm:prSet presAssocID="{9C99D563-EE39-6A46-9A27-D95855FE4505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37916C-D65E-AE48-ACFC-D9BAEC47C70A}" type="pres">
      <dgm:prSet presAssocID="{9C99D563-EE39-6A46-9A27-D95855FE4505}" presName="comp3" presStyleCnt="0"/>
      <dgm:spPr/>
    </dgm:pt>
    <dgm:pt modelId="{6442A7F1-D6B1-9249-8E10-F1E379D27109}" type="pres">
      <dgm:prSet presAssocID="{9C99D563-EE39-6A46-9A27-D95855FE4505}" presName="circle3" presStyleLbl="node1" presStyleIdx="2" presStyleCnt="4" custScaleX="127809"/>
      <dgm:spPr/>
      <dgm:t>
        <a:bodyPr/>
        <a:lstStyle/>
        <a:p>
          <a:endParaRPr lang="en-US"/>
        </a:p>
      </dgm:t>
    </dgm:pt>
    <dgm:pt modelId="{55B4DDC9-36B4-004C-9C43-A7D064947CC5}" type="pres">
      <dgm:prSet presAssocID="{9C99D563-EE39-6A46-9A27-D95855FE4505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52D1E-300D-1041-8CFC-427397BE666B}" type="pres">
      <dgm:prSet presAssocID="{9C99D563-EE39-6A46-9A27-D95855FE4505}" presName="comp4" presStyleCnt="0"/>
      <dgm:spPr/>
    </dgm:pt>
    <dgm:pt modelId="{E83889FC-23E9-BA4A-8105-89764FDE0C2B}" type="pres">
      <dgm:prSet presAssocID="{9C99D563-EE39-6A46-9A27-D95855FE4505}" presName="circle4" presStyleLbl="node1" presStyleIdx="3" presStyleCnt="4" custScaleX="127809" custLinFactNeighborX="1556" custLinFactNeighborY="0"/>
      <dgm:spPr/>
      <dgm:t>
        <a:bodyPr/>
        <a:lstStyle/>
        <a:p>
          <a:endParaRPr lang="en-US"/>
        </a:p>
      </dgm:t>
    </dgm:pt>
    <dgm:pt modelId="{D2845042-0349-C64A-B3F1-C1A9E8B39BD5}" type="pres">
      <dgm:prSet presAssocID="{9C99D563-EE39-6A46-9A27-D95855FE4505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B2CEB-C1B5-A745-B3F3-6BBA46831946}" type="presOf" srcId="{B276333A-D3A1-1C43-8EB1-A22782F80866}" destId="{E83889FC-23E9-BA4A-8105-89764FDE0C2B}" srcOrd="0" destOrd="0" presId="urn:microsoft.com/office/officeart/2005/8/layout/venn2"/>
    <dgm:cxn modelId="{5A5DD228-5063-2F4F-B1E1-A5C02D8ACB5B}" type="presOf" srcId="{B3536E50-05B4-FD4D-A3FA-3348950F453C}" destId="{FBE49F1E-C80B-E24E-9D30-A33B3D6DC181}" srcOrd="0" destOrd="0" presId="urn:microsoft.com/office/officeart/2005/8/layout/venn2"/>
    <dgm:cxn modelId="{33444F02-F460-DE46-8DB5-9A409232CFA0}" type="presOf" srcId="{9C94995B-D623-B247-9E56-BDD0E1F659D1}" destId="{6442A7F1-D6B1-9249-8E10-F1E379D27109}" srcOrd="0" destOrd="0" presId="urn:microsoft.com/office/officeart/2005/8/layout/venn2"/>
    <dgm:cxn modelId="{758F73B1-4F5D-F945-9F4E-401C9BAEF437}" srcId="{9C99D563-EE39-6A46-9A27-D95855FE4505}" destId="{B276333A-D3A1-1C43-8EB1-A22782F80866}" srcOrd="3" destOrd="0" parTransId="{2411C5A9-F736-224C-8F31-1B7CAA164E1F}" sibTransId="{6A6DAB63-6AAC-D043-83C2-422DCF7AC860}"/>
    <dgm:cxn modelId="{13A3B58B-41F4-2E4E-A4C5-3CC3FE2BD0A1}" type="presOf" srcId="{B3536E50-05B4-FD4D-A3FA-3348950F453C}" destId="{BC533735-E6CD-2D47-B03A-DF3B536B22D9}" srcOrd="1" destOrd="0" presId="urn:microsoft.com/office/officeart/2005/8/layout/venn2"/>
    <dgm:cxn modelId="{129C2A3F-8CEC-9A41-B866-3EA1BB3D5186}" type="presOf" srcId="{9C99D563-EE39-6A46-9A27-D95855FE4505}" destId="{2A5D6EB9-4AD1-C14D-B86E-0DBF5DB92437}" srcOrd="0" destOrd="0" presId="urn:microsoft.com/office/officeart/2005/8/layout/venn2"/>
    <dgm:cxn modelId="{CE346882-AF65-C043-A250-FAD3D868D928}" type="presOf" srcId="{9C94995B-D623-B247-9E56-BDD0E1F659D1}" destId="{55B4DDC9-36B4-004C-9C43-A7D064947CC5}" srcOrd="1" destOrd="0" presId="urn:microsoft.com/office/officeart/2005/8/layout/venn2"/>
    <dgm:cxn modelId="{FDE5CC00-F602-EC4F-A9F2-F13674E5D0F5}" srcId="{9C99D563-EE39-6A46-9A27-D95855FE4505}" destId="{9C94995B-D623-B247-9E56-BDD0E1F659D1}" srcOrd="2" destOrd="0" parTransId="{089B2376-3802-D84F-9CC9-0A66C0823B87}" sibTransId="{3A5C92D6-6D0A-844B-8EAF-B70C6C35DE15}"/>
    <dgm:cxn modelId="{8446BBED-5314-6941-A1CC-76EA1AA2B192}" srcId="{9C99D563-EE39-6A46-9A27-D95855FE4505}" destId="{719FE158-427A-3A4D-8335-73F609384D16}" srcOrd="0" destOrd="0" parTransId="{32ED8C71-EB7E-4F4C-A599-A06F88B9296C}" sibTransId="{A0D002E9-9EC0-D34A-BD23-F5EEBFD42282}"/>
    <dgm:cxn modelId="{B206F7CF-6581-9048-92D2-85EC910192B0}" srcId="{9C99D563-EE39-6A46-9A27-D95855FE4505}" destId="{B3536E50-05B4-FD4D-A3FA-3348950F453C}" srcOrd="1" destOrd="0" parTransId="{B5E81509-2A91-6E4A-9D63-67846571A860}" sibTransId="{EAE45B34-23F0-3842-BAF0-6BB97BAD82F7}"/>
    <dgm:cxn modelId="{2E975A16-C596-B743-AF81-24772BE99746}" type="presOf" srcId="{719FE158-427A-3A4D-8335-73F609384D16}" destId="{1FC90CFB-2AB0-2F41-95AE-C622CDB0B824}" srcOrd="0" destOrd="0" presId="urn:microsoft.com/office/officeart/2005/8/layout/venn2"/>
    <dgm:cxn modelId="{41B9B5DC-DA25-E248-A609-C18583BE969D}" type="presOf" srcId="{719FE158-427A-3A4D-8335-73F609384D16}" destId="{BC7F520E-52FB-6941-B01D-8B34AF1ECA97}" srcOrd="1" destOrd="0" presId="urn:microsoft.com/office/officeart/2005/8/layout/venn2"/>
    <dgm:cxn modelId="{2B1A3E93-4512-2B48-8A51-91D2A2CBEA3C}" type="presOf" srcId="{B276333A-D3A1-1C43-8EB1-A22782F80866}" destId="{D2845042-0349-C64A-B3F1-C1A9E8B39BD5}" srcOrd="1" destOrd="0" presId="urn:microsoft.com/office/officeart/2005/8/layout/venn2"/>
    <dgm:cxn modelId="{61221420-7CF5-9C4E-9C4B-E95E8B131D78}" type="presParOf" srcId="{2A5D6EB9-4AD1-C14D-B86E-0DBF5DB92437}" destId="{67DE83F0-6C92-D045-925B-35DF1284DB31}" srcOrd="0" destOrd="0" presId="urn:microsoft.com/office/officeart/2005/8/layout/venn2"/>
    <dgm:cxn modelId="{CBF21E06-0EE3-EC4F-876A-7169697C8A4B}" type="presParOf" srcId="{67DE83F0-6C92-D045-925B-35DF1284DB31}" destId="{1FC90CFB-2AB0-2F41-95AE-C622CDB0B824}" srcOrd="0" destOrd="0" presId="urn:microsoft.com/office/officeart/2005/8/layout/venn2"/>
    <dgm:cxn modelId="{FE5EA290-A5E2-2E46-B1B4-82BB86418B4E}" type="presParOf" srcId="{67DE83F0-6C92-D045-925B-35DF1284DB31}" destId="{BC7F520E-52FB-6941-B01D-8B34AF1ECA97}" srcOrd="1" destOrd="0" presId="urn:microsoft.com/office/officeart/2005/8/layout/venn2"/>
    <dgm:cxn modelId="{50A25CD6-B8E3-3942-BD97-463076B54C11}" type="presParOf" srcId="{2A5D6EB9-4AD1-C14D-B86E-0DBF5DB92437}" destId="{C3911D19-8ED7-4C44-8289-BD2AE30094F2}" srcOrd="1" destOrd="0" presId="urn:microsoft.com/office/officeart/2005/8/layout/venn2"/>
    <dgm:cxn modelId="{276555F5-619E-A847-9369-44FFDD9E4C3B}" type="presParOf" srcId="{C3911D19-8ED7-4C44-8289-BD2AE30094F2}" destId="{FBE49F1E-C80B-E24E-9D30-A33B3D6DC181}" srcOrd="0" destOrd="0" presId="urn:microsoft.com/office/officeart/2005/8/layout/venn2"/>
    <dgm:cxn modelId="{27B7E9D5-FF1D-CF48-9C6E-A985F0F31C10}" type="presParOf" srcId="{C3911D19-8ED7-4C44-8289-BD2AE30094F2}" destId="{BC533735-E6CD-2D47-B03A-DF3B536B22D9}" srcOrd="1" destOrd="0" presId="urn:microsoft.com/office/officeart/2005/8/layout/venn2"/>
    <dgm:cxn modelId="{DDA9B826-FA42-D84A-BCBE-3E6220825C3F}" type="presParOf" srcId="{2A5D6EB9-4AD1-C14D-B86E-0DBF5DB92437}" destId="{6537916C-D65E-AE48-ACFC-D9BAEC47C70A}" srcOrd="2" destOrd="0" presId="urn:microsoft.com/office/officeart/2005/8/layout/venn2"/>
    <dgm:cxn modelId="{7BEDABDF-2DD0-D944-8C93-DA56249FD0B0}" type="presParOf" srcId="{6537916C-D65E-AE48-ACFC-D9BAEC47C70A}" destId="{6442A7F1-D6B1-9249-8E10-F1E379D27109}" srcOrd="0" destOrd="0" presId="urn:microsoft.com/office/officeart/2005/8/layout/venn2"/>
    <dgm:cxn modelId="{9F2DD6D1-7C93-0949-AF40-30DE9787DA45}" type="presParOf" srcId="{6537916C-D65E-AE48-ACFC-D9BAEC47C70A}" destId="{55B4DDC9-36B4-004C-9C43-A7D064947CC5}" srcOrd="1" destOrd="0" presId="urn:microsoft.com/office/officeart/2005/8/layout/venn2"/>
    <dgm:cxn modelId="{C3EB4082-D3A1-024E-91F9-69A33B92C8B5}" type="presParOf" srcId="{2A5D6EB9-4AD1-C14D-B86E-0DBF5DB92437}" destId="{DE352D1E-300D-1041-8CFC-427397BE666B}" srcOrd="3" destOrd="0" presId="urn:microsoft.com/office/officeart/2005/8/layout/venn2"/>
    <dgm:cxn modelId="{C0168A16-2A06-5E4E-B2F4-A94FDB2F14DF}" type="presParOf" srcId="{DE352D1E-300D-1041-8CFC-427397BE666B}" destId="{E83889FC-23E9-BA4A-8105-89764FDE0C2B}" srcOrd="0" destOrd="0" presId="urn:microsoft.com/office/officeart/2005/8/layout/venn2"/>
    <dgm:cxn modelId="{8BAA8216-54F2-004B-9971-EB0657237465}" type="presParOf" srcId="{DE352D1E-300D-1041-8CFC-427397BE666B}" destId="{D2845042-0349-C64A-B3F1-C1A9E8B39BD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90CFB-2AB0-2F41-95AE-C622CDB0B824}">
      <dsp:nvSpPr>
        <dsp:cNvPr id="0" name=""/>
        <dsp:cNvSpPr/>
      </dsp:nvSpPr>
      <dsp:spPr>
        <a:xfrm>
          <a:off x="0" y="0"/>
          <a:ext cx="7630294" cy="6059877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Learning Map</a:t>
          </a:r>
          <a:endParaRPr lang="en-US" sz="3600" kern="1200" dirty="0"/>
        </a:p>
      </dsp:txBody>
      <dsp:txXfrm>
        <a:off x="2748431" y="302993"/>
        <a:ext cx="2133430" cy="908981"/>
      </dsp:txXfrm>
    </dsp:sp>
    <dsp:sp modelId="{FBE49F1E-C80B-E24E-9D30-A33B3D6DC181}">
      <dsp:nvSpPr>
        <dsp:cNvPr id="0" name=""/>
        <dsp:cNvSpPr/>
      </dsp:nvSpPr>
      <dsp:spPr>
        <a:xfrm>
          <a:off x="792128" y="1211975"/>
          <a:ext cx="6196054" cy="4847901"/>
        </a:xfrm>
        <a:prstGeom prst="ellips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Claims</a:t>
          </a:r>
          <a:endParaRPr lang="en-US" sz="1900" kern="1200" dirty="0"/>
        </a:p>
      </dsp:txBody>
      <dsp:txXfrm>
        <a:off x="2807394" y="1502849"/>
        <a:ext cx="2165521" cy="872622"/>
      </dsp:txXfrm>
    </dsp:sp>
    <dsp:sp modelId="{6442A7F1-D6B1-9249-8E10-F1E379D27109}">
      <dsp:nvSpPr>
        <dsp:cNvPr id="0" name=""/>
        <dsp:cNvSpPr/>
      </dsp:nvSpPr>
      <dsp:spPr>
        <a:xfrm>
          <a:off x="1566635" y="2423950"/>
          <a:ext cx="4647040" cy="3635926"/>
        </a:xfrm>
        <a:prstGeom prst="ellipse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Conceptual Areas</a:t>
          </a:r>
          <a:endParaRPr lang="en-US" sz="2800" kern="1200" dirty="0"/>
        </a:p>
      </dsp:txBody>
      <dsp:txXfrm>
        <a:off x="2807394" y="2696645"/>
        <a:ext cx="2165521" cy="818083"/>
      </dsp:txXfrm>
    </dsp:sp>
    <dsp:sp modelId="{E83889FC-23E9-BA4A-8105-89764FDE0C2B}">
      <dsp:nvSpPr>
        <dsp:cNvPr id="0" name=""/>
        <dsp:cNvSpPr/>
      </dsp:nvSpPr>
      <dsp:spPr>
        <a:xfrm>
          <a:off x="2378858" y="3635926"/>
          <a:ext cx="3098027" cy="2423950"/>
        </a:xfrm>
        <a:prstGeom prst="ellips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227584" rIns="91440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Essential Elements</a:t>
          </a:r>
        </a:p>
      </dsp:txBody>
      <dsp:txXfrm>
        <a:off x="2832554" y="4241913"/>
        <a:ext cx="2190636" cy="1211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965FB-0D21-D048-99EE-91C9E3382BA2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6AF8A-4632-1148-B133-61548119E9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7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AF8A-4632-1148-B133-61548119E9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8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AF8A-4632-1148-B133-61548119E9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8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AF8A-4632-1148-B133-61548119E9F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5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AF8A-4632-1148-B133-61548119E9F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94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AF8A-4632-1148-B133-61548119E9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32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FT1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14B247-3EF4-4B92-B384-051E3FA20B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AF8A-4632-1148-B133-61548119E9F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7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AF8A-4632-1148-B133-61548119E9F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1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302" y="2130425"/>
            <a:ext cx="7524706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56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8078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301" y="274638"/>
            <a:ext cx="7623795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7485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8981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344" y="274638"/>
            <a:ext cx="7262455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4344" y="1600200"/>
            <a:ext cx="3620212" cy="452596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0730" y="1600200"/>
            <a:ext cx="347607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0730" y="3938588"/>
            <a:ext cx="347607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7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94" y="217486"/>
            <a:ext cx="7683413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295" y="1600201"/>
            <a:ext cx="7533313" cy="433239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1200"/>
              </a:spcAft>
              <a:defRPr sz="2400"/>
            </a:lvl2pPr>
            <a:lvl3pPr>
              <a:spcBef>
                <a:spcPts val="0"/>
              </a:spcBef>
              <a:spcAft>
                <a:spcPts val="1200"/>
              </a:spcAft>
              <a:defRPr sz="2200"/>
            </a:lvl3pPr>
            <a:lvl4pPr>
              <a:spcBef>
                <a:spcPts val="0"/>
              </a:spcBef>
              <a:spcAft>
                <a:spcPts val="1200"/>
              </a:spcAft>
              <a:defRPr sz="2000"/>
            </a:lvl4pPr>
            <a:lvl5pPr>
              <a:spcBef>
                <a:spcPts val="0"/>
              </a:spcBef>
              <a:spcAft>
                <a:spcPts val="1200"/>
              </a:spcAft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0355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083" y="4406900"/>
            <a:ext cx="704663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8083" y="2906713"/>
            <a:ext cx="704662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95496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214" y="274638"/>
            <a:ext cx="7684857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6214" y="1600200"/>
            <a:ext cx="3546682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1200"/>
              </a:spcAft>
              <a:defRPr sz="2400"/>
            </a:lvl2pPr>
            <a:lvl3pPr>
              <a:spcBef>
                <a:spcPts val="0"/>
              </a:spcBef>
              <a:spcAft>
                <a:spcPts val="1200"/>
              </a:spcAft>
              <a:defRPr sz="2000"/>
            </a:lvl3pPr>
            <a:lvl4pPr>
              <a:spcBef>
                <a:spcPts val="0"/>
              </a:spcBef>
              <a:spcAft>
                <a:spcPts val="1200"/>
              </a:spcAft>
              <a:defRPr sz="1800"/>
            </a:lvl4pPr>
            <a:lvl5pPr>
              <a:spcBef>
                <a:spcPts val="0"/>
              </a:spcBef>
              <a:spcAft>
                <a:spcPts val="12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42" y="1600200"/>
            <a:ext cx="3479869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1200"/>
              </a:spcAft>
              <a:defRPr sz="2400"/>
            </a:lvl2pPr>
            <a:lvl3pPr>
              <a:spcBef>
                <a:spcPts val="0"/>
              </a:spcBef>
              <a:spcAft>
                <a:spcPts val="1200"/>
              </a:spcAft>
              <a:defRPr sz="2000"/>
            </a:lvl3pPr>
            <a:lvl4pPr>
              <a:spcBef>
                <a:spcPts val="0"/>
              </a:spcBef>
              <a:spcAft>
                <a:spcPts val="1200"/>
              </a:spcAft>
              <a:defRPr sz="1800"/>
            </a:lvl4pPr>
            <a:lvl5pPr>
              <a:spcBef>
                <a:spcPts val="0"/>
              </a:spcBef>
              <a:spcAft>
                <a:spcPts val="12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473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648" y="274638"/>
            <a:ext cx="7541771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8647" y="1509946"/>
            <a:ext cx="36676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8647" y="2191653"/>
            <a:ext cx="3667691" cy="395128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spcBef>
                <a:spcPts val="0"/>
              </a:spcBef>
              <a:spcAft>
                <a:spcPts val="1200"/>
              </a:spcAft>
              <a:defRPr sz="1800"/>
            </a:lvl3pPr>
            <a:lvl4pPr>
              <a:spcBef>
                <a:spcPts val="0"/>
              </a:spcBef>
              <a:spcAft>
                <a:spcPts val="1200"/>
              </a:spcAft>
              <a:defRPr sz="1600"/>
            </a:lvl4pPr>
            <a:lvl5pPr>
              <a:spcBef>
                <a:spcPts val="0"/>
              </a:spcBef>
              <a:spcAft>
                <a:spcPts val="12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296" y="1509946"/>
            <a:ext cx="364394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296" y="2200042"/>
            <a:ext cx="3643950" cy="395128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spcBef>
                <a:spcPts val="0"/>
              </a:spcBef>
              <a:spcAft>
                <a:spcPts val="1200"/>
              </a:spcAft>
              <a:defRPr sz="1800"/>
            </a:lvl3pPr>
            <a:lvl4pPr>
              <a:spcBef>
                <a:spcPts val="0"/>
              </a:spcBef>
              <a:spcAft>
                <a:spcPts val="1200"/>
              </a:spcAft>
              <a:defRPr sz="1600"/>
            </a:lvl4pPr>
            <a:lvl5pPr>
              <a:spcBef>
                <a:spcPts val="0"/>
              </a:spcBef>
              <a:spcAft>
                <a:spcPts val="12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0470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41" y="260350"/>
            <a:ext cx="7588258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024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80400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1200"/>
              </a:spcAft>
              <a:defRPr sz="2400"/>
            </a:lvl2pPr>
            <a:lvl3pPr>
              <a:spcBef>
                <a:spcPts val="0"/>
              </a:spcBef>
              <a:spcAft>
                <a:spcPts val="1200"/>
              </a:spcAft>
              <a:defRPr sz="2200"/>
            </a:lvl3pPr>
            <a:lvl4pPr>
              <a:spcBef>
                <a:spcPts val="0"/>
              </a:spcBef>
              <a:spcAft>
                <a:spcPts val="1200"/>
              </a:spcAft>
              <a:defRPr sz="2000"/>
            </a:lvl4pPr>
            <a:lvl5pPr>
              <a:spcBef>
                <a:spcPts val="0"/>
              </a:spcBef>
              <a:spcAft>
                <a:spcPts val="12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89688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82723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lm_ppt_template5-0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6"/>
            <a:ext cx="9130063" cy="68762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97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3469" y="1632185"/>
            <a:ext cx="731948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4E7A8-5843-9A41-994C-F49FF7A11482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B1A51-B744-F145-AF7B-E94E2389B8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lm_logo_final-0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17" y="6033657"/>
            <a:ext cx="2223640" cy="812798"/>
          </a:xfrm>
          <a:prstGeom prst="rect">
            <a:avLst/>
          </a:prstGeom>
          <a:effectLst/>
        </p:spPr>
      </p:pic>
      <p:pic>
        <p:nvPicPr>
          <p:cNvPr id="9" name="Picture 9" descr="dlm_ppt_template5-0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29713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/>
          <a:srcRect r="68570"/>
          <a:stretch/>
        </p:blipFill>
        <p:spPr>
          <a:xfrm>
            <a:off x="6270052" y="5905500"/>
            <a:ext cx="2873948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xmlns:p14="http://schemas.microsoft.com/office/powerpoint/2010/main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8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ynamiclearningmaps.us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4 at 9.5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443"/>
            <a:ext cx="9144000" cy="51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22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1294" y="501582"/>
            <a:ext cx="7683413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DLM™ System of Professional Development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51295" y="2389751"/>
            <a:ext cx="7533313" cy="354284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Modules in multiple formats</a:t>
            </a:r>
          </a:p>
          <a:p>
            <a:r>
              <a:rPr lang="en-US" sz="3600" dirty="0" smtClean="0"/>
              <a:t>Instructional support materials</a:t>
            </a:r>
          </a:p>
          <a:p>
            <a:r>
              <a:rPr lang="en-US" sz="3600" dirty="0" smtClean="0"/>
              <a:t>Virtual Community of Practice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6354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DLM™ Professional Development Modules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295" y="1600200"/>
            <a:ext cx="7533313" cy="47836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Self-Directed Modules</a:t>
            </a:r>
          </a:p>
          <a:p>
            <a:pPr lvl="1"/>
            <a:r>
              <a:rPr lang="en-US" dirty="0" smtClean="0"/>
              <a:t>On-demand, online,</a:t>
            </a:r>
            <a:r>
              <a:rPr lang="en-US" dirty="0"/>
              <a:t> </a:t>
            </a:r>
            <a:r>
              <a:rPr lang="en-US" dirty="0" smtClean="0"/>
              <a:t>and interactive</a:t>
            </a:r>
          </a:p>
          <a:p>
            <a:pPr lvl="1"/>
            <a:r>
              <a:rPr lang="en-US" dirty="0" smtClean="0"/>
              <a:t>Built in assessment and reporting</a:t>
            </a:r>
          </a:p>
          <a:p>
            <a:r>
              <a:rPr lang="en-US" dirty="0" smtClean="0"/>
              <a:t>Facilitated Modules</a:t>
            </a:r>
          </a:p>
          <a:p>
            <a:pPr lvl="1"/>
            <a:r>
              <a:rPr lang="en-US" dirty="0" smtClean="0"/>
              <a:t>Face-to-face delivery without having to “train the trainer”</a:t>
            </a:r>
          </a:p>
          <a:p>
            <a:pPr lvl="1"/>
            <a:r>
              <a:rPr lang="en-US" dirty="0" smtClean="0"/>
              <a:t>Video delivery of content with planned group activities</a:t>
            </a:r>
          </a:p>
          <a:p>
            <a:r>
              <a:rPr lang="en-US" dirty="0" smtClean="0"/>
              <a:t>Raw Materials</a:t>
            </a:r>
          </a:p>
          <a:p>
            <a:pPr lvl="1"/>
            <a:r>
              <a:rPr lang="en-US" dirty="0" smtClean="0"/>
              <a:t>Can be modified as </a:t>
            </a:r>
            <a:r>
              <a:rPr lang="en-US" dirty="0" smtClean="0"/>
              <a:t>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756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6214" y="-9466"/>
            <a:ext cx="7684857" cy="1143000"/>
          </a:xfrm>
        </p:spPr>
        <p:txBody>
          <a:bodyPr>
            <a:normAutofit/>
          </a:bodyPr>
          <a:lstStyle/>
          <a:p>
            <a:r>
              <a:rPr lang="en-US" b="1" u="sng" dirty="0"/>
              <a:t>Modules Currently Available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436214" y="1253366"/>
            <a:ext cx="7684856" cy="5030175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US" sz="5100" b="1" dirty="0" smtClean="0"/>
              <a:t>About </a:t>
            </a:r>
            <a:r>
              <a:rPr lang="en-US" sz="5100" b="1" dirty="0"/>
              <a:t>College &amp; Career Readiness and DLM</a:t>
            </a:r>
            <a:endParaRPr lang="en-US" sz="5100" dirty="0"/>
          </a:p>
          <a:p>
            <a:pPr marL="735013" indent="-401638" defTabSz="685800">
              <a:buFont typeface="+mj-lt"/>
              <a:buAutoNum type="arabicPeriod"/>
            </a:pPr>
            <a:r>
              <a:rPr lang="en-US" sz="4400" dirty="0"/>
              <a:t>About Common Core State Standards</a:t>
            </a:r>
          </a:p>
          <a:p>
            <a:pPr marL="735013" indent="-401638" defTabSz="685800">
              <a:buFont typeface="+mj-lt"/>
              <a:buAutoNum type="arabicPeriod"/>
            </a:pPr>
            <a:r>
              <a:rPr lang="en-US" sz="4400" dirty="0"/>
              <a:t>The DLM™ Essential Elements</a:t>
            </a:r>
          </a:p>
          <a:p>
            <a:pPr marL="735013" indent="-401638" defTabSz="685800">
              <a:buFont typeface="+mj-lt"/>
              <a:buAutoNum type="arabicPeriod"/>
            </a:pPr>
            <a:r>
              <a:rPr lang="en-US" sz="4400" dirty="0"/>
              <a:t>The DLM™ Claims and Conceptual Areas</a:t>
            </a:r>
          </a:p>
          <a:p>
            <a:pPr marL="735013" indent="-401638" defTabSz="685800">
              <a:buFont typeface="+mj-lt"/>
              <a:buAutoNum type="arabicPeriod"/>
            </a:pPr>
            <a:r>
              <a:rPr lang="en-US" sz="4400" dirty="0"/>
              <a:t>Students with Significant Cognitive </a:t>
            </a:r>
            <a:r>
              <a:rPr lang="en-US" sz="4400" dirty="0" smtClean="0"/>
              <a:t>Disabilities</a:t>
            </a:r>
            <a:r>
              <a:rPr lang="en-US" sz="4900" dirty="0"/>
              <a:t> </a:t>
            </a:r>
          </a:p>
          <a:p>
            <a:pPr marL="0" lvl="0" indent="0">
              <a:buNone/>
            </a:pPr>
            <a:r>
              <a:rPr lang="en-US" sz="4500" dirty="0"/>
              <a:t> </a:t>
            </a:r>
            <a:r>
              <a:rPr lang="en-US" sz="5100" b="1" dirty="0" smtClean="0"/>
              <a:t>General </a:t>
            </a:r>
            <a:r>
              <a:rPr lang="en-US" sz="5100" b="1" dirty="0"/>
              <a:t>Instructional Modules</a:t>
            </a:r>
            <a:endParaRPr lang="en-US" sz="4800" dirty="0"/>
          </a:p>
          <a:p>
            <a:pPr marL="735013" indent="-401638" defTabSz="284163">
              <a:buFont typeface="+mj-lt"/>
              <a:buAutoNum type="arabicPeriod"/>
            </a:pPr>
            <a:r>
              <a:rPr lang="en-US" sz="4400" dirty="0"/>
              <a:t>Universal Design for Learning</a:t>
            </a:r>
          </a:p>
          <a:p>
            <a:pPr marL="735013" indent="-401638" defTabSz="284163">
              <a:buFont typeface="+mj-lt"/>
              <a:buAutoNum type="arabicPeriod"/>
            </a:pPr>
            <a:r>
              <a:rPr lang="en-US" sz="4400" dirty="0"/>
              <a:t>IEPs linked to the DLM™ Essential Elements</a:t>
            </a:r>
          </a:p>
          <a:p>
            <a:pPr marL="735013" indent="-401638" defTabSz="284163">
              <a:buFont typeface="+mj-lt"/>
              <a:buAutoNum type="arabicPeriod"/>
            </a:pPr>
            <a:r>
              <a:rPr lang="en-US" sz="4400" dirty="0"/>
              <a:t>Symbols</a:t>
            </a:r>
          </a:p>
          <a:p>
            <a:pPr marL="735013" indent="-401638" defTabSz="284163">
              <a:buFont typeface="+mj-lt"/>
              <a:buAutoNum type="arabicPeriod"/>
            </a:pPr>
            <a:r>
              <a:rPr lang="en-US" sz="4400" dirty="0"/>
              <a:t>DLM™ Core Vocabulary and Communication </a:t>
            </a:r>
          </a:p>
          <a:p>
            <a:endParaRPr lang="en-US" sz="4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09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214" y="127078"/>
            <a:ext cx="7684857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ELA Modules </a:t>
            </a:r>
            <a:r>
              <a:rPr lang="en-US" b="1" u="sng" dirty="0"/>
              <a:t>Currently Available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6213" y="1005534"/>
            <a:ext cx="7684858" cy="509702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Principles </a:t>
            </a:r>
            <a:r>
              <a:rPr lang="en-US" dirty="0"/>
              <a:t>of ELA Instruction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Speaking and Listening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Shared Reading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Writing:  Text Types and Purposes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Writing: Information and Explanation Texts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Writing: Production and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Writing: Research and </a:t>
            </a:r>
            <a:r>
              <a:rPr lang="en-US" dirty="0" smtClean="0"/>
              <a:t>Range </a:t>
            </a:r>
            <a:r>
              <a:rPr lang="en-US" dirty="0"/>
              <a:t>of Writing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Writing with Alternate Pencils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Emergent Writing (early September)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Predictable Chart Writing (early September) </a:t>
            </a:r>
          </a:p>
        </p:txBody>
      </p:sp>
    </p:spTree>
    <p:extLst>
      <p:ext uri="{BB962C8B-B14F-4D97-AF65-F5344CB8AC3E}">
        <p14:creationId xmlns:p14="http://schemas.microsoft.com/office/powerpoint/2010/main" val="33492606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214" y="0"/>
            <a:ext cx="7684857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Math Modules </a:t>
            </a:r>
            <a:r>
              <a:rPr lang="en-US" b="1" u="sng" dirty="0"/>
              <a:t>Currently Available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6214" y="985981"/>
            <a:ext cx="7503100" cy="514018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Standards of Mathematics 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Counting and Cardinality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Composing and Decomposing Numbers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Forms of Number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Unitizing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Tens Frames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Units and Operations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Place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Fraction Concepts and Models Part 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Fraction Concepts and Models Part II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Basic Geometric Shapes and Their Attributes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Calculating Accurately (early September)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Measuring and Comparing Lengths (early September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06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7 at 1.2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19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8-27 at 1.2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7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4-03-14 at 10.46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4256"/>
          <a:stretch>
            <a:fillRect/>
          </a:stretch>
        </p:blipFill>
        <p:spPr>
          <a:xfrm>
            <a:off x="0" y="0"/>
            <a:ext cx="9385920" cy="6858000"/>
          </a:xfrm>
        </p:spPr>
      </p:pic>
    </p:spTree>
    <p:extLst>
      <p:ext uri="{BB962C8B-B14F-4D97-AF65-F5344CB8AC3E}">
        <p14:creationId xmlns:p14="http://schemas.microsoft.com/office/powerpoint/2010/main" val="3305973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4-03-14 at 10.5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90"/>
            <a:ext cx="9206652" cy="605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02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7 at 1.2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2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7224" y="2130425"/>
            <a:ext cx="7796784" cy="219139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rebuchet MS"/>
                <a:cs typeface="Trebuchet MS"/>
                <a:sym typeface="Calibri" charset="0"/>
              </a:rPr>
              <a:t>Dynamic Learning Maps Alternate Assessment Consortium</a:t>
            </a:r>
            <a:endParaRPr lang="en-US" sz="4000" dirty="0"/>
          </a:p>
        </p:txBody>
      </p:sp>
      <p:sp>
        <p:nvSpPr>
          <p:cNvPr id="4" name="Rectangle 6"/>
          <p:cNvSpPr>
            <a:spLocks noGrp="1"/>
          </p:cNvSpPr>
          <p:nvPr>
            <p:ph type="subTitle" idx="1"/>
          </p:nvPr>
        </p:nvSpPr>
        <p:spPr bwMode="auto">
          <a:xfrm>
            <a:off x="1504394" y="5878030"/>
            <a:ext cx="6400800" cy="9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Trebuchet MS" charset="0"/>
                <a:sym typeface="Trebuchet MS" charset="0"/>
              </a:rPr>
              <a:t>The present publication was developed under grant 84.373X100001 from the </a:t>
            </a:r>
            <a:endParaRPr lang="en-US" sz="1800" dirty="0">
              <a:solidFill>
                <a:schemeClr val="tx1"/>
              </a:solidFill>
              <a:latin typeface="Calibri" charset="0"/>
              <a:sym typeface="Calibri" charset="0"/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  <a:latin typeface="Trebuchet MS" charset="0"/>
                <a:sym typeface="Trebuchet MS" charset="0"/>
              </a:rPr>
              <a:t>U.S. Department of Education, Office of Special Education Programs. The views </a:t>
            </a:r>
            <a:endParaRPr lang="en-US" sz="1800" dirty="0">
              <a:solidFill>
                <a:schemeClr val="tx1"/>
              </a:solidFill>
              <a:latin typeface="Calibri" charset="0"/>
              <a:sym typeface="Calibri" charset="0"/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  <a:latin typeface="Trebuchet MS" charset="0"/>
                <a:sym typeface="Trebuchet MS" charset="0"/>
              </a:rPr>
              <a:t>expressed herein are solely those of the author(s), and no official endorsement </a:t>
            </a:r>
            <a:endParaRPr lang="en-US" sz="1800" dirty="0">
              <a:solidFill>
                <a:schemeClr val="tx1"/>
              </a:solidFill>
              <a:latin typeface="Calibri" charset="0"/>
              <a:sym typeface="Calibri" charset="0"/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  <a:latin typeface="Trebuchet MS" charset="0"/>
                <a:sym typeface="Trebuchet MS" charset="0"/>
              </a:rPr>
              <a:t>by the U.S. Department should be inferred.</a:t>
            </a:r>
          </a:p>
        </p:txBody>
      </p:sp>
      <p:pic>
        <p:nvPicPr>
          <p:cNvPr id="5" name="Picture 4" descr="Screen shot 2012-02-26 at 3.36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24" y="27409"/>
            <a:ext cx="3225413" cy="1760684"/>
          </a:xfrm>
          <a:prstGeom prst="rect">
            <a:avLst/>
          </a:prstGeom>
          <a:effectLst>
            <a:glow>
              <a:schemeClr val="accent1">
                <a:lumMod val="75000"/>
                <a:alpha val="0"/>
              </a:schemeClr>
            </a:glow>
            <a:softEdge rad="495300"/>
          </a:effectLst>
        </p:spPr>
      </p:pic>
      <p:pic>
        <p:nvPicPr>
          <p:cNvPr id="6" name="Picture 5" descr="Screen shot 2012-02-26 at 3.45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605" y="0"/>
            <a:ext cx="2577394" cy="1615504"/>
          </a:xfrm>
          <a:prstGeom prst="rect">
            <a:avLst/>
          </a:prstGeom>
          <a:effectLst>
            <a:glow>
              <a:schemeClr val="accent1">
                <a:lumMod val="75000"/>
                <a:alpha val="0"/>
              </a:schemeClr>
            </a:glow>
            <a:outerShdw blurRad="50800" dist="38100" dir="2700000" algn="tl" rotWithShape="0">
              <a:schemeClr val="accent1">
                <a:lumMod val="75000"/>
                <a:alpha val="0"/>
              </a:schemeClr>
            </a:outerShdw>
            <a:softEdge rad="508000"/>
          </a:effectLst>
        </p:spPr>
      </p:pic>
      <p:pic>
        <p:nvPicPr>
          <p:cNvPr id="7" name="Picture 6" descr="micha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08" y="-1148"/>
            <a:ext cx="2823630" cy="1697881"/>
          </a:xfrm>
          <a:prstGeom prst="rect">
            <a:avLst/>
          </a:prstGeom>
          <a:effectLst>
            <a:glow>
              <a:schemeClr val="accent1">
                <a:lumMod val="75000"/>
                <a:alpha val="0"/>
              </a:schemeClr>
            </a:glow>
            <a:softEdge rad="495300"/>
          </a:effectLst>
        </p:spPr>
      </p:pic>
    </p:spTree>
    <p:extLst>
      <p:ext uri="{BB962C8B-B14F-4D97-AF65-F5344CB8AC3E}">
        <p14:creationId xmlns:p14="http://schemas.microsoft.com/office/powerpoint/2010/main" val="1622176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Facilitated Versions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face-to-face training.</a:t>
            </a:r>
          </a:p>
          <a:p>
            <a:r>
              <a:rPr lang="en-US" dirty="0" smtClean="0"/>
              <a:t>Facilitator’s guide with objectives, agenda, and step-by-step directions.</a:t>
            </a:r>
          </a:p>
          <a:p>
            <a:r>
              <a:rPr lang="en-US" dirty="0" smtClean="0"/>
              <a:t>Content delivered via video.</a:t>
            </a:r>
          </a:p>
          <a:p>
            <a:r>
              <a:rPr lang="en-US" dirty="0" smtClean="0"/>
              <a:t>Preplanned group activities marked by “Pause for Activity” in the video</a:t>
            </a:r>
            <a:r>
              <a:rPr lang="en-US" dirty="0" smtClean="0"/>
              <a:t>.</a:t>
            </a:r>
          </a:p>
          <a:p>
            <a:r>
              <a:rPr lang="en-US" dirty="0" smtClean="0"/>
              <a:t>Activities focus on application and can be shifted based on the audience.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06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9-03 at 7.30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87" y="0"/>
            <a:ext cx="6228284" cy="6858000"/>
          </a:xfrm>
          <a:prstGeom prst="rect">
            <a:avLst/>
          </a:prstGeom>
        </p:spPr>
      </p:pic>
      <p:pic>
        <p:nvPicPr>
          <p:cNvPr id="6" name="Picture 5" descr="dlm_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8" y="5938308"/>
            <a:ext cx="2518111" cy="9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73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7 at 1.2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4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DLM Virtual Community of Practice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to DLM Familiar Texts</a:t>
            </a:r>
          </a:p>
          <a:p>
            <a:pPr lvl="1"/>
            <a:r>
              <a:rPr lang="en-US" dirty="0" smtClean="0"/>
              <a:t>These are books that many students will encounter during the DLM assessment </a:t>
            </a:r>
          </a:p>
          <a:p>
            <a:pPr lvl="1"/>
            <a:r>
              <a:rPr lang="en-US" dirty="0" smtClean="0"/>
              <a:t>All students will benefit from reading them </a:t>
            </a:r>
          </a:p>
          <a:p>
            <a:r>
              <a:rPr lang="en-US" dirty="0" smtClean="0"/>
              <a:t>Access to Instructional Supports</a:t>
            </a:r>
          </a:p>
          <a:p>
            <a:r>
              <a:rPr lang="en-US" dirty="0" smtClean="0"/>
              <a:t>Interactive Groups</a:t>
            </a:r>
          </a:p>
          <a:p>
            <a:pPr lvl="1"/>
            <a:r>
              <a:rPr lang="en-US" dirty="0" smtClean="0"/>
              <a:t>Including a group for Parents, Caregivers, and Other Family Members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50849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/>
          </p:cNvSpPr>
          <p:nvPr/>
        </p:nvSpPr>
        <p:spPr bwMode="auto">
          <a:xfrm>
            <a:off x="1748390" y="2112970"/>
            <a:ext cx="7174999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304800" indent="-304800" algn="ctr">
              <a:spcBef>
                <a:spcPts val="1150"/>
              </a:spcBef>
            </a:pPr>
            <a:r>
              <a:rPr lang="en-US" sz="4800" dirty="0">
                <a:solidFill>
                  <a:srgbClr val="000081"/>
                </a:solidFill>
                <a:latin typeface="Trebuchet MS" charset="0"/>
                <a:sym typeface="Trebuchet MS" charset="0"/>
              </a:rPr>
              <a:t>THANK YOU!</a:t>
            </a:r>
            <a:endParaRPr lang="en-US" sz="1800" dirty="0">
              <a:solidFill>
                <a:schemeClr val="tx1"/>
              </a:solidFill>
              <a:latin typeface="Calibri" charset="0"/>
              <a:sym typeface="Calibri" charset="0"/>
            </a:endParaRPr>
          </a:p>
          <a:p>
            <a:pPr marL="304800" indent="-304800" algn="ctr">
              <a:spcBef>
                <a:spcPts val="763"/>
              </a:spcBef>
            </a:pPr>
            <a:endParaRPr lang="en-US" sz="3200" dirty="0">
              <a:solidFill>
                <a:schemeClr val="tx1"/>
              </a:solidFill>
              <a:latin typeface="Trebuchet MS" charset="0"/>
              <a:sym typeface="Trebuchet MS" charset="0"/>
            </a:endParaRPr>
          </a:p>
          <a:p>
            <a:pPr marL="304800" indent="-304800" algn="ctr">
              <a:spcBef>
                <a:spcPts val="575"/>
              </a:spcBef>
            </a:pPr>
            <a:r>
              <a:rPr lang="en-US" sz="2400" dirty="0">
                <a:solidFill>
                  <a:schemeClr val="tx1"/>
                </a:solidFill>
                <a:latin typeface="Trebuchet MS" charset="0"/>
                <a:sym typeface="Trebuchet MS" charset="0"/>
              </a:rPr>
              <a:t>For more information, please go to: </a:t>
            </a:r>
            <a:endParaRPr lang="en-US" sz="1800" dirty="0">
              <a:solidFill>
                <a:schemeClr val="tx1"/>
              </a:solidFill>
              <a:latin typeface="Calibri" charset="0"/>
              <a:sym typeface="Calibri" charset="0"/>
            </a:endParaRPr>
          </a:p>
          <a:p>
            <a:pPr marL="304800" indent="-304800" algn="ctr">
              <a:spcBef>
                <a:spcPts val="575"/>
              </a:spcBef>
            </a:pPr>
            <a:r>
              <a:rPr lang="en-US" sz="2400" u="sng" dirty="0">
                <a:solidFill>
                  <a:srgbClr val="0000FF"/>
                </a:solidFill>
                <a:latin typeface="Trebuchet MS" charset="0"/>
                <a:sym typeface="Trebuchet MS" charset="0"/>
                <a:hlinkClick r:id="rId2"/>
              </a:rPr>
              <a:t>www.dynamiclearningmaps.org</a:t>
            </a:r>
            <a:endParaRPr lang="en-US" sz="2400" u="sng" dirty="0">
              <a:solidFill>
                <a:srgbClr val="0000FF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894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4 at 9.5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443"/>
            <a:ext cx="9144000" cy="51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19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5004"/>
            <a:ext cx="9144000" cy="50962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755" y="54937"/>
            <a:ext cx="8813815" cy="1143000"/>
          </a:xfrm>
        </p:spPr>
        <p:txBody>
          <a:bodyPr/>
          <a:lstStyle/>
          <a:p>
            <a:r>
              <a:rPr lang="en-US" dirty="0" smtClean="0"/>
              <a:t>DLM™ Member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5708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Map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10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90282A-3581-7741-A90B-487C0D95146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46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54190" y="1069539"/>
            <a:ext cx="7389817" cy="3743386"/>
          </a:xfrm>
        </p:spPr>
        <p:txBody>
          <a:bodyPr>
            <a:normAutofit fontScale="90000"/>
          </a:bodyPr>
          <a:lstStyle/>
          <a:p>
            <a:r>
              <a:rPr lang="en-US" dirty="0"/>
              <a:t>The Dynamic Learning Maps </a:t>
            </a:r>
            <a:r>
              <a:rPr lang="en-US" b="1" u="sng" dirty="0"/>
              <a:t>Essential Elements</a:t>
            </a:r>
            <a:r>
              <a:rPr lang="en-US" b="1" dirty="0"/>
              <a:t> </a:t>
            </a:r>
            <a:r>
              <a:rPr lang="en-US" dirty="0"/>
              <a:t>are specific statements of content and skills that are linked to the college and career readiness grade level expectations.</a:t>
            </a:r>
          </a:p>
        </p:txBody>
      </p:sp>
    </p:spTree>
    <p:extLst>
      <p:ext uri="{BB962C8B-B14F-4D97-AF65-F5344CB8AC3E}">
        <p14:creationId xmlns:p14="http://schemas.microsoft.com/office/powerpoint/2010/main" val="390389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4-14 at 9.10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406" y="0"/>
            <a:ext cx="9986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56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68761835"/>
              </p:ext>
            </p:extLst>
          </p:nvPr>
        </p:nvGraphicFramePr>
        <p:xfrm>
          <a:off x="1292671" y="201456"/>
          <a:ext cx="7780311" cy="6059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2497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DLM </a:t>
            </a:r>
            <a:r>
              <a:rPr lang="en-US" dirty="0" err="1" smtClean="0"/>
              <a:t>Testlets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Designed at 5 levels to allow a wide array of access to content for the Essential Element</a:t>
            </a:r>
          </a:p>
          <a:p>
            <a:r>
              <a:rPr lang="en-US" dirty="0"/>
              <a:t>Five linkage levels:</a:t>
            </a:r>
          </a:p>
          <a:p>
            <a:pPr lvl="1"/>
            <a:r>
              <a:rPr lang="en-US" dirty="0"/>
              <a:t>Initial precursor </a:t>
            </a:r>
          </a:p>
          <a:p>
            <a:pPr lvl="1"/>
            <a:r>
              <a:rPr lang="en-US" dirty="0"/>
              <a:t>Distal precursor</a:t>
            </a:r>
          </a:p>
          <a:p>
            <a:pPr lvl="1"/>
            <a:r>
              <a:rPr lang="en-US" dirty="0"/>
              <a:t>Proximal precursor</a:t>
            </a:r>
          </a:p>
          <a:p>
            <a:pPr lvl="1"/>
            <a:r>
              <a:rPr lang="en-US" dirty="0"/>
              <a:t>Target (most like the </a:t>
            </a:r>
            <a:r>
              <a:rPr lang="en-US" dirty="0" smtClean="0"/>
              <a:t>Essential Elements)</a:t>
            </a:r>
            <a:endParaRPr lang="en-US" dirty="0"/>
          </a:p>
          <a:p>
            <a:pPr lvl="1"/>
            <a:r>
              <a:rPr lang="en-US" dirty="0"/>
              <a:t>Successor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17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are we helping </a:t>
            </a:r>
            <a:r>
              <a:rPr lang="en-US" dirty="0" smtClean="0"/>
              <a:t>teams understand </a:t>
            </a:r>
            <a:r>
              <a:rPr lang="en-US" dirty="0" smtClean="0"/>
              <a:t>the system?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84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L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DLM Theme.thmx</Template>
  <TotalTime>884</TotalTime>
  <Words>483</Words>
  <Application>Microsoft Macintosh PowerPoint</Application>
  <PresentationFormat>On-screen Show (4:3)</PresentationFormat>
  <Paragraphs>97</Paragraphs>
  <Slides>25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DLM Theme</vt:lpstr>
      <vt:lpstr>PowerPoint Presentation</vt:lpstr>
      <vt:lpstr>Dynamic Learning Maps Alternate Assessment Consortium</vt:lpstr>
      <vt:lpstr>DLM™ Member State</vt:lpstr>
      <vt:lpstr>Learning Map</vt:lpstr>
      <vt:lpstr>The Dynamic Learning Maps Essential Elements are specific statements of content and skills that are linked to the college and career readiness grade level expectations.</vt:lpstr>
      <vt:lpstr>PowerPoint Presentation</vt:lpstr>
      <vt:lpstr>PowerPoint Presentation</vt:lpstr>
      <vt:lpstr>DLM Testlets</vt:lpstr>
      <vt:lpstr>How are we helping teams understand the system? </vt:lpstr>
      <vt:lpstr>The DLM™ System of Professional Development</vt:lpstr>
      <vt:lpstr>DLM™ Professional Development Modules</vt:lpstr>
      <vt:lpstr>Modules Currently Available </vt:lpstr>
      <vt:lpstr>ELA Modules Currently Available </vt:lpstr>
      <vt:lpstr>Math Modules Currently Available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Facilitated Versions </vt:lpstr>
      <vt:lpstr>PowerPoint Presentation</vt:lpstr>
      <vt:lpstr>PowerPoint Presentation</vt:lpstr>
      <vt:lpstr>DLM Virtual Community of Practice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Counting and  Cardinality</dc:title>
  <dc:creator>Skip Ryan</dc:creator>
  <cp:lastModifiedBy/>
  <cp:revision>96</cp:revision>
  <dcterms:created xsi:type="dcterms:W3CDTF">2013-04-30T14:50:55Z</dcterms:created>
  <dcterms:modified xsi:type="dcterms:W3CDTF">2014-09-03T11:55:29Z</dcterms:modified>
</cp:coreProperties>
</file>