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5" r:id="rId1"/>
    <p:sldMasterId id="2147485002" r:id="rId2"/>
  </p:sldMasterIdLst>
  <p:notesMasterIdLst>
    <p:notesMasterId r:id="rId17"/>
  </p:notesMasterIdLst>
  <p:handoutMasterIdLst>
    <p:handoutMasterId r:id="rId18"/>
  </p:handoutMasterIdLst>
  <p:sldIdLst>
    <p:sldId id="257" r:id="rId3"/>
    <p:sldId id="258" r:id="rId4"/>
    <p:sldId id="291" r:id="rId5"/>
    <p:sldId id="320" r:id="rId6"/>
    <p:sldId id="322" r:id="rId7"/>
    <p:sldId id="321" r:id="rId8"/>
    <p:sldId id="261" r:id="rId9"/>
    <p:sldId id="266" r:id="rId10"/>
    <p:sldId id="294" r:id="rId11"/>
    <p:sldId id="262" r:id="rId12"/>
    <p:sldId id="307" r:id="rId13"/>
    <p:sldId id="263" r:id="rId14"/>
    <p:sldId id="277" r:id="rId15"/>
    <p:sldId id="319" r:id="rId16"/>
  </p:sldIdLst>
  <p:sldSz cx="9144000" cy="6858000" type="screen4x3"/>
  <p:notesSz cx="6858000" cy="9144000"/>
  <p:custDataLst>
    <p:tags r:id="rId19"/>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9444"/>
    <a:srgbClr val="56A0D3"/>
    <a:srgbClr val="2EA0D3"/>
    <a:srgbClr val="4F81BD"/>
    <a:srgbClr val="C0504D"/>
    <a:srgbClr val="F79646"/>
    <a:srgbClr val="800000"/>
    <a:srgbClr val="009A46"/>
    <a:srgbClr val="B86E00"/>
    <a:srgbClr val="CC7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94" autoAdjust="0"/>
  </p:normalViewPr>
  <p:slideViewPr>
    <p:cSldViewPr>
      <p:cViewPr>
        <p:scale>
          <a:sx n="80" d="100"/>
          <a:sy n="80" d="100"/>
        </p:scale>
        <p:origin x="-1056"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86" d="100"/>
          <a:sy n="86"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E1B58C3-851F-5B45-8883-EA141B9BE990}" type="datetimeFigureOut">
              <a:rPr lang="en-US"/>
              <a:pPr>
                <a:defRPr/>
              </a:pPr>
              <a:t>11/2/2014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a:t>NECTAC/ECO/WRRC 2012</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3C87139F-DDB3-5943-B055-E279F8F9EF39}" type="datetimeFigureOut">
              <a:rPr lang="en-US"/>
              <a:pPr>
                <a:defRPr/>
              </a:pPr>
              <a:t>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a:t>NECTAC/ECO/WRRC 2012</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4D4A29D-0E5E-E34D-8579-0D1C1BBCA53C}" type="slidenum">
              <a:rPr lang="en-US"/>
              <a:pPr>
                <a:defRPr/>
              </a:pPr>
              <a:t>‹#›</a:t>
            </a:fld>
            <a:endParaRPr lang="en-US"/>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sz="1200" dirty="0" smtClean="0">
              <a:latin typeface="Arial" charset="0"/>
            </a:endParaRPr>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7</a:t>
            </a:fld>
            <a:endParaRPr lang="en-US"/>
          </a:p>
        </p:txBody>
      </p:sp>
    </p:spTree>
    <p:extLst>
      <p:ext uri="{BB962C8B-B14F-4D97-AF65-F5344CB8AC3E}">
        <p14:creationId xmlns:p14="http://schemas.microsoft.com/office/powerpoint/2010/main" val="405441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1" dirty="0" smtClean="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9</a:t>
            </a:fld>
            <a:endParaRPr lang="en-US"/>
          </a:p>
        </p:txBody>
      </p:sp>
    </p:spTree>
    <p:extLst>
      <p:ext uri="{BB962C8B-B14F-4D97-AF65-F5344CB8AC3E}">
        <p14:creationId xmlns:p14="http://schemas.microsoft.com/office/powerpoint/2010/main" val="18115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039BF9B7-689C-EC44-85BB-781DEF006AB5}" type="slidenum">
              <a:rPr lang="en-US"/>
              <a:pPr>
                <a:defRPr/>
              </a:pPr>
              <a:t>‹#›</a:t>
            </a:fld>
            <a:endParaRPr lang="en-US"/>
          </a:p>
        </p:txBody>
      </p:sp>
    </p:spTree>
    <p:extLst>
      <p:ext uri="{BB962C8B-B14F-4D97-AF65-F5344CB8AC3E}">
        <p14:creationId xmlns:p14="http://schemas.microsoft.com/office/powerpoint/2010/main" val="360459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61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B268D0E-8075-9746-99AF-58F28B56088B}" type="slidenum">
              <a:rPr lang="en-US"/>
              <a:pPr>
                <a:defRPr/>
              </a:pPr>
              <a:t>‹#›</a:t>
            </a:fld>
            <a:endParaRPr lang="en-US"/>
          </a:p>
        </p:txBody>
      </p:sp>
    </p:spTree>
    <p:extLst>
      <p:ext uri="{BB962C8B-B14F-4D97-AF65-F5344CB8AC3E}">
        <p14:creationId xmlns:p14="http://schemas.microsoft.com/office/powerpoint/2010/main" val="38156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442E309-CD4D-B546-858A-ADC96E5EE591}" type="slidenum">
              <a:rPr lang="en-US"/>
              <a:pPr>
                <a:defRPr/>
              </a:pPr>
              <a:t>‹#›</a:t>
            </a:fld>
            <a:endParaRPr lang="en-US"/>
          </a:p>
        </p:txBody>
      </p:sp>
    </p:spTree>
    <p:extLst>
      <p:ext uri="{BB962C8B-B14F-4D97-AF65-F5344CB8AC3E}">
        <p14:creationId xmlns:p14="http://schemas.microsoft.com/office/powerpoint/2010/main" val="188981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62A7FBC-1EA9-1B4F-B2BD-AE682071CD69}" type="slidenum">
              <a:rPr lang="en-US"/>
              <a:pPr>
                <a:defRPr/>
              </a:pPr>
              <a:t>‹#›</a:t>
            </a:fld>
            <a:endParaRPr lang="en-US"/>
          </a:p>
        </p:txBody>
      </p:sp>
    </p:spTree>
    <p:extLst>
      <p:ext uri="{BB962C8B-B14F-4D97-AF65-F5344CB8AC3E}">
        <p14:creationId xmlns:p14="http://schemas.microsoft.com/office/powerpoint/2010/main" val="109623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01666677-785C-E044-BDDF-348B989260EE}" type="slidenum">
              <a:rPr lang="en-US"/>
              <a:pPr>
                <a:defRPr/>
              </a:pPr>
              <a:t>‹#›</a:t>
            </a:fld>
            <a:endParaRPr lang="en-US"/>
          </a:p>
        </p:txBody>
      </p:sp>
    </p:spTree>
    <p:extLst>
      <p:ext uri="{BB962C8B-B14F-4D97-AF65-F5344CB8AC3E}">
        <p14:creationId xmlns:p14="http://schemas.microsoft.com/office/powerpoint/2010/main" val="352095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C02787E-54BF-6C4D-9EA0-361C2B8DD9E1}" type="slidenum">
              <a:rPr lang="en-US"/>
              <a:pPr>
                <a:defRPr/>
              </a:pPr>
              <a:t>‹#›</a:t>
            </a:fld>
            <a:endParaRPr lang="en-US"/>
          </a:p>
        </p:txBody>
      </p:sp>
    </p:spTree>
    <p:extLst>
      <p:ext uri="{BB962C8B-B14F-4D97-AF65-F5344CB8AC3E}">
        <p14:creationId xmlns:p14="http://schemas.microsoft.com/office/powerpoint/2010/main" val="425325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CBF37B6-674E-D547-83D9-265D13403A95}" type="slidenum">
              <a:rPr lang="en-US"/>
              <a:pPr>
                <a:defRPr/>
              </a:pPr>
              <a:t>‹#›</a:t>
            </a:fld>
            <a:endParaRPr lang="en-US"/>
          </a:p>
        </p:txBody>
      </p:sp>
    </p:spTree>
    <p:extLst>
      <p:ext uri="{BB962C8B-B14F-4D97-AF65-F5344CB8AC3E}">
        <p14:creationId xmlns:p14="http://schemas.microsoft.com/office/powerpoint/2010/main" val="287657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CAFC370-C74C-2843-AB53-107270737FBA}" type="slidenum">
              <a:rPr lang="en-US"/>
              <a:pPr>
                <a:defRPr/>
              </a:pPr>
              <a:t>‹#›</a:t>
            </a:fld>
            <a:endParaRPr lang="en-US"/>
          </a:p>
        </p:txBody>
      </p:sp>
    </p:spTree>
    <p:extLst>
      <p:ext uri="{BB962C8B-B14F-4D97-AF65-F5344CB8AC3E}">
        <p14:creationId xmlns:p14="http://schemas.microsoft.com/office/powerpoint/2010/main" val="322769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0E6A2D8-7D1A-A445-8A7F-465B8A706C44}" type="slidenum">
              <a:rPr lang="en-US"/>
              <a:pPr>
                <a:defRPr/>
              </a:pPr>
              <a:t>‹#›</a:t>
            </a:fld>
            <a:endParaRPr lang="en-US"/>
          </a:p>
        </p:txBody>
      </p:sp>
    </p:spTree>
    <p:extLst>
      <p:ext uri="{BB962C8B-B14F-4D97-AF65-F5344CB8AC3E}">
        <p14:creationId xmlns:p14="http://schemas.microsoft.com/office/powerpoint/2010/main" val="177397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17526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3F68DD1-A5D0-7B41-8331-CDD6C0C8CC23}" type="slidenum">
              <a:rPr lang="en-US"/>
              <a:pPr>
                <a:defRPr/>
              </a:pPr>
              <a:t>‹#›</a:t>
            </a:fld>
            <a:endParaRPr lang="en-US"/>
          </a:p>
        </p:txBody>
      </p:sp>
      <p:cxnSp>
        <p:nvCxnSpPr>
          <p:cNvPr id="8" name="Straight Connector 7"/>
          <p:cNvCxnSpPr/>
          <p:nvPr/>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pic>
        <p:nvPicPr>
          <p:cNvPr id="3" name="Picture 2" title="Logo: ECTA Cente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28600" y="109405"/>
            <a:ext cx="3505200" cy="576395"/>
          </a:xfrm>
          <a:prstGeom prst="rect">
            <a:avLst/>
          </a:prstGeom>
        </p:spPr>
      </p:pic>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2" r:id="rId1"/>
    <p:sldLayoutId id="2147485013" r:id="rId2"/>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ectacenter.org/~calls/2014/ssip/ssip.asp"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ctacenter.org/eco/pages/talking.asp"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ectacenter.org/eco/pages/selflearning.as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ectacenter.org/espanol/recursos.asp" TargetMode="Externa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ectacenter.org/topics/effective/effective.asp"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ctacenter.org/32review.asp"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ctacenter.org/contact/contact.asp"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ctacenter.org/sitemap.asp#topic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ctacenter.org/families.asp"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ecrecpractice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hotograph: Child on playgroun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4800" y="381000"/>
            <a:ext cx="3387852" cy="4953000"/>
          </a:xfrm>
          <a:prstGeom prst="rect">
            <a:avLst/>
          </a:prstGeom>
        </p:spPr>
      </p:pic>
      <p:sp>
        <p:nvSpPr>
          <p:cNvPr id="3" name="TextBox 2"/>
          <p:cNvSpPr txBox="1"/>
          <p:nvPr/>
        </p:nvSpPr>
        <p:spPr>
          <a:xfrm>
            <a:off x="304800" y="5715000"/>
            <a:ext cx="5181600" cy="938719"/>
          </a:xfrm>
          <a:prstGeom prst="rect">
            <a:avLst/>
          </a:prstGeom>
          <a:noFill/>
        </p:spPr>
        <p:txBody>
          <a:bodyPr wrap="square" rtlCol="0">
            <a:spAutoFit/>
          </a:bodyPr>
          <a:lstStyle/>
          <a:p>
            <a:r>
              <a:rPr lang="en-US" sz="1100" dirty="0">
                <a:solidFill>
                  <a:schemeClr val="accent3"/>
                </a:solidFill>
              </a:rPr>
              <a:t>The ECTA Center is a program of the FPG Child Development Institute of the University of North Carolina at Chapel Hill, funded through cooperative agreement number H326P120002 from the Office of Special Education Programs, U.S. Department of Education. Opinions expressed herein do not necessarily represent the Department of Education's position or policy</a:t>
            </a:r>
            <a:r>
              <a:rPr lang="en-US" sz="1100" dirty="0" smtClean="0">
                <a:solidFill>
                  <a:schemeClr val="accent3"/>
                </a:solidFill>
              </a:rPr>
              <a:t>.</a:t>
            </a:r>
            <a:endParaRPr lang="en-US" sz="1100" dirty="0">
              <a:solidFill>
                <a:schemeClr val="accent3"/>
              </a:solidFill>
            </a:endParaRPr>
          </a:p>
        </p:txBody>
      </p:sp>
      <p:pic>
        <p:nvPicPr>
          <p:cNvPr id="14341" name="Picture 8" title="Logo: TA&amp;D Network"/>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84887" y="5715000"/>
            <a:ext cx="2710384"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title="Dividing Line"/>
          <p:cNvCxnSpPr/>
          <p:nvPr/>
        </p:nvCxnSpPr>
        <p:spPr>
          <a:xfrm>
            <a:off x="381000" y="5562600"/>
            <a:ext cx="8458200" cy="0"/>
          </a:xfrm>
          <a:prstGeom prst="line">
            <a:avLst/>
          </a:prstGeom>
          <a:ln w="25400">
            <a:solidFill>
              <a:schemeClr val="accent5"/>
            </a:solidFill>
            <a:prstDash val="solid"/>
          </a:ln>
          <a:effectLst>
            <a:outerShdw dist="25400" dir="5400000" rotWithShape="0">
              <a:schemeClr val="bg1"/>
            </a:outerShdw>
          </a:effectLst>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3886200" y="3276600"/>
            <a:ext cx="5105400" cy="175260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r>
              <a:rPr lang="en-US" sz="2400" b="1" dirty="0" smtClean="0">
                <a:solidFill>
                  <a:schemeClr val="accent3"/>
                </a:solidFill>
              </a:rPr>
              <a:t>Lynne Kahn</a:t>
            </a:r>
            <a:r>
              <a:rPr lang="en-US" sz="2400" dirty="0" smtClean="0">
                <a:solidFill>
                  <a:schemeClr val="accent3"/>
                </a:solidFill>
              </a:rPr>
              <a:t>, Co-Director</a:t>
            </a:r>
          </a:p>
          <a:p>
            <a:pPr>
              <a:defRPr/>
            </a:pPr>
            <a:r>
              <a:rPr lang="en-US" sz="2400" b="1" dirty="0" smtClean="0">
                <a:solidFill>
                  <a:schemeClr val="accent3"/>
                </a:solidFill>
              </a:rPr>
              <a:t>Christina Kasprzak</a:t>
            </a:r>
            <a:r>
              <a:rPr lang="en-US" sz="2400" dirty="0" smtClean="0">
                <a:solidFill>
                  <a:schemeClr val="accent3"/>
                </a:solidFill>
              </a:rPr>
              <a:t>, Co-Director</a:t>
            </a:r>
          </a:p>
          <a:p>
            <a:pPr>
              <a:defRPr/>
            </a:pPr>
            <a:endParaRPr lang="en-US" sz="2400" dirty="0">
              <a:solidFill>
                <a:schemeClr val="accent3"/>
              </a:solidFill>
            </a:endParaRPr>
          </a:p>
          <a:p>
            <a:pPr>
              <a:defRPr/>
            </a:pPr>
            <a:r>
              <a:rPr lang="en-US" sz="2400" i="1" dirty="0" smtClean="0">
                <a:solidFill>
                  <a:schemeClr val="accent5"/>
                </a:solidFill>
              </a:rPr>
              <a:t>October 2014</a:t>
            </a:r>
            <a:endParaRPr lang="en-US" sz="2400" i="1" dirty="0">
              <a:solidFill>
                <a:schemeClr val="accent5"/>
              </a:solidFill>
            </a:endParaRPr>
          </a:p>
        </p:txBody>
      </p:sp>
      <p:sp>
        <p:nvSpPr>
          <p:cNvPr id="4" name="Title 3"/>
          <p:cNvSpPr>
            <a:spLocks noGrp="1"/>
          </p:cNvSpPr>
          <p:nvPr>
            <p:ph type="title"/>
          </p:nvPr>
        </p:nvSpPr>
        <p:spPr>
          <a:xfrm>
            <a:off x="3886200" y="1371600"/>
            <a:ext cx="5105400" cy="1371600"/>
          </a:xfrm>
        </p:spPr>
        <p:txBody>
          <a:bodyPr anchor="ctr">
            <a:noAutofit/>
          </a:bodyPr>
          <a:lstStyle/>
          <a:p>
            <a:pPr>
              <a:defRPr/>
            </a:pPr>
            <a:r>
              <a:rPr lang="en-US" sz="6000" b="1" dirty="0" smtClean="0">
                <a:solidFill>
                  <a:schemeClr val="accent2"/>
                </a:solidFill>
              </a:rPr>
              <a:t>High</a:t>
            </a:r>
            <a:r>
              <a:rPr lang="en-US" sz="6000" b="1" dirty="0" smtClean="0"/>
              <a:t>lights</a:t>
            </a:r>
            <a:endParaRPr lang="en-US" sz="6000" b="1" dirty="0"/>
          </a:p>
        </p:txBody>
      </p:sp>
      <p:pic>
        <p:nvPicPr>
          <p:cNvPr id="2" name="Picture 1" descr="ectacenter-wordmark-screen.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86200" y="381000"/>
            <a:ext cx="5029200" cy="11667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toddler slides down a plastic tube slide, smiling." title="Photo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76400"/>
            <a:ext cx="3238500" cy="4739005"/>
          </a:xfrm>
          <a:prstGeom prst="rect">
            <a:avLst/>
          </a:prstGeom>
          <a:noFill/>
          <a:extLst>
            <a:ext uri="{909E8E84-426E-40DD-AFC4-6F175D3DCCD1}">
              <a14:hiddenFill xmlns:a14="http://schemas.microsoft.com/office/drawing/2010/main">
                <a:solidFill>
                  <a:srgbClr val="FFFFFF"/>
                </a:solidFill>
              </a14:hiddenFill>
            </a:ext>
          </a:extLst>
        </p:spPr>
      </p:pic>
      <p:sp>
        <p:nvSpPr>
          <p:cNvPr id="15362" name="Content Placeholder 3"/>
          <p:cNvSpPr>
            <a:spLocks noGrp="1"/>
          </p:cNvSpPr>
          <p:nvPr>
            <p:ph idx="1"/>
          </p:nvPr>
        </p:nvSpPr>
        <p:spPr>
          <a:xfrm>
            <a:off x="228600" y="1981200"/>
            <a:ext cx="4876800" cy="4114800"/>
          </a:xfrm>
        </p:spPr>
        <p:txBody>
          <a:bodyPr/>
          <a:lstStyle/>
          <a:p>
            <a:pPr marL="0" indent="0">
              <a:spcAft>
                <a:spcPts val="2400"/>
              </a:spcAft>
              <a:buNone/>
            </a:pPr>
            <a:r>
              <a:rPr lang="en-US" sz="2800" dirty="0" smtClean="0">
                <a:latin typeface="Arial" charset="0"/>
              </a:rPr>
              <a:t>Webinar Series and Resources:</a:t>
            </a:r>
          </a:p>
          <a:p>
            <a:pPr>
              <a:spcAft>
                <a:spcPts val="2400"/>
              </a:spcAft>
            </a:pPr>
            <a:r>
              <a:rPr lang="en-US" sz="2800" dirty="0" smtClean="0">
                <a:latin typeface="Arial" charset="0"/>
              </a:rPr>
              <a:t>Overview to SSIP</a:t>
            </a:r>
          </a:p>
          <a:p>
            <a:pPr>
              <a:spcAft>
                <a:spcPts val="2400"/>
              </a:spcAft>
            </a:pPr>
            <a:r>
              <a:rPr lang="en-US" sz="2800" dirty="0" smtClean="0">
                <a:latin typeface="Arial" charset="0"/>
              </a:rPr>
              <a:t>Data Analysis</a:t>
            </a:r>
            <a:endParaRPr lang="en-US" sz="2800" dirty="0">
              <a:latin typeface="Arial" charset="0"/>
            </a:endParaRPr>
          </a:p>
          <a:p>
            <a:pPr>
              <a:spcAft>
                <a:spcPts val="2400"/>
              </a:spcAft>
            </a:pPr>
            <a:r>
              <a:rPr lang="en-US" sz="2800" dirty="0" smtClean="0">
                <a:latin typeface="Arial" charset="0"/>
              </a:rPr>
              <a:t>Infrastructure Analysis</a:t>
            </a:r>
          </a:p>
        </p:txBody>
      </p:sp>
      <p:sp>
        <p:nvSpPr>
          <p:cNvPr id="3" name="Title 2"/>
          <p:cNvSpPr>
            <a:spLocks noGrp="1"/>
          </p:cNvSpPr>
          <p:nvPr>
            <p:ph type="title"/>
          </p:nvPr>
        </p:nvSpPr>
        <p:spPr/>
        <p:txBody>
          <a:bodyPr/>
          <a:lstStyle/>
          <a:p>
            <a:pPr>
              <a:defRPr/>
            </a:pPr>
            <a:r>
              <a:rPr lang="en-US" dirty="0" smtClean="0"/>
              <a:t>State Systemic Improvement Plan (SSIP)</a:t>
            </a:r>
            <a:endParaRPr lang="en-US" dirty="0"/>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10</a:t>
            </a:fld>
            <a:endParaRPr lang="en-US" sz="1200">
              <a:solidFill>
                <a:srgbClr val="898989"/>
              </a:solidFill>
            </a:endParaRPr>
          </a:p>
        </p:txBody>
      </p:sp>
      <p:sp>
        <p:nvSpPr>
          <p:cNvPr id="6" name="TextBox 5"/>
          <p:cNvSpPr txBox="1"/>
          <p:nvPr/>
        </p:nvSpPr>
        <p:spPr>
          <a:xfrm>
            <a:off x="304800" y="6477000"/>
            <a:ext cx="8610600" cy="276999"/>
          </a:xfrm>
          <a:prstGeom prst="rect">
            <a:avLst/>
          </a:prstGeom>
          <a:noFill/>
        </p:spPr>
        <p:txBody>
          <a:bodyPr wrap="square" rtlCol="0">
            <a:spAutoFit/>
          </a:bodyPr>
          <a:lstStyle/>
          <a:p>
            <a:pPr algn="r"/>
            <a:r>
              <a:rPr lang="en-US" sz="1200" i="1" dirty="0">
                <a:solidFill>
                  <a:srgbClr val="4B5A6F"/>
                </a:solidFill>
              </a:rPr>
              <a:t>Available </a:t>
            </a:r>
            <a:r>
              <a:rPr lang="en-US" sz="1200" i="1" dirty="0" smtClean="0">
                <a:solidFill>
                  <a:srgbClr val="4B5A6F"/>
                </a:solidFill>
              </a:rPr>
              <a:t>from:</a:t>
            </a:r>
            <a:r>
              <a:rPr lang="en-US" sz="1200" i="1" dirty="0"/>
              <a:t> </a:t>
            </a:r>
            <a:r>
              <a:rPr lang="en-US" sz="1200" i="1" dirty="0">
                <a:hlinkClick r:id="rId3"/>
              </a:rPr>
              <a:t>http://ectacenter.org/~</a:t>
            </a:r>
            <a:r>
              <a:rPr lang="en-US" sz="1200" i="1" dirty="0" smtClean="0">
                <a:hlinkClick r:id="rId3"/>
              </a:rPr>
              <a:t>calls/2014/ssip/ssip.asp</a:t>
            </a:r>
            <a:r>
              <a:rPr lang="en-US" sz="1200" i="1" dirty="0" smtClean="0"/>
              <a:t>  </a:t>
            </a:r>
            <a:endParaRPr lang="en-US" sz="1200" i="1" dirty="0"/>
          </a:p>
        </p:txBody>
      </p:sp>
    </p:spTree>
    <p:extLst>
      <p:ext uri="{BB962C8B-B14F-4D97-AF65-F5344CB8AC3E}">
        <p14:creationId xmlns:p14="http://schemas.microsoft.com/office/powerpoint/2010/main" val="3102423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hoto: Child on playgroun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3248" y="2209800"/>
            <a:ext cx="2762402" cy="4038600"/>
          </a:xfrm>
          <a:prstGeom prst="rect">
            <a:avLst/>
          </a:prstGeom>
        </p:spPr>
      </p:pic>
      <p:sp>
        <p:nvSpPr>
          <p:cNvPr id="2" name="Title 1"/>
          <p:cNvSpPr>
            <a:spLocks noGrp="1"/>
          </p:cNvSpPr>
          <p:nvPr>
            <p:ph type="title"/>
          </p:nvPr>
        </p:nvSpPr>
        <p:spPr/>
        <p:txBody>
          <a:bodyPr>
            <a:normAutofit/>
          </a:bodyPr>
          <a:lstStyle/>
          <a:p>
            <a:r>
              <a:rPr lang="en-US" b="1" dirty="0" smtClean="0"/>
              <a:t>Measuring Child &amp; Family Outcomes </a:t>
            </a:r>
            <a:endParaRPr lang="en-US" b="1" dirty="0"/>
          </a:p>
        </p:txBody>
      </p:sp>
      <p:sp>
        <p:nvSpPr>
          <p:cNvPr id="6" name="Content Placeholder 3"/>
          <p:cNvSpPr>
            <a:spLocks noGrp="1"/>
          </p:cNvSpPr>
          <p:nvPr>
            <p:ph idx="1"/>
          </p:nvPr>
        </p:nvSpPr>
        <p:spPr>
          <a:xfrm>
            <a:off x="3810000" y="2133600"/>
            <a:ext cx="4876800" cy="4114800"/>
          </a:xfrm>
        </p:spPr>
        <p:txBody>
          <a:bodyPr/>
          <a:lstStyle/>
          <a:p>
            <a:pPr>
              <a:spcAft>
                <a:spcPts val="600"/>
              </a:spcAft>
            </a:pPr>
            <a:r>
              <a:rPr lang="en-US" sz="2000" b="1" dirty="0" smtClean="0">
                <a:latin typeface="Arial" charset="0"/>
              </a:rPr>
              <a:t>Talking with Families</a:t>
            </a:r>
          </a:p>
          <a:p>
            <a:pPr lvl="1">
              <a:spcAft>
                <a:spcPts val="600"/>
              </a:spcAft>
            </a:pPr>
            <a:r>
              <a:rPr lang="en-US" sz="2000" dirty="0">
                <a:latin typeface="Arial" charset="0"/>
              </a:rPr>
              <a:t>Informing Families about Outcomes</a:t>
            </a:r>
          </a:p>
          <a:p>
            <a:pPr lvl="1">
              <a:spcAft>
                <a:spcPts val="600"/>
              </a:spcAft>
            </a:pPr>
            <a:r>
              <a:rPr lang="en-US" sz="2000" dirty="0">
                <a:latin typeface="Arial" charset="0"/>
              </a:rPr>
              <a:t>Family Participation in Data Collection</a:t>
            </a:r>
          </a:p>
          <a:p>
            <a:pPr lvl="1">
              <a:spcAft>
                <a:spcPts val="600"/>
              </a:spcAft>
            </a:pPr>
            <a:r>
              <a:rPr lang="en-US" sz="2000" dirty="0">
                <a:latin typeface="Arial" charset="0"/>
              </a:rPr>
              <a:t>Reviewing Data with Families</a:t>
            </a:r>
          </a:p>
          <a:p>
            <a:pPr>
              <a:spcAft>
                <a:spcPts val="600"/>
              </a:spcAft>
            </a:pPr>
            <a:r>
              <a:rPr lang="en-US" sz="2000" b="1" dirty="0"/>
              <a:t>Self-Directed </a:t>
            </a:r>
            <a:r>
              <a:rPr lang="en-US" sz="2000" b="1" dirty="0" smtClean="0"/>
              <a:t>Learning</a:t>
            </a:r>
          </a:p>
          <a:p>
            <a:pPr lvl="1">
              <a:spcAft>
                <a:spcPts val="600"/>
              </a:spcAft>
            </a:pPr>
            <a:r>
              <a:rPr lang="en-US" sz="2000" dirty="0" smtClean="0">
                <a:latin typeface="Arial" charset="0"/>
              </a:rPr>
              <a:t>Step by Step Video</a:t>
            </a:r>
          </a:p>
          <a:p>
            <a:pPr lvl="1">
              <a:spcAft>
                <a:spcPts val="600"/>
              </a:spcAft>
            </a:pPr>
            <a:r>
              <a:rPr lang="en-US" sz="2000" dirty="0" smtClean="0">
                <a:latin typeface="Arial" charset="0"/>
              </a:rPr>
              <a:t>Understanding Child Development</a:t>
            </a:r>
          </a:p>
          <a:p>
            <a:pPr>
              <a:spcAft>
                <a:spcPts val="2400"/>
              </a:spcAft>
            </a:pPr>
            <a:endParaRPr lang="en-US" sz="2000" dirty="0" smtClean="0">
              <a:latin typeface="Arial" charset="0"/>
            </a:endParaRPr>
          </a:p>
          <a:p>
            <a:pPr>
              <a:spcAft>
                <a:spcPts val="2400"/>
              </a:spcAft>
            </a:pPr>
            <a:endParaRPr lang="en-US" sz="2000" dirty="0" smtClean="0">
              <a:latin typeface="Arial" charset="0"/>
            </a:endParaRPr>
          </a:p>
        </p:txBody>
      </p:sp>
      <p:sp>
        <p:nvSpPr>
          <p:cNvPr id="7" name="TextBox 6"/>
          <p:cNvSpPr txBox="1"/>
          <p:nvPr/>
        </p:nvSpPr>
        <p:spPr>
          <a:xfrm>
            <a:off x="304800" y="6324600"/>
            <a:ext cx="8610600" cy="461665"/>
          </a:xfrm>
          <a:prstGeom prst="rect">
            <a:avLst/>
          </a:prstGeom>
          <a:noFill/>
        </p:spPr>
        <p:txBody>
          <a:bodyPr wrap="square" rtlCol="0">
            <a:spAutoFit/>
          </a:bodyPr>
          <a:lstStyle/>
          <a:p>
            <a:pPr algn="r"/>
            <a:r>
              <a:rPr lang="en-US" sz="1200" i="1" dirty="0">
                <a:solidFill>
                  <a:srgbClr val="4B5A6F"/>
                </a:solidFill>
              </a:rPr>
              <a:t>Available from:</a:t>
            </a:r>
            <a:r>
              <a:rPr lang="en-US" sz="1200" i="1" dirty="0"/>
              <a:t> </a:t>
            </a:r>
            <a:r>
              <a:rPr lang="en-US" sz="1200" i="1" dirty="0">
                <a:hlinkClick r:id="rId3"/>
              </a:rPr>
              <a:t>http://ectacenter.org/eco/pages/talking.asp</a:t>
            </a:r>
            <a:r>
              <a:rPr lang="en-US" sz="1200" i="1" dirty="0"/>
              <a:t>    </a:t>
            </a:r>
          </a:p>
          <a:p>
            <a:pPr algn="r"/>
            <a:r>
              <a:rPr lang="en-US" sz="1200" i="1" dirty="0" smtClean="0">
                <a:solidFill>
                  <a:srgbClr val="4B5A6F"/>
                </a:solidFill>
              </a:rPr>
              <a:t>Available from:</a:t>
            </a:r>
            <a:r>
              <a:rPr lang="en-US" sz="1200" i="1" dirty="0"/>
              <a:t> </a:t>
            </a:r>
            <a:r>
              <a:rPr lang="en-US" sz="1200" i="1" dirty="0">
                <a:hlinkClick r:id="rId4"/>
              </a:rPr>
              <a:t>http://</a:t>
            </a:r>
            <a:r>
              <a:rPr lang="en-US" sz="1200" i="1" dirty="0" smtClean="0">
                <a:hlinkClick r:id="rId4"/>
              </a:rPr>
              <a:t>ectacenter.org/eco/pages/selflearning.asp</a:t>
            </a:r>
            <a:r>
              <a:rPr lang="en-US" sz="1200" i="1" dirty="0" smtClean="0"/>
              <a:t>     </a:t>
            </a:r>
            <a:endParaRPr lang="en-US" sz="1200" i="1" dirty="0"/>
          </a:p>
        </p:txBody>
      </p:sp>
    </p:spTree>
    <p:extLst>
      <p:ext uri="{BB962C8B-B14F-4D97-AF65-F5344CB8AC3E}">
        <p14:creationId xmlns:p14="http://schemas.microsoft.com/office/powerpoint/2010/main" val="3503989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oddler on a playground." title="Photograph:"/>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00600" y="2208367"/>
            <a:ext cx="3988307" cy="3125633"/>
          </a:xfrm>
          <a:prstGeom prst="rect">
            <a:avLst/>
          </a:prstGeom>
        </p:spPr>
      </p:pic>
      <p:sp>
        <p:nvSpPr>
          <p:cNvPr id="3" name="Title 2"/>
          <p:cNvSpPr>
            <a:spLocks noGrp="1"/>
          </p:cNvSpPr>
          <p:nvPr>
            <p:ph type="title"/>
          </p:nvPr>
        </p:nvSpPr>
        <p:spPr/>
        <p:txBody>
          <a:bodyPr/>
          <a:lstStyle/>
          <a:p>
            <a:pPr>
              <a:defRPr/>
            </a:pPr>
            <a:r>
              <a:rPr lang="en-US" dirty="0" err="1"/>
              <a:t>Recursos</a:t>
            </a:r>
            <a:r>
              <a:rPr lang="en-US" dirty="0"/>
              <a:t> </a:t>
            </a:r>
            <a:r>
              <a:rPr lang="en-US" dirty="0" err="1"/>
              <a:t>en</a:t>
            </a:r>
            <a:r>
              <a:rPr lang="en-US" dirty="0"/>
              <a:t> </a:t>
            </a:r>
            <a:r>
              <a:rPr lang="en-US" dirty="0" err="1"/>
              <a:t>Español</a:t>
            </a:r>
            <a:endParaRPr lang="en-US" dirty="0"/>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12</a:t>
            </a:fld>
            <a:endParaRPr lang="en-US" sz="1200">
              <a:solidFill>
                <a:srgbClr val="898989"/>
              </a:solidFill>
            </a:endParaRPr>
          </a:p>
        </p:txBody>
      </p:sp>
      <p:sp>
        <p:nvSpPr>
          <p:cNvPr id="7" name="TextBox 6"/>
          <p:cNvSpPr txBox="1"/>
          <p:nvPr/>
        </p:nvSpPr>
        <p:spPr>
          <a:xfrm>
            <a:off x="304800" y="6477000"/>
            <a:ext cx="8610600" cy="276999"/>
          </a:xfrm>
          <a:prstGeom prst="rect">
            <a:avLst/>
          </a:prstGeom>
          <a:noFill/>
        </p:spPr>
        <p:txBody>
          <a:bodyPr wrap="square" rtlCol="0">
            <a:spAutoFit/>
          </a:bodyPr>
          <a:lstStyle/>
          <a:p>
            <a:pPr algn="r"/>
            <a:r>
              <a:rPr lang="en-US" sz="1200" i="1" dirty="0">
                <a:solidFill>
                  <a:srgbClr val="4B5A6F"/>
                </a:solidFill>
              </a:rPr>
              <a:t>Available </a:t>
            </a:r>
            <a:r>
              <a:rPr lang="en-US" sz="1200" i="1" dirty="0" smtClean="0">
                <a:solidFill>
                  <a:srgbClr val="4B5A6F"/>
                </a:solidFill>
              </a:rPr>
              <a:t>from:</a:t>
            </a:r>
            <a:r>
              <a:rPr lang="en-US" sz="1200" i="1" dirty="0"/>
              <a:t> </a:t>
            </a:r>
            <a:r>
              <a:rPr lang="en-US" sz="1200" i="1" dirty="0">
                <a:hlinkClick r:id="rId3"/>
              </a:rPr>
              <a:t>http://</a:t>
            </a:r>
            <a:r>
              <a:rPr lang="en-US" sz="1200" i="1" dirty="0" smtClean="0">
                <a:hlinkClick r:id="rId3"/>
              </a:rPr>
              <a:t>www.ectacenter.org/espanol/recursos.asp</a:t>
            </a:r>
            <a:r>
              <a:rPr lang="en-US" sz="1200" i="1" dirty="0" smtClean="0"/>
              <a:t>  </a:t>
            </a:r>
            <a:endParaRPr lang="en-US" sz="1200" i="1"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33574"/>
            <a:ext cx="3239501"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423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Child on playgroun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62600" y="1752600"/>
            <a:ext cx="3231490" cy="4724400"/>
          </a:xfrm>
          <a:prstGeom prst="rect">
            <a:avLst/>
          </a:prstGeom>
        </p:spPr>
      </p:pic>
      <p:sp>
        <p:nvSpPr>
          <p:cNvPr id="15362" name="Content Placeholder 3"/>
          <p:cNvSpPr>
            <a:spLocks noGrp="1"/>
          </p:cNvSpPr>
          <p:nvPr>
            <p:ph idx="1"/>
          </p:nvPr>
        </p:nvSpPr>
        <p:spPr>
          <a:xfrm>
            <a:off x="304800" y="2286000"/>
            <a:ext cx="5105400" cy="3276600"/>
          </a:xfrm>
        </p:spPr>
        <p:txBody>
          <a:bodyPr/>
          <a:lstStyle/>
          <a:p>
            <a:pPr marL="0" indent="-457200">
              <a:spcBef>
                <a:spcPts val="600"/>
              </a:spcBef>
              <a:buNone/>
            </a:pPr>
            <a:r>
              <a:rPr lang="en-US" sz="2400" dirty="0">
                <a:latin typeface="Arial" charset="0"/>
              </a:rPr>
              <a:t>•	National Centers</a:t>
            </a:r>
          </a:p>
          <a:p>
            <a:pPr marL="0" indent="-457200">
              <a:spcBef>
                <a:spcPts val="600"/>
              </a:spcBef>
              <a:buNone/>
            </a:pPr>
            <a:r>
              <a:rPr lang="en-US" sz="2400" dirty="0">
                <a:latin typeface="Arial" charset="0"/>
              </a:rPr>
              <a:t>•	</a:t>
            </a:r>
            <a:r>
              <a:rPr lang="en-US" sz="2400" dirty="0" smtClean="0">
                <a:latin typeface="Arial" charset="0"/>
              </a:rPr>
              <a:t>Longitudinal Studies</a:t>
            </a:r>
            <a:endParaRPr lang="en-US" sz="2400" dirty="0">
              <a:latin typeface="Arial" charset="0"/>
            </a:endParaRPr>
          </a:p>
          <a:p>
            <a:pPr marL="0" indent="-457200">
              <a:spcBef>
                <a:spcPts val="600"/>
              </a:spcBef>
              <a:buNone/>
            </a:pPr>
            <a:r>
              <a:rPr lang="en-US" sz="2400" dirty="0">
                <a:latin typeface="Arial" charset="0"/>
              </a:rPr>
              <a:t>•	Long-Term </a:t>
            </a:r>
            <a:r>
              <a:rPr lang="en-US" sz="2400" dirty="0" smtClean="0">
                <a:latin typeface="Arial" charset="0"/>
              </a:rPr>
              <a:t>Benefits</a:t>
            </a:r>
            <a:endParaRPr lang="en-US" sz="2400" dirty="0">
              <a:latin typeface="Arial" charset="0"/>
            </a:endParaRPr>
          </a:p>
          <a:p>
            <a:pPr marL="0" indent="-457200">
              <a:spcBef>
                <a:spcPts val="600"/>
              </a:spcBef>
              <a:buNone/>
            </a:pPr>
            <a:r>
              <a:rPr lang="en-US" sz="2400" dirty="0">
                <a:latin typeface="Arial" charset="0"/>
              </a:rPr>
              <a:t>•	Economic Impacts</a:t>
            </a:r>
          </a:p>
          <a:p>
            <a:pPr marL="0" indent="-457200">
              <a:spcBef>
                <a:spcPts val="600"/>
              </a:spcBef>
              <a:buNone/>
            </a:pPr>
            <a:r>
              <a:rPr lang="en-US" sz="2400" dirty="0">
                <a:latin typeface="Arial" charset="0"/>
              </a:rPr>
              <a:t>•	Major Reviews of Effectiveness</a:t>
            </a:r>
          </a:p>
          <a:p>
            <a:pPr marL="0" indent="-457200">
              <a:spcBef>
                <a:spcPts val="600"/>
              </a:spcBef>
              <a:buNone/>
            </a:pPr>
            <a:endParaRPr lang="en-US" sz="2400" dirty="0" smtClean="0">
              <a:latin typeface="Arial" charset="0"/>
            </a:endParaRPr>
          </a:p>
        </p:txBody>
      </p:sp>
      <p:sp>
        <p:nvSpPr>
          <p:cNvPr id="3" name="Title 2"/>
          <p:cNvSpPr>
            <a:spLocks noGrp="1"/>
          </p:cNvSpPr>
          <p:nvPr>
            <p:ph type="title"/>
          </p:nvPr>
        </p:nvSpPr>
        <p:spPr/>
        <p:txBody>
          <a:bodyPr>
            <a:normAutofit/>
          </a:bodyPr>
          <a:lstStyle/>
          <a:p>
            <a:pPr>
              <a:defRPr/>
            </a:pPr>
            <a:r>
              <a:rPr lang="en-US" b="1" dirty="0"/>
              <a:t>Effectiveness of </a:t>
            </a:r>
            <a:r>
              <a:rPr lang="en-US" b="1" dirty="0" smtClean="0"/>
              <a:t>Early </a:t>
            </a:r>
            <a:r>
              <a:rPr lang="en-US" b="1" dirty="0"/>
              <a:t>Childhood Programs</a:t>
            </a:r>
            <a:endParaRPr lang="en-US" dirty="0"/>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13</a:t>
            </a:fld>
            <a:endParaRPr lang="en-US" sz="1200">
              <a:solidFill>
                <a:srgbClr val="898989"/>
              </a:solidFill>
            </a:endParaRPr>
          </a:p>
        </p:txBody>
      </p:sp>
      <p:sp>
        <p:nvSpPr>
          <p:cNvPr id="6" name="TextBox 5"/>
          <p:cNvSpPr txBox="1"/>
          <p:nvPr/>
        </p:nvSpPr>
        <p:spPr>
          <a:xfrm>
            <a:off x="304800" y="6477000"/>
            <a:ext cx="8610600" cy="276999"/>
          </a:xfrm>
          <a:prstGeom prst="rect">
            <a:avLst/>
          </a:prstGeom>
          <a:noFill/>
        </p:spPr>
        <p:txBody>
          <a:bodyPr wrap="square" rtlCol="0">
            <a:spAutoFit/>
          </a:bodyPr>
          <a:lstStyle/>
          <a:p>
            <a:pPr algn="r"/>
            <a:r>
              <a:rPr lang="en-US" sz="1200" i="1" dirty="0">
                <a:solidFill>
                  <a:srgbClr val="4B5A6F"/>
                </a:solidFill>
              </a:rPr>
              <a:t>Available </a:t>
            </a:r>
            <a:r>
              <a:rPr lang="en-US" sz="1200" i="1" dirty="0" smtClean="0">
                <a:solidFill>
                  <a:srgbClr val="4B5A6F"/>
                </a:solidFill>
              </a:rPr>
              <a:t>from:</a:t>
            </a:r>
            <a:r>
              <a:rPr lang="en-US" sz="1200" i="1" dirty="0"/>
              <a:t> </a:t>
            </a:r>
            <a:r>
              <a:rPr lang="en-US" sz="1200" i="1" dirty="0">
                <a:hlinkClick r:id="rId3"/>
              </a:rPr>
              <a:t>http://</a:t>
            </a:r>
            <a:r>
              <a:rPr lang="en-US" sz="1200" i="1" dirty="0" smtClean="0">
                <a:hlinkClick r:id="rId3"/>
              </a:rPr>
              <a:t>ectacenter.org/topics/effective/effective.asp</a:t>
            </a:r>
            <a:r>
              <a:rPr lang="en-US" sz="1200" i="1" dirty="0" smtClean="0"/>
              <a:t>   </a:t>
            </a:r>
            <a:endParaRPr lang="en-US" sz="1200" i="1" dirty="0"/>
          </a:p>
        </p:txBody>
      </p:sp>
    </p:spTree>
    <p:extLst>
      <p:ext uri="{BB962C8B-B14F-4D97-AF65-F5344CB8AC3E}">
        <p14:creationId xmlns:p14="http://schemas.microsoft.com/office/powerpoint/2010/main" val="3865300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title="Background"/>
          <p:cNvSpPr/>
          <p:nvPr/>
        </p:nvSpPr>
        <p:spPr>
          <a:xfrm>
            <a:off x="1371600" y="5562600"/>
            <a:ext cx="6705600" cy="838200"/>
          </a:xfrm>
          <a:prstGeom prst="roundRect">
            <a:avLst/>
          </a:prstGeom>
          <a:solidFill>
            <a:schemeClr val="bg2"/>
          </a:solidFill>
          <a:ln>
            <a:solidFill>
              <a:srgbClr val="4F81BD"/>
            </a:solidFill>
          </a:ln>
          <a:effectLst>
            <a:outerShdw dist="381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524000" y="5715000"/>
            <a:ext cx="6400800" cy="523220"/>
          </a:xfrm>
          <a:prstGeom prst="rect">
            <a:avLst/>
          </a:prstGeom>
          <a:noFill/>
        </p:spPr>
        <p:txBody>
          <a:bodyPr wrap="square" rtlCol="0">
            <a:spAutoFit/>
          </a:bodyPr>
          <a:lstStyle/>
          <a:p>
            <a:r>
              <a:rPr lang="en-US" sz="1400" dirty="0" smtClean="0">
                <a:solidFill>
                  <a:schemeClr val="accent3"/>
                </a:solidFill>
              </a:rPr>
              <a:t>Resources submitted as a part of this review, including this presentation, are available online at: </a:t>
            </a:r>
            <a:r>
              <a:rPr lang="en-US" sz="1400" i="1" dirty="0" smtClean="0">
                <a:solidFill>
                  <a:schemeClr val="accent3"/>
                </a:solidFill>
                <a:hlinkClick r:id="rId2"/>
              </a:rPr>
              <a:t>http</a:t>
            </a:r>
            <a:r>
              <a:rPr lang="en-US" sz="1400" i="1" dirty="0">
                <a:solidFill>
                  <a:schemeClr val="accent3"/>
                </a:solidFill>
                <a:hlinkClick r:id="rId2"/>
              </a:rPr>
              <a:t>://ectacenter.org/</a:t>
            </a:r>
            <a:r>
              <a:rPr lang="en-US" sz="1400" i="1" dirty="0" smtClean="0">
                <a:solidFill>
                  <a:schemeClr val="accent3"/>
                </a:solidFill>
                <a:hlinkClick r:id="rId2"/>
              </a:rPr>
              <a:t>32review.asp</a:t>
            </a:r>
            <a:endParaRPr lang="en-US" sz="1400" i="1" dirty="0">
              <a:solidFill>
                <a:schemeClr val="accent3"/>
              </a:solidFill>
            </a:endParaRPr>
          </a:p>
        </p:txBody>
      </p:sp>
      <p:cxnSp>
        <p:nvCxnSpPr>
          <p:cNvPr id="12" name="Straight Connector 11" title="Dividing Line"/>
          <p:cNvCxnSpPr/>
          <p:nvPr/>
        </p:nvCxnSpPr>
        <p:spPr>
          <a:xfrm>
            <a:off x="1371600" y="4070299"/>
            <a:ext cx="6705600" cy="0"/>
          </a:xfrm>
          <a:prstGeom prst="line">
            <a:avLst/>
          </a:prstGeom>
          <a:ln w="25400">
            <a:solidFill>
              <a:schemeClr val="accent5"/>
            </a:solidFill>
            <a:prstDash val="solid"/>
          </a:ln>
          <a:effectLst>
            <a:outerShdw dist="25400" dir="5400000" rotWithShape="0">
              <a:schemeClr val="bg1"/>
            </a:outerShdw>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71600" y="4070299"/>
            <a:ext cx="6705600" cy="646331"/>
          </a:xfrm>
          <a:prstGeom prst="rect">
            <a:avLst/>
          </a:prstGeom>
          <a:noFill/>
        </p:spPr>
        <p:txBody>
          <a:bodyPr wrap="square" rtlCol="0">
            <a:spAutoFit/>
          </a:bodyPr>
          <a:lstStyle/>
          <a:p>
            <a:pPr algn="r"/>
            <a:r>
              <a:rPr lang="en-US" sz="3600" i="1" dirty="0" smtClean="0">
                <a:solidFill>
                  <a:schemeClr val="accent3"/>
                </a:solidFill>
                <a:latin typeface="Arial"/>
                <a:cs typeface="Arial"/>
              </a:rPr>
              <a:t>Online at </a:t>
            </a:r>
            <a:r>
              <a:rPr lang="en-US" sz="3600" b="1" i="1" dirty="0" err="1" smtClean="0">
                <a:solidFill>
                  <a:schemeClr val="tx2"/>
                </a:solidFill>
                <a:latin typeface="Arial"/>
                <a:cs typeface="Arial"/>
              </a:rPr>
              <a:t>ecta</a:t>
            </a:r>
            <a:r>
              <a:rPr lang="en-US" sz="3600" i="1" dirty="0" err="1" smtClean="0">
                <a:solidFill>
                  <a:schemeClr val="tx2"/>
                </a:solidFill>
                <a:latin typeface="Arial"/>
                <a:cs typeface="Arial"/>
              </a:rPr>
              <a:t>center</a:t>
            </a:r>
            <a:r>
              <a:rPr lang="en-US" sz="3600" i="1" dirty="0" err="1" smtClean="0">
                <a:solidFill>
                  <a:srgbClr val="4F81BD"/>
                </a:solidFill>
                <a:latin typeface="Arial"/>
                <a:cs typeface="Arial"/>
              </a:rPr>
              <a:t>.org</a:t>
            </a:r>
            <a:endParaRPr lang="en-US" sz="3600" i="1" dirty="0">
              <a:solidFill>
                <a:srgbClr val="4F81BD"/>
              </a:solidFill>
              <a:latin typeface="Arial"/>
              <a:cs typeface="Arial"/>
            </a:endParaRPr>
          </a:p>
        </p:txBody>
      </p:sp>
      <p:pic>
        <p:nvPicPr>
          <p:cNvPr id="9" name="Picture 8" descr="The Early Childhood Technical Assistance Center" title="Logo: ECTA Cent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71600" y="2362200"/>
            <a:ext cx="6705600" cy="1555699"/>
          </a:xfrm>
          <a:prstGeom prst="rect">
            <a:avLst/>
          </a:prstGeom>
        </p:spPr>
      </p:pic>
      <p:sp>
        <p:nvSpPr>
          <p:cNvPr id="2" name="Title 1"/>
          <p:cNvSpPr>
            <a:spLocks noGrp="1"/>
          </p:cNvSpPr>
          <p:nvPr>
            <p:ph type="title"/>
          </p:nvPr>
        </p:nvSpPr>
        <p:spPr>
          <a:xfrm>
            <a:off x="228600" y="914400"/>
            <a:ext cx="8763000" cy="762000"/>
          </a:xfrm>
        </p:spPr>
        <p:txBody>
          <a:bodyPr/>
          <a:lstStyle/>
          <a:p>
            <a:r>
              <a:rPr lang="en-US" dirty="0" smtClean="0"/>
              <a:t>Thank you for your attention!</a:t>
            </a:r>
            <a:endParaRPr lang="en-US" dirty="0"/>
          </a:p>
        </p:txBody>
      </p:sp>
    </p:spTree>
    <p:extLst>
      <p:ext uri="{BB962C8B-B14F-4D97-AF65-F5344CB8AC3E}">
        <p14:creationId xmlns:p14="http://schemas.microsoft.com/office/powerpoint/2010/main" val="354689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title="Background"/>
          <p:cNvSpPr/>
          <p:nvPr/>
        </p:nvSpPr>
        <p:spPr>
          <a:xfrm>
            <a:off x="685800" y="2057400"/>
            <a:ext cx="7848600" cy="4267200"/>
          </a:xfrm>
          <a:prstGeom prst="roundRect">
            <a:avLst/>
          </a:prstGeom>
          <a:solidFill>
            <a:schemeClr val="bg2"/>
          </a:solidFill>
          <a:ln>
            <a:solidFill>
              <a:srgbClr val="4F81BD"/>
            </a:solidFill>
          </a:ln>
          <a:effectLst>
            <a:outerShdw dist="381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2" name="Content Placeholder 3"/>
          <p:cNvSpPr>
            <a:spLocks noGrp="1"/>
          </p:cNvSpPr>
          <p:nvPr>
            <p:ph idx="1"/>
          </p:nvPr>
        </p:nvSpPr>
        <p:spPr>
          <a:xfrm>
            <a:off x="1066800" y="2057400"/>
            <a:ext cx="7239000" cy="4267200"/>
          </a:xfrm>
        </p:spPr>
        <p:txBody>
          <a:bodyPr anchor="ctr" anchorCtr="0"/>
          <a:lstStyle/>
          <a:p>
            <a:pPr marL="457200" indent="-457200">
              <a:lnSpc>
                <a:spcPct val="130000"/>
              </a:lnSpc>
              <a:spcBef>
                <a:spcPts val="0"/>
              </a:spcBef>
              <a:buNone/>
            </a:pPr>
            <a:r>
              <a:rPr lang="en-US" sz="2800" b="1" i="1" dirty="0" smtClean="0">
                <a:solidFill>
                  <a:schemeClr val="accent5"/>
                </a:solidFill>
              </a:rPr>
              <a:t>To provide TA </a:t>
            </a:r>
            <a:r>
              <a:rPr lang="en-US" sz="2400" i="1" dirty="0" smtClean="0"/>
              <a:t>to states and jurisdictions’ </a:t>
            </a:r>
            <a:r>
              <a:rPr lang="en-US" sz="2400" i="1" dirty="0"/>
              <a:t>Early Intervention (Part C) and Preschool Special Education (Section 619</a:t>
            </a:r>
            <a:r>
              <a:rPr lang="en-US" sz="2400" i="1" dirty="0" smtClean="0"/>
              <a:t>) programs </a:t>
            </a:r>
            <a:r>
              <a:rPr lang="en-US" sz="2400" i="1" dirty="0"/>
              <a:t>in order to ensure that children with disabilities (birth to 5 years) and their </a:t>
            </a:r>
            <a:r>
              <a:rPr lang="en-US" sz="2400" i="1" dirty="0" smtClean="0"/>
              <a:t>families receive </a:t>
            </a:r>
            <a:r>
              <a:rPr lang="en-US" sz="2400" i="1" dirty="0"/>
              <a:t>and benefit from high quality, culturally appropriate and family-centered supports </a:t>
            </a:r>
            <a:r>
              <a:rPr lang="en-US" sz="2400" i="1" dirty="0" smtClean="0"/>
              <a:t>and services</a:t>
            </a:r>
            <a:r>
              <a:rPr lang="en-US" sz="2400" i="1" dirty="0"/>
              <a:t>.</a:t>
            </a:r>
            <a:endParaRPr lang="en-US" sz="2400" i="1" dirty="0">
              <a:latin typeface="Arial" charset="0"/>
            </a:endParaRPr>
          </a:p>
        </p:txBody>
      </p:sp>
      <p:sp>
        <p:nvSpPr>
          <p:cNvPr id="3" name="Title 2"/>
          <p:cNvSpPr>
            <a:spLocks noGrp="1"/>
          </p:cNvSpPr>
          <p:nvPr>
            <p:ph type="title"/>
          </p:nvPr>
        </p:nvSpPr>
        <p:spPr/>
        <p:txBody>
          <a:bodyPr/>
          <a:lstStyle/>
          <a:p>
            <a:pPr>
              <a:defRPr/>
            </a:pPr>
            <a:r>
              <a:rPr lang="en-US" dirty="0" smtClean="0"/>
              <a:t>Our Mission</a:t>
            </a:r>
            <a:endParaRPr lang="en-US" dirty="0"/>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2</a:t>
            </a:fld>
            <a:endParaRPr lang="en-US" sz="1200" dirty="0">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3"/>
          <p:cNvSpPr>
            <a:spLocks noGrp="1"/>
          </p:cNvSpPr>
          <p:nvPr>
            <p:ph idx="1"/>
          </p:nvPr>
        </p:nvSpPr>
        <p:spPr/>
        <p:txBody>
          <a:bodyPr/>
          <a:lstStyle/>
          <a:p>
            <a:pPr>
              <a:spcAft>
                <a:spcPts val="600"/>
              </a:spcAft>
            </a:pPr>
            <a:r>
              <a:rPr lang="en-US" sz="2400" dirty="0" smtClean="0"/>
              <a:t>Frank Porter Graham Child Development Institute, </a:t>
            </a:r>
            <a:r>
              <a:rPr lang="en-US" sz="2400" dirty="0"/>
              <a:t>UNC</a:t>
            </a:r>
          </a:p>
          <a:p>
            <a:pPr>
              <a:spcAft>
                <a:spcPts val="600"/>
              </a:spcAft>
            </a:pPr>
            <a:r>
              <a:rPr lang="en-US" sz="2400" dirty="0" smtClean="0"/>
              <a:t>Puckett Institute</a:t>
            </a:r>
          </a:p>
          <a:p>
            <a:pPr>
              <a:spcAft>
                <a:spcPts val="600"/>
              </a:spcAft>
            </a:pPr>
            <a:r>
              <a:rPr lang="en-US" sz="2400" dirty="0"/>
              <a:t>SRI International</a:t>
            </a:r>
          </a:p>
          <a:p>
            <a:pPr>
              <a:spcAft>
                <a:spcPts val="600"/>
              </a:spcAft>
            </a:pPr>
            <a:r>
              <a:rPr lang="en-US" sz="2400" dirty="0"/>
              <a:t>University of Colorado, Denver</a:t>
            </a:r>
          </a:p>
          <a:p>
            <a:pPr>
              <a:spcAft>
                <a:spcPts val="600"/>
              </a:spcAft>
            </a:pPr>
            <a:r>
              <a:rPr lang="en-US" sz="2400" dirty="0"/>
              <a:t>University of </a:t>
            </a:r>
            <a:r>
              <a:rPr lang="en-US" sz="2400" dirty="0" smtClean="0"/>
              <a:t>South Florida</a:t>
            </a:r>
          </a:p>
          <a:p>
            <a:pPr>
              <a:spcAft>
                <a:spcPts val="600"/>
              </a:spcAft>
            </a:pPr>
            <a:r>
              <a:rPr lang="en-US" sz="2400" dirty="0"/>
              <a:t>RTI </a:t>
            </a:r>
            <a:r>
              <a:rPr lang="en-US" sz="2400" dirty="0" smtClean="0"/>
              <a:t>International</a:t>
            </a:r>
            <a:endParaRPr lang="en-US" sz="2400" dirty="0"/>
          </a:p>
          <a:p>
            <a:pPr>
              <a:spcAft>
                <a:spcPts val="600"/>
              </a:spcAft>
            </a:pPr>
            <a:r>
              <a:rPr lang="en-US" sz="2400" dirty="0" smtClean="0"/>
              <a:t>University of Nebraska Medical Center</a:t>
            </a:r>
            <a:endParaRPr lang="en-US" sz="2400" dirty="0"/>
          </a:p>
          <a:p>
            <a:pPr>
              <a:spcAft>
                <a:spcPts val="600"/>
              </a:spcAft>
            </a:pPr>
            <a:r>
              <a:rPr lang="en-US" sz="2400" dirty="0" smtClean="0"/>
              <a:t>PACER </a:t>
            </a:r>
            <a:r>
              <a:rPr lang="en-US" sz="2400" dirty="0"/>
              <a:t>Center</a:t>
            </a:r>
          </a:p>
          <a:p>
            <a:pPr>
              <a:spcAft>
                <a:spcPts val="600"/>
              </a:spcAft>
            </a:pPr>
            <a:r>
              <a:rPr lang="en-US" sz="2400" dirty="0"/>
              <a:t>Walsh Taylor </a:t>
            </a:r>
            <a:r>
              <a:rPr lang="en-US" sz="2400" dirty="0" smtClean="0"/>
              <a:t>Associates</a:t>
            </a:r>
            <a:endParaRPr lang="en-US" sz="2400" dirty="0"/>
          </a:p>
        </p:txBody>
      </p:sp>
      <p:sp>
        <p:nvSpPr>
          <p:cNvPr id="3" name="Title 2"/>
          <p:cNvSpPr>
            <a:spLocks noGrp="1"/>
          </p:cNvSpPr>
          <p:nvPr>
            <p:ph type="title"/>
          </p:nvPr>
        </p:nvSpPr>
        <p:spPr/>
        <p:txBody>
          <a:bodyPr/>
          <a:lstStyle/>
          <a:p>
            <a:pPr>
              <a:defRPr/>
            </a:pPr>
            <a:r>
              <a:rPr lang="en-US" dirty="0" smtClean="0"/>
              <a:t>Who We Are:</a:t>
            </a:r>
            <a:endParaRPr lang="en-US" dirty="0"/>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3</a:t>
            </a:fld>
            <a:endParaRPr lang="en-US" sz="1200">
              <a:solidFill>
                <a:srgbClr val="898989"/>
              </a:solidFill>
            </a:endParaRPr>
          </a:p>
        </p:txBody>
      </p:sp>
    </p:spTree>
    <p:extLst>
      <p:ext uri="{BB962C8B-B14F-4D97-AF65-F5344CB8AC3E}">
        <p14:creationId xmlns:p14="http://schemas.microsoft.com/office/powerpoint/2010/main" val="3178489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Key Contacts:</a:t>
            </a:r>
            <a:endParaRPr lang="en-US" dirty="0"/>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4</a:t>
            </a:fld>
            <a:endParaRPr lang="en-US" sz="1200">
              <a:solidFill>
                <a:srgbClr val="898989"/>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905000"/>
            <a:ext cx="8377238" cy="424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2041498" y="2871747"/>
            <a:ext cx="838200" cy="381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04800" y="6477000"/>
            <a:ext cx="8610600" cy="276999"/>
          </a:xfrm>
          <a:prstGeom prst="rect">
            <a:avLst/>
          </a:prstGeom>
          <a:noFill/>
        </p:spPr>
        <p:txBody>
          <a:bodyPr wrap="square" rtlCol="0">
            <a:spAutoFit/>
          </a:bodyPr>
          <a:lstStyle/>
          <a:p>
            <a:pPr algn="r"/>
            <a:r>
              <a:rPr lang="en-US" sz="1200" i="1" dirty="0">
                <a:solidFill>
                  <a:srgbClr val="4B5A6F"/>
                </a:solidFill>
              </a:rPr>
              <a:t>Available </a:t>
            </a:r>
            <a:r>
              <a:rPr lang="en-US" sz="1200" i="1" dirty="0" smtClean="0">
                <a:solidFill>
                  <a:srgbClr val="4B5A6F"/>
                </a:solidFill>
              </a:rPr>
              <a:t>from:</a:t>
            </a:r>
            <a:r>
              <a:rPr lang="en-US" sz="1200" i="1" dirty="0"/>
              <a:t> </a:t>
            </a:r>
            <a:r>
              <a:rPr lang="en-US" sz="1200" i="1" dirty="0">
                <a:hlinkClick r:id="rId3"/>
              </a:rPr>
              <a:t>http://</a:t>
            </a:r>
            <a:r>
              <a:rPr lang="en-US" sz="1200" i="1" dirty="0" smtClean="0">
                <a:hlinkClick r:id="rId3"/>
              </a:rPr>
              <a:t>ectacenter.org/contact/contact.asp</a:t>
            </a:r>
            <a:r>
              <a:rPr lang="en-US" sz="1200" i="1" dirty="0" smtClean="0"/>
              <a:t>  </a:t>
            </a:r>
            <a:endParaRPr lang="en-US" sz="1200" i="1" dirty="0"/>
          </a:p>
        </p:txBody>
      </p:sp>
    </p:spTree>
    <p:extLst>
      <p:ext uri="{BB962C8B-B14F-4D97-AF65-F5344CB8AC3E}">
        <p14:creationId xmlns:p14="http://schemas.microsoft.com/office/powerpoint/2010/main" val="3712721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Key Topics:</a:t>
            </a:r>
            <a:endParaRPr lang="en-US" dirty="0"/>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5</a:t>
            </a:fld>
            <a:endParaRPr lang="en-US" sz="1200">
              <a:solidFill>
                <a:srgbClr val="898989"/>
              </a:solidFill>
            </a:endParaRPr>
          </a:p>
        </p:txBody>
      </p:sp>
      <p:sp>
        <p:nvSpPr>
          <p:cNvPr id="7" name="TextBox 6"/>
          <p:cNvSpPr txBox="1"/>
          <p:nvPr/>
        </p:nvSpPr>
        <p:spPr>
          <a:xfrm>
            <a:off x="304800" y="6477000"/>
            <a:ext cx="8610600" cy="276999"/>
          </a:xfrm>
          <a:prstGeom prst="rect">
            <a:avLst/>
          </a:prstGeom>
          <a:noFill/>
        </p:spPr>
        <p:txBody>
          <a:bodyPr wrap="square" rtlCol="0">
            <a:spAutoFit/>
          </a:bodyPr>
          <a:lstStyle/>
          <a:p>
            <a:pPr algn="r"/>
            <a:r>
              <a:rPr lang="en-US" sz="1200" i="1" dirty="0">
                <a:solidFill>
                  <a:srgbClr val="4B5A6F"/>
                </a:solidFill>
              </a:rPr>
              <a:t>Available </a:t>
            </a:r>
            <a:r>
              <a:rPr lang="en-US" sz="1200" i="1" dirty="0" smtClean="0">
                <a:solidFill>
                  <a:srgbClr val="4B5A6F"/>
                </a:solidFill>
              </a:rPr>
              <a:t>from:</a:t>
            </a:r>
            <a:r>
              <a:rPr lang="en-US" sz="1200" i="1" dirty="0"/>
              <a:t> </a:t>
            </a:r>
            <a:r>
              <a:rPr lang="en-US" sz="1200" i="1" dirty="0">
                <a:hlinkClick r:id="rId2"/>
              </a:rPr>
              <a:t>http://</a:t>
            </a:r>
            <a:r>
              <a:rPr lang="en-US" sz="1200" i="1" dirty="0" smtClean="0">
                <a:hlinkClick r:id="rId2"/>
              </a:rPr>
              <a:t>ectacenter.org/sitemap.asp#topics</a:t>
            </a:r>
            <a:r>
              <a:rPr lang="en-US" sz="1200" i="1" dirty="0" smtClean="0"/>
              <a:t>   </a:t>
            </a:r>
            <a:endParaRPr lang="en-US" sz="1200" i="1"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847850"/>
            <a:ext cx="836295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799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Families/Para </a:t>
            </a:r>
            <a:r>
              <a:rPr lang="en-US" dirty="0" err="1" smtClean="0"/>
              <a:t>Familias</a:t>
            </a:r>
            <a:endParaRPr lang="en-US"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6</a:t>
            </a:fld>
            <a:endParaRPr lang="en-US"/>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1994009"/>
            <a:ext cx="7758113" cy="4101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0" y="6477000"/>
            <a:ext cx="8610600" cy="276999"/>
          </a:xfrm>
          <a:prstGeom prst="rect">
            <a:avLst/>
          </a:prstGeom>
          <a:noFill/>
        </p:spPr>
        <p:txBody>
          <a:bodyPr wrap="square" rtlCol="0">
            <a:spAutoFit/>
          </a:bodyPr>
          <a:lstStyle/>
          <a:p>
            <a:pPr algn="r"/>
            <a:r>
              <a:rPr lang="en-US" sz="1200" i="1" dirty="0">
                <a:solidFill>
                  <a:srgbClr val="4B5A6F"/>
                </a:solidFill>
              </a:rPr>
              <a:t>Available </a:t>
            </a:r>
            <a:r>
              <a:rPr lang="en-US" sz="1200" i="1" dirty="0" smtClean="0">
                <a:solidFill>
                  <a:srgbClr val="4B5A6F"/>
                </a:solidFill>
              </a:rPr>
              <a:t>from:</a:t>
            </a:r>
            <a:r>
              <a:rPr lang="en-US" sz="1200" i="1" dirty="0"/>
              <a:t> </a:t>
            </a:r>
            <a:r>
              <a:rPr lang="en-US" sz="1200" i="1" dirty="0">
                <a:hlinkClick r:id="rId3"/>
              </a:rPr>
              <a:t>http://</a:t>
            </a:r>
            <a:r>
              <a:rPr lang="en-US" sz="1200" i="1" dirty="0" smtClean="0">
                <a:hlinkClick r:id="rId3"/>
              </a:rPr>
              <a:t>ectacenter.org/families.asp</a:t>
            </a:r>
            <a:r>
              <a:rPr lang="en-US" sz="1200" i="1" dirty="0" smtClean="0"/>
              <a:t>   </a:t>
            </a:r>
            <a:endParaRPr lang="en-US" sz="1200" i="1" dirty="0"/>
          </a:p>
        </p:txBody>
      </p:sp>
      <p:sp>
        <p:nvSpPr>
          <p:cNvPr id="8" name="Oval 7"/>
          <p:cNvSpPr/>
          <p:nvPr/>
        </p:nvSpPr>
        <p:spPr>
          <a:xfrm>
            <a:off x="6553200" y="2871747"/>
            <a:ext cx="1600200" cy="381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770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graph: an infant is eating lunch, fed by a child care professional."/>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1752601"/>
            <a:ext cx="3231490" cy="4724400"/>
          </a:xfrm>
          <a:prstGeom prst="rect">
            <a:avLst/>
          </a:prstGeom>
        </p:spPr>
      </p:pic>
      <p:sp>
        <p:nvSpPr>
          <p:cNvPr id="15362" name="Content Placeholder 3"/>
          <p:cNvSpPr>
            <a:spLocks noGrp="1"/>
          </p:cNvSpPr>
          <p:nvPr>
            <p:ph idx="1"/>
          </p:nvPr>
        </p:nvSpPr>
        <p:spPr>
          <a:xfrm>
            <a:off x="3810000" y="2133600"/>
            <a:ext cx="5181600" cy="4114800"/>
          </a:xfrm>
        </p:spPr>
        <p:txBody>
          <a:bodyPr/>
          <a:lstStyle/>
          <a:p>
            <a:pPr>
              <a:spcAft>
                <a:spcPts val="3600"/>
              </a:spcAft>
            </a:pPr>
            <a:r>
              <a:rPr lang="en-US" sz="2400" dirty="0" smtClean="0"/>
              <a:t>Revised DEC Recommended Practices</a:t>
            </a:r>
          </a:p>
          <a:p>
            <a:pPr>
              <a:spcAft>
                <a:spcPts val="3600"/>
              </a:spcAft>
            </a:pPr>
            <a:r>
              <a:rPr lang="en-US" sz="2400" dirty="0" smtClean="0">
                <a:latin typeface="Arial" charset="0"/>
              </a:rPr>
              <a:t>State Systemic Improvement Plan (SSIP)</a:t>
            </a:r>
          </a:p>
          <a:p>
            <a:pPr>
              <a:spcAft>
                <a:spcPts val="3600"/>
              </a:spcAft>
            </a:pPr>
            <a:r>
              <a:rPr lang="en-US" sz="2400" dirty="0" smtClean="0">
                <a:latin typeface="Arial" charset="0"/>
              </a:rPr>
              <a:t>Measuring and Improving Child and Family Outcomes</a:t>
            </a:r>
          </a:p>
        </p:txBody>
      </p:sp>
      <p:sp>
        <p:nvSpPr>
          <p:cNvPr id="3" name="Title 2"/>
          <p:cNvSpPr>
            <a:spLocks noGrp="1"/>
          </p:cNvSpPr>
          <p:nvPr>
            <p:ph type="title"/>
          </p:nvPr>
        </p:nvSpPr>
        <p:spPr/>
        <p:txBody>
          <a:bodyPr/>
          <a:lstStyle/>
          <a:p>
            <a:pPr>
              <a:defRPr/>
            </a:pPr>
            <a:r>
              <a:rPr lang="en-US" dirty="0" smtClean="0"/>
              <a:t>Hot Topics</a:t>
            </a:r>
            <a:endParaRPr lang="en-US" dirty="0"/>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7</a:t>
            </a:fld>
            <a:endParaRPr lang="en-US" sz="1200">
              <a:solidFill>
                <a:srgbClr val="898989"/>
              </a:solidFill>
            </a:endParaRPr>
          </a:p>
        </p:txBody>
      </p:sp>
    </p:spTree>
    <p:extLst>
      <p:ext uri="{BB962C8B-B14F-4D97-AF65-F5344CB8AC3E}">
        <p14:creationId xmlns:p14="http://schemas.microsoft.com/office/powerpoint/2010/main" val="3102423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419600"/>
            <a:ext cx="8458200" cy="1785104"/>
          </a:xfrm>
          <a:prstGeom prst="rect">
            <a:avLst/>
          </a:prstGeom>
          <a:noFill/>
        </p:spPr>
        <p:txBody>
          <a:bodyPr wrap="square" rtlCol="0">
            <a:spAutoFit/>
          </a:bodyPr>
          <a:lstStyle/>
          <a:p>
            <a:pPr marL="0" indent="0">
              <a:buNone/>
            </a:pPr>
            <a:r>
              <a:rPr lang="en-US" sz="2000" b="1" dirty="0" smtClean="0">
                <a:solidFill>
                  <a:srgbClr val="4B5A6F"/>
                </a:solidFill>
                <a:latin typeface="Arial"/>
                <a:cs typeface="Arial"/>
              </a:rPr>
              <a:t>Process</a:t>
            </a:r>
            <a:endParaRPr lang="en-US" sz="2000" dirty="0">
              <a:solidFill>
                <a:srgbClr val="4B5A6F"/>
              </a:solidFill>
              <a:latin typeface="Arial"/>
              <a:cs typeface="Arial"/>
            </a:endParaRPr>
          </a:p>
          <a:p>
            <a:pPr marL="230188">
              <a:buNone/>
            </a:pPr>
            <a:r>
              <a:rPr lang="en-US" sz="1800" dirty="0" smtClean="0">
                <a:solidFill>
                  <a:schemeClr val="accent3"/>
                </a:solidFill>
                <a:latin typeface="Arial"/>
                <a:cs typeface="Arial"/>
              </a:rPr>
              <a:t>Provided </a:t>
            </a:r>
            <a:r>
              <a:rPr lang="en-US" sz="1800" dirty="0">
                <a:solidFill>
                  <a:schemeClr val="accent3"/>
                </a:solidFill>
                <a:latin typeface="Arial"/>
                <a:cs typeface="Arial"/>
              </a:rPr>
              <a:t>support, as needed, to the DEC Commissioners in their process to update the Recommended Practices (including providing listserv and online collaboration space, planning face-to-face meetings and monthly calls, creating videos, web space, mechanisms for gathering field input, paying consultants with expertise, synthesizing input, etc.</a:t>
            </a:r>
            <a:r>
              <a:rPr lang="en-US" sz="1800" dirty="0" smtClean="0">
                <a:solidFill>
                  <a:schemeClr val="accent3"/>
                </a:solidFill>
                <a:latin typeface="Arial"/>
                <a:cs typeface="Arial"/>
              </a:rPr>
              <a:t>)</a:t>
            </a:r>
            <a:endParaRPr lang="en-US" sz="1800" dirty="0">
              <a:solidFill>
                <a:schemeClr val="accent3"/>
              </a:solidFill>
              <a:latin typeface="Arial"/>
              <a:cs typeface="Arial"/>
            </a:endParaRPr>
          </a:p>
        </p:txBody>
      </p:sp>
      <p:sp>
        <p:nvSpPr>
          <p:cNvPr id="15362" name="Content Placeholder 3"/>
          <p:cNvSpPr>
            <a:spLocks noGrp="1"/>
          </p:cNvSpPr>
          <p:nvPr>
            <p:ph idx="1"/>
          </p:nvPr>
        </p:nvSpPr>
        <p:spPr>
          <a:xfrm>
            <a:off x="304800" y="1872496"/>
            <a:ext cx="4114800" cy="2547104"/>
          </a:xfrm>
        </p:spPr>
        <p:txBody>
          <a:bodyPr/>
          <a:lstStyle/>
          <a:p>
            <a:pPr marL="0" indent="0">
              <a:buNone/>
            </a:pPr>
            <a:r>
              <a:rPr lang="en-US" sz="2000" b="1" dirty="0" smtClean="0">
                <a:solidFill>
                  <a:srgbClr val="4B5A6F"/>
                </a:solidFill>
              </a:rPr>
              <a:t>Purpose</a:t>
            </a:r>
            <a:endParaRPr lang="en-US" sz="2000" dirty="0">
              <a:solidFill>
                <a:srgbClr val="4B5A6F"/>
              </a:solidFill>
            </a:endParaRPr>
          </a:p>
          <a:p>
            <a:pPr marL="230188" indent="0">
              <a:buNone/>
            </a:pPr>
            <a:r>
              <a:rPr lang="en-US" dirty="0" smtClean="0">
                <a:solidFill>
                  <a:schemeClr val="accent3"/>
                </a:solidFill>
              </a:rPr>
              <a:t>To support the DEC, CEC in revising the DEC Recommended Practices to guide the field</a:t>
            </a:r>
          </a:p>
          <a:p>
            <a:pPr marL="0" indent="0">
              <a:buNone/>
            </a:pPr>
            <a:endParaRPr lang="en-US" sz="2000" dirty="0">
              <a:solidFill>
                <a:schemeClr val="accent3"/>
              </a:solidFill>
            </a:endParaRPr>
          </a:p>
          <a:p>
            <a:pPr marL="0" indent="0">
              <a:buNone/>
            </a:pPr>
            <a:r>
              <a:rPr lang="en-US" sz="2000" b="1" dirty="0" smtClean="0">
                <a:solidFill>
                  <a:schemeClr val="accent5"/>
                </a:solidFill>
              </a:rPr>
              <a:t>Partners</a:t>
            </a:r>
            <a:endParaRPr lang="en-US" sz="2000" dirty="0">
              <a:solidFill>
                <a:schemeClr val="accent5"/>
              </a:solidFill>
            </a:endParaRPr>
          </a:p>
          <a:p>
            <a:pPr marL="230188" indent="0">
              <a:buNone/>
            </a:pPr>
            <a:r>
              <a:rPr lang="en-US" dirty="0" smtClean="0">
                <a:solidFill>
                  <a:schemeClr val="accent3"/>
                </a:solidFill>
              </a:rPr>
              <a:t>DEC</a:t>
            </a:r>
            <a:r>
              <a:rPr lang="en-US" dirty="0">
                <a:solidFill>
                  <a:schemeClr val="accent3"/>
                </a:solidFill>
              </a:rPr>
              <a:t>-appointed Commission</a:t>
            </a:r>
          </a:p>
          <a:p>
            <a:pPr marL="0" indent="0">
              <a:buNone/>
            </a:pPr>
            <a:endParaRPr lang="en-US" sz="2000" dirty="0" smtClean="0">
              <a:solidFill>
                <a:schemeClr val="accent3"/>
              </a:solidFill>
            </a:endParaRPr>
          </a:p>
          <a:p>
            <a:pPr marL="0" indent="0">
              <a:buNone/>
            </a:pPr>
            <a:endParaRPr lang="en-US" sz="2000" dirty="0">
              <a:solidFill>
                <a:schemeClr val="accent3"/>
              </a:solidFill>
            </a:endParaRPr>
          </a:p>
        </p:txBody>
      </p:sp>
      <p:pic>
        <p:nvPicPr>
          <p:cNvPr id="4" name="Picture 3" descr="Division For Early Childhood: Promoting policies, advancing practice." title="Logo: DEC"/>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26668" y="1828801"/>
            <a:ext cx="4436962" cy="1752600"/>
          </a:xfrm>
          <a:prstGeom prst="rect">
            <a:avLst/>
          </a:prstGeom>
        </p:spPr>
      </p:pic>
      <p:sp>
        <p:nvSpPr>
          <p:cNvPr id="3" name="Title 2"/>
          <p:cNvSpPr>
            <a:spLocks noGrp="1"/>
          </p:cNvSpPr>
          <p:nvPr>
            <p:ph type="title"/>
          </p:nvPr>
        </p:nvSpPr>
        <p:spPr/>
        <p:txBody>
          <a:bodyPr/>
          <a:lstStyle/>
          <a:p>
            <a:pPr>
              <a:defRPr/>
            </a:pPr>
            <a:r>
              <a:rPr lang="en-US" dirty="0" smtClean="0"/>
              <a:t>DEC Recommended Practices</a:t>
            </a:r>
            <a:endParaRPr lang="en-US" dirty="0"/>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8</a:t>
            </a:fld>
            <a:endParaRPr lang="en-US" sz="1200">
              <a:solidFill>
                <a:srgbClr val="898989"/>
              </a:solidFill>
            </a:endParaRPr>
          </a:p>
        </p:txBody>
      </p:sp>
    </p:spTree>
    <p:extLst>
      <p:ext uri="{BB962C8B-B14F-4D97-AF65-F5344CB8AC3E}">
        <p14:creationId xmlns:p14="http://schemas.microsoft.com/office/powerpoint/2010/main" val="1072821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6477000"/>
            <a:ext cx="8610600" cy="276999"/>
          </a:xfrm>
          <a:prstGeom prst="rect">
            <a:avLst/>
          </a:prstGeom>
          <a:noFill/>
        </p:spPr>
        <p:txBody>
          <a:bodyPr wrap="square" rtlCol="0">
            <a:spAutoFit/>
          </a:bodyPr>
          <a:lstStyle/>
          <a:p>
            <a:pPr algn="r"/>
            <a:r>
              <a:rPr lang="en-US" sz="1200" i="1" dirty="0">
                <a:solidFill>
                  <a:srgbClr val="4B5A6F"/>
                </a:solidFill>
              </a:rPr>
              <a:t>Available </a:t>
            </a:r>
            <a:r>
              <a:rPr lang="en-US" sz="1200" i="1" dirty="0" smtClean="0">
                <a:solidFill>
                  <a:srgbClr val="4B5A6F"/>
                </a:solidFill>
              </a:rPr>
              <a:t>from:</a:t>
            </a:r>
            <a:r>
              <a:rPr lang="en-US" sz="1200" i="1" dirty="0"/>
              <a:t> </a:t>
            </a:r>
            <a:r>
              <a:rPr lang="en-US" sz="1200" i="1" dirty="0">
                <a:hlinkClick r:id="rId3"/>
              </a:rPr>
              <a:t>http://</a:t>
            </a:r>
            <a:r>
              <a:rPr lang="en-US" sz="1200" i="1" dirty="0" smtClean="0">
                <a:hlinkClick r:id="rId3"/>
              </a:rPr>
              <a:t>www.decrecpractices.org</a:t>
            </a:r>
            <a:r>
              <a:rPr lang="en-US" sz="1200" i="1" dirty="0" smtClean="0"/>
              <a:t> </a:t>
            </a:r>
            <a:endParaRPr lang="en-US" sz="1200" i="1" dirty="0"/>
          </a:p>
        </p:txBody>
      </p:sp>
      <p:sp>
        <p:nvSpPr>
          <p:cNvPr id="3" name="Title 2"/>
          <p:cNvSpPr>
            <a:spLocks noGrp="1"/>
          </p:cNvSpPr>
          <p:nvPr>
            <p:ph type="title"/>
          </p:nvPr>
        </p:nvSpPr>
        <p:spPr/>
        <p:txBody>
          <a:bodyPr/>
          <a:lstStyle/>
          <a:p>
            <a:pPr>
              <a:defRPr/>
            </a:pPr>
            <a:r>
              <a:rPr lang="en-US" dirty="0" smtClean="0"/>
              <a:t>DEC Recommended Practices</a:t>
            </a:r>
            <a:endParaRPr lang="en-US" dirty="0"/>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9</a:t>
            </a:fld>
            <a:endParaRPr lang="en-US" sz="1200">
              <a:solidFill>
                <a:srgbClr val="898989"/>
              </a:solidFill>
            </a:endParaRP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 y="1887112"/>
            <a:ext cx="8001000" cy="428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3898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amp;#x0D;&amp;#x0A;High-Quality, &amp;#x0D;&amp;#x0A;Functional &amp;#x0D;&amp;#x0A;IFSP Outcomes &amp;#x0D;&amp;#x0A;and IEP Goals&amp;quot;&quot;/&gt;&lt;property id=&quot;20307&quot; value=&quot;466&quot;/&gt;&lt;/object&gt;&lt;object type=&quot;3&quot; unique_id=&quot;10005&quot;&gt;&lt;property id=&quot;20148&quot; value=&quot;5&quot;/&gt;&lt;property id=&quot;20300&quot; value=&quot;Slide 3 - &amp;quot;Session Purpose&amp;quot;&quot;/&gt;&lt;property id=&quot;20307&quot; value=&quot;467&quot;/&gt;&lt;/object&gt;&lt;object type=&quot;3&quot; unique_id=&quot;10006&quot;&gt;&lt;property id=&quot;20148&quot; value=&quot;5&quot;/&gt;&lt;property id=&quot;20300&quot; value=&quot;Slide 4 - &amp;quot;Session Outline&amp;quot;&quot;/&gt;&lt;property id=&quot;20307&quot; value=&quot;303&quot;/&gt;&lt;/object&gt;&lt;object type=&quot;3&quot; unique_id=&quot;10021&quot;&gt;&lt;property id=&quot;20148&quot; value=&quot;5&quot;/&gt;&lt;property id=&quot;20300&quot; value=&quot;Slide 48 - &amp;quot;Linking Information Gathering &amp;#x0D;&amp;#x0A;to IFSP Outcomes / IEP Goals&amp;quot;&quot;/&gt;&lt;property id=&quot;20307&quot; value=&quot;371&quot;/&gt;&lt;/object&gt;&lt;object type=&quot;3&quot; unique_id=&quot;10022&quot;&gt;&lt;property id=&quot;20148&quot; value=&quot;5&quot;/&gt;&lt;property id=&quot;20300&quot; value=&quot;Slide 49 - &amp;quot;Key Steps: IFSP/IEP Process &amp;quot;&quot;/&gt;&lt;property id=&quot;20307&quot; value=&quot;333&quot;/&gt;&lt;/object&gt;&lt;object type=&quot;3&quot; unique_id=&quot;10023&quot;&gt;&lt;property id=&quot;20148&quot; value=&quot;5&quot;/&gt;&lt;property id=&quot;20300&quot; value=&quot;Slide 50 - &amp;quot;Using Information              &amp;#x0D;&amp;#x0A;       within the IFSP/IEP Process&amp;quot;&quot;/&gt;&lt;property id=&quot;20307&quot; value=&quot;436&quot;/&gt;&lt;/object&gt;&lt;object type=&quot;3&quot; unique_id=&quot;10024&quot;&gt;&lt;property id=&quot;20148&quot; value=&quot;5&quot;/&gt;&lt;property id=&quot;20300&quot; value=&quot;Slide 54 - &amp;quot;Video&amp;#x0D;&amp;#x0A;“Nolan”&amp;quot;&quot;/&gt;&lt;property id=&quot;20307&quot; value=&quot;416&quot;/&gt;&lt;/object&gt;&lt;object type=&quot;3&quot; unique_id=&quot;11040&quot;&gt;&lt;property id=&quot;20148&quot; value=&quot;5&quot;/&gt;&lt;property id=&quot;20300&quot; value=&quot;Slide 18 - &amp;quot;Goals of Early Intervention and Early Childhood Special Education&amp;quot;&quot;/&gt;&lt;property id=&quot;20307&quot; value=&quot;507&quot;/&gt;&lt;/object&gt;&lt;object type=&quot;3&quot; unique_id=&quot;11042&quot;&gt;&lt;property id=&quot;20148&quot; value=&quot;5&quot;/&gt;&lt;property id=&quot;20300&quot; value=&quot;Slide 21 - &amp;quot;3 Global Child Outcomes &amp;quot;&quot;/&gt;&lt;property id=&quot;20307&quot; value=&quot;509&quot;/&gt;&lt;/object&gt;&lt;object type=&quot;3&quot; unique_id=&quot;11043&quot;&gt;&lt;property id=&quot;20148&quot; value=&quot;5&quot;/&gt;&lt;property id=&quot;20300&quot; value=&quot;Slide 26 - &amp;quot; Family Outcomes&amp;quot;&quot;/&gt;&lt;property id=&quot;20307&quot; value=&quot;508&quot;/&gt;&lt;/object&gt;&lt;object type=&quot;3&quot; unique_id=&quot;11044&quot;&gt;&lt;property id=&quot;20148&quot; value=&quot;5&quot;/&gt;&lt;property id=&quot;20300&quot; value=&quot;Slide 27 - &amp;quot;Integrating Outcome Measurement&amp;#x0D;&amp;#x0A;into IFSP/IEP Process&amp;quot;&quot;/&gt;&lt;property id=&quot;20307&quot; value=&quot;514&quot;/&gt;&lt;/object&gt;&lt;object type=&quot;3&quot; unique_id=&quot;11045&quot;&gt;&lt;property id=&quot;20148&quot; value=&quot;5&quot;/&gt;&lt;property id=&quot;20300&quot; value=&quot;Slide 28 - &amp;quot;Making the Connection:&amp;#x0D;&amp;#x0A;Using Functional Assessment&amp;quot;&quot;/&gt;&lt;property id=&quot;20307&quot; value=&quot;513&quot;/&gt;&lt;/object&gt;&lt;object type=&quot;3&quot; unique_id=&quot;11046&quot;&gt;&lt;property id=&quot;20148&quot; value=&quot;5&quot;/&gt;&lt;property id=&quot;20300&quot; value=&quot;Slide 29 - &amp;quot;The Right People, the Right Situation,&amp;#x0D;&amp;#x0A;the Right Time&amp;quot;&quot;/&gt;&lt;property id=&quot;20307&quot; value=&quot;515&quot;/&gt;&lt;/object&gt;&lt;object type=&quot;3&quot; unique_id=&quot;11295&quot;&gt;&lt;property id=&quot;20148&quot; value=&quot;5&quot;/&gt;&lt;property id=&quot;20300&quot; value=&quot;Slide 51 - &amp;quot;Integrating Outcomes Measurement&amp;#x0D;&amp;#x0A;into IFSP/IEP Process&amp;quot;&quot;/&gt;&lt;property id=&quot;20307&quot; value=&quot;516&quot;/&gt;&lt;/object&gt;&lt;object type=&quot;3&quot; unique_id=&quot;11296&quot;&gt;&lt;property id=&quot;20148&quot; value=&quot;5&quot;/&gt;&lt;property id=&quot;20300&quot; value=&quot;Slide 52 - &amp;quot;Additional Benefits&amp;#x0D;&amp;#x0A;of an Integrated Process&amp;quot;&quot;/&gt;&lt;property id=&quot;20307&quot; value=&quot;517&quot;/&gt;&lt;/object&gt;&lt;object type=&quot;3&quot; unique_id=&quot;11297&quot;&gt;&lt;property id=&quot;20148&quot; value=&quot;5&quot;/&gt;&lt;property id=&quot;20300&quot; value=&quot;Slide 20 - &amp;quot;Goal of Preschool Special Education&amp;quot;&quot;/&gt;&lt;property id=&quot;20307&quot; value=&quot;518&quot;/&gt;&lt;/object&gt;&lt;object type=&quot;3&quot; unique_id=&quot;11636&quot;&gt;&lt;property id=&quot;20148&quot; value=&quot;5&quot;/&gt;&lt;property id=&quot;20300&quot; value=&quot;Slide 2 - &amp;quot;Authors&amp;quot;&quot;/&gt;&lt;property id=&quot;20307&quot; value=&quot;523&quot;/&gt;&lt;/object&gt;&lt;object type=&quot;3&quot; unique_id=&quot;13203&quot;&gt;&lt;property id=&quot;20148&quot; value=&quot;5&quot;/&gt;&lt;property id=&quot;20300&quot; value=&quot;Slide 5 - &amp;quot;SECTION 1&amp;#x0D;&amp;#x0A;___________________________________________________________&amp;#x0D;&amp;#x0A;&amp;#x0D;&amp;#x0A;Setting the Context&amp;quot;&quot;/&gt;&lt;property id=&quot;20307&quot; value=&quot;528&quot;/&gt;&lt;/object&gt;&lt;object type=&quot;3&quot; unique_id=&quot;13204&quot;&gt;&lt;property id=&quot;20148&quot; value=&quot;5&quot;/&gt;&lt;property id=&quot;20300&quot; value=&quot;Slide 6 - &amp;quot;How Children Learn&amp;quot;&quot;/&gt;&lt;property id=&quot;20307&quot; value=&quot;529&quot;/&gt;&lt;/object&gt;&lt;object type=&quot;3&quot; unique_id=&quot;13205&quot;&gt;&lt;property id=&quot;20148&quot; value=&quot;5&quot;/&gt;&lt;property id=&quot;20300&quot; value=&quot;Slide 7 - &amp;quot;Context for Learning: &amp;#x0D;&amp;#x0A;Child Interest and Competence &amp;quot;&quot;/&gt;&lt;property id=&quot;20307&quot; value=&quot;530&quot;/&gt;&lt;/object&gt;&lt;object type=&quot;3&quot; unique_id=&quot;13206&quot;&gt;&lt;property id=&quot;20148&quot; value=&quot;5&quot;/&gt;&lt;property id=&quot;20300&quot; value=&quot;Slide 8 - &amp;quot;Interest-based Learning&amp;quot;&quot;/&gt;&lt;property id=&quot;20307&quot; value=&quot;531&quot;/&gt;&lt;/object&gt;&lt;object type=&quot;3&quot; unique_id=&quot;13208&quot;&gt;&lt;property id=&quot;20148&quot; value=&quot;5&quot;/&gt;&lt;property id=&quot;20300&quot; value=&quot;Slide 13 - &amp;quot;Mastery  &amp;quot;&quot;/&gt;&lt;property id=&quot;20307&quot; value=&quot;533&quot;/&gt;&lt;/object&gt;&lt;object type=&quot;3&quot; unique_id=&quot;13209&quot;&gt;&lt;property id=&quot;20148&quot; value=&quot;5&quot;/&gt;&lt;property id=&quot;20300&quot; value=&quot;Slide 12 - &amp;quot;Children Learn through&amp;#x0D;&amp;#x0A;Incredible Amounts of Practice!&amp;quot;&quot;/&gt;&lt;property id=&quot;20307&quot; value=&quot;534&quot;/&gt;&lt;/object&gt;&lt;object type=&quot;3&quot; unique_id=&quot;13211&quot;&gt;&lt;property id=&quot;20148&quot; value=&quot;5&quot;/&gt;&lt;property id=&quot;20300&quot; value=&quot;Slide 11 - &amp;quot;Practice for Children with Disabilities&amp;quot;&quot;/&gt;&lt;property id=&quot;20307&quot; value=&quot;536&quot;/&gt;&lt;/object&gt;&lt;object type=&quot;3&quot; unique_id=&quot;13303&quot;&gt;&lt;property id=&quot;20148&quot; value=&quot;5&quot;/&gt;&lt;property id=&quot;20300&quot; value=&quot;Slide 31 - &amp;quot;What is Functional Assessment?&amp;quot;&quot;/&gt;&lt;property id=&quot;20307&quot; value=&quot;538&quot;/&gt;&lt;/object&gt;&lt;object type=&quot;3&quot; unique_id=&quot;13304&quot;&gt;&lt;property id=&quot;20148&quot; value=&quot;5&quot;/&gt;&lt;property id=&quot;20300&quot; value=&quot;Slide 32 - &amp;quot;Functional Assessment is…&amp;quot;&quot;/&gt;&lt;property id=&quot;20307&quot; value=&quot;539&quot;/&gt;&lt;/object&gt;&lt;object type=&quot;3&quot; unique_id=&quot;13306&quot;&gt;&lt;property id=&quot;20148&quot; value=&quot;5&quot;/&gt;&lt;property id=&quot;20300&quot; value=&quot;Slide 34 - &amp;quot;Functional Assessment is Authentic&amp;quot;&quot;/&gt;&lt;property id=&quot;20307&quot; value=&quot;541&quot;/&gt;&lt;/object&gt;&lt;object type=&quot;3&quot; unique_id=&quot;13307&quot;&gt;&lt;property id=&quot;20148&quot; value=&quot;5&quot;/&gt;&lt;property id=&quot;20300&quot; value=&quot;Slide 35 - &amp;quot;Conventional Assessment&amp;quot;&quot;/&gt;&lt;property id=&quot;20307&quot; value=&quot;542&quot;/&gt;&lt;/object&gt;&lt;object type=&quot;3&quot; unique_id=&quot;13308&quot;&gt;&lt;property id=&quot;20148&quot; value=&quot;5&quot;/&gt;&lt;property id=&quot;20300&quot; value=&quot;Slide 37 - &amp;quot;Why is Functional Fundamental? &amp;quot;&quot;/&gt;&lt;property id=&quot;20307&quot; value=&quot;543&quot;/&gt;&lt;/object&gt;&lt;object type=&quot;3&quot; unique_id=&quot;13309&quot;&gt;&lt;property id=&quot;20148&quot; value=&quot;5&quot;/&gt;&lt;property id=&quot;20300&quot; value=&quot;Slide 38 - &amp;quot;Who Does Functional Assessment?&amp;quot;&quot;/&gt;&lt;property id=&quot;20307&quot; value=&quot;544&quot;/&gt;&lt;/object&gt;&lt;object type=&quot;3&quot; unique_id=&quot;13310&quot;&gt;&lt;property id=&quot;20148&quot; value=&quot;5&quot;/&gt;&lt;property id=&quot;20300&quot; value=&quot;Slide 39 - &amp;quot;When is Functional Assessment Done?&amp;quot;&quot;/&gt;&lt;property id=&quot;20307&quot; value=&quot;545&quot;/&gt;&lt;/object&gt;&lt;object type=&quot;3&quot; unique_id=&quot;13311&quot;&gt;&lt;property id=&quot;20148&quot; value=&quot;5&quot;/&gt;&lt;property id=&quot;20300&quot; value=&quot;Slide 40 - &amp;quot;How is Functional Assessment Done?&amp;quot;&quot;/&gt;&lt;property id=&quot;20307&quot; value=&quot;546&quot;/&gt;&lt;/object&gt;&lt;object type=&quot;3&quot; unique_id=&quot;13312&quot;&gt;&lt;property id=&quot;20148&quot; value=&quot;5&quot;/&gt;&lt;property id=&quot;20300&quot; value=&quot;Slide 41 - &amp;quot;Involving Families…&amp;quot;&quot;/&gt;&lt;property id=&quot;20307&quot; value=&quot;547&quot;/&gt;&lt;/object&gt;&lt;object type=&quot;3&quot; unique_id=&quot;13313&quot;&gt;&lt;property id=&quot;20148&quot; value=&quot;5&quot;/&gt;&lt;property id=&quot;20300&quot; value=&quot;Slide 42 - &amp;quot;Questions Related to &amp;#x0D;&amp;#x0A;Everyday Activities and Routines&amp;quot;&quot;/&gt;&lt;property id=&quot;20307&quot; value=&quot;548&quot;/&gt;&lt;/object&gt;&lt;object type=&quot;3&quot; unique_id=&quot;13314&quot;&gt;&lt;property id=&quot;20148&quot; value=&quot;5&quot;/&gt;&lt;property id=&quot;20300&quot; value=&quot;Slide 43 - &amp;quot;Questions Related to &amp;#x0D;&amp;#x0A;Everyday Activities and Routines&amp;#x0D;&amp;#x0A;&amp;quot;&quot;/&gt;&lt;property id=&quot;20307&quot; value=&quot;549&quot;/&gt;&lt;/object&gt;&lt;object type=&quot;3&quot; unique_id=&quot;13316&quot;&gt;&lt;property id=&quot;20148&quot; value=&quot;5&quot;/&gt;&lt;property id=&quot;20300&quot; value=&quot;Slide 45 - &amp;quot;Where is Functional Assessment Done?&amp;quot;&quot;/&gt;&lt;property id=&quot;20307&quot; value=&quot;551&quot;/&gt;&lt;/object&gt;&lt;object type=&quot;3&quot; unique_id=&quot;13317&quot;&gt;&lt;property id=&quot;20148&quot; value=&quot;5&quot;/&gt;&lt;property id=&quot;20300&quot; value=&quot;Slide 46 - &amp;quot;Table Talk Activity&amp;#x0D;&amp;#x0A;Authentic Assessment&amp;quot;&quot;/&gt;&lt;property id=&quot;20307&quot; value=&quot;552&quot;/&gt;&lt;/object&gt;&lt;object type=&quot;3&quot; unique_id=&quot;13319&quot;&gt;&lt;property id=&quot;20148&quot; value=&quot;5&quot;/&gt;&lt;property id=&quot;20300&quot; value=&quot;Slide 57 - &amp;quot;Using Information to Develop Outcomes/Goals&amp;quot;&quot;/&gt;&lt;property id=&quot;20307&quot; value=&quot;554&quot;/&gt;&lt;/object&gt;&lt;object type=&quot;3&quot; unique_id=&quot;13321&quot;&gt;&lt;property id=&quot;20148&quot; value=&quot;5&quot;/&gt;&lt;property id=&quot;20300&quot; value=&quot;Slide 58 - &amp;quot;Relationship of Outcomes/Goals&amp;#x0D;&amp;#x0A;to Placement and Services &amp;quot;&quot;/&gt;&lt;property id=&quot;20307&quot; value=&quot;556&quot;/&gt;&lt;/object&gt;&lt;object type=&quot;3&quot; unique_id=&quot;13322&quot;&gt;&lt;property id=&quot;20148&quot; value=&quot;5&quot;/&gt;&lt;property id=&quot;20300&quot; value=&quot;Slide 59 - &amp;quot;Requirements for IFSP Outcomes&amp;quot;&quot;/&gt;&lt;property id=&quot;20307&quot; value=&quot;557&quot;/&gt;&lt;/object&gt;&lt;object type=&quot;3&quot; unique_id=&quot;13323&quot;&gt;&lt;property id=&quot;20148&quot; value=&quot;5&quot;/&gt;&lt;property id=&quot;20300&quot; value=&quot;Slide 60 - &amp;quot;IFSP Outcomes&amp;quot;&quot;/&gt;&lt;property id=&quot;20307&quot; value=&quot;558&quot;/&gt;&lt;/object&gt;&lt;object type=&quot;3&quot; unique_id=&quot;13324&quot;&gt;&lt;property id=&quot;20148&quot; value=&quot;5&quot;/&gt;&lt;property id=&quot;20300&quot; value=&quot;Slide 63 - &amp;quot;Developing  IFSP Outcome Statements&amp;quot;&quot;/&gt;&lt;property id=&quot;20307&quot; value=&quot;559&quot;/&gt;&lt;/object&gt;&lt;object type=&quot;3&quot; unique_id=&quot;13325&quot;&gt;&lt;property id=&quot;20148&quot; value=&quot;5&quot;/&gt;&lt;property id=&quot;20300&quot; value=&quot;Slide 65 - &amp;quot;Developing Criteria, &amp;#x0D;&amp;#x0A;Procedures and Timelines&amp;quot;&quot;/&gt;&lt;property id=&quot;20307&quot; value=&quot;560&quot;/&gt;&lt;/object&gt;&lt;object type=&quot;3&quot; unique_id=&quot;13326&quot;&gt;&lt;property id=&quot;20148&quot; value=&quot;5&quot;/&gt;&lt;property id=&quot;20300&quot; value=&quot;Slide 67 - &amp;quot;High Quality, Functional&amp;#x0D;&amp;#x0A;IFSP Outcomes&amp;quot;&quot;/&gt;&lt;property id=&quot;20307&quot; value=&quot;561&quot;/&gt;&lt;/object&gt;&lt;object type=&quot;3&quot; unique_id=&quot;13327&quot;&gt;&lt;property id=&quot;20148&quot; value=&quot;5&quot;/&gt;&lt;property id=&quot;20300&quot; value=&quot;Slide 66 - &amp;quot;High-Quality, Functional &amp;#x0D;&amp;#x0A;IFSP Outcomes&amp;quot;&quot;/&gt;&lt;property id=&quot;20307&quot; value=&quot;562&quot;/&gt;&lt;/object&gt;&lt;object type=&quot;3&quot; unique_id=&quot;13328&quot;&gt;&lt;property id=&quot;20148&quot; value=&quot;5&quot;/&gt;&lt;property id=&quot;20300&quot; value=&quot;Slide 68 - &amp;quot;Developing Child Outcomes&amp;quot;&quot;/&gt;&lt;property id=&quot;20307&quot; value=&quot;563&quot;/&gt;&lt;/object&gt;&lt;object type=&quot;3&quot; unique_id=&quot;13329&quot;&gt;&lt;property id=&quot;20148&quot; value=&quot;5&quot;/&gt;&lt;property id=&quot;20300&quot; value=&quot;Slide 69 - &amp;quot;Child Outcome:  Example&amp;quot;&quot;/&gt;&lt;property id=&quot;20307&quot; value=&quot;564&quot;/&gt;&lt;/object&gt;&lt;object type=&quot;3&quot; unique_id=&quot;13330&quot;&gt;&lt;property id=&quot;20148&quot; value=&quot;5&quot;/&gt;&lt;property id=&quot;20300&quot; value=&quot;Slide 70 - &amp;quot;Developing Family Outcomes&amp;quot;&quot;/&gt;&lt;property id=&quot;20307&quot; value=&quot;565&quot;/&gt;&lt;/object&gt;&lt;object type=&quot;3&quot; unique_id=&quot;13512&quot;&gt;&lt;property id=&quot;20148&quot; value=&quot;5&quot;/&gt;&lt;property id=&quot;20300&quot; value=&quot;Slide 72 - &amp;quot;The IEP:  IDEA Requirements&amp;#x0D;&amp;#x0A;&amp;quot;&quot;/&gt;&lt;property id=&quot;20307&quot; value=&quot;567&quot;/&gt;&lt;/object&gt;&lt;object type=&quot;3&quot; unique_id=&quot;13516&quot;&gt;&lt;property id=&quot;20148&quot; value=&quot;5&quot;/&gt;&lt;property id=&quot;20300&quot; value=&quot;Slide 79 - &amp;quot;IEP Goals&amp;quot;&quot;/&gt;&lt;property id=&quot;20307&quot; value=&quot;571&quot;/&gt;&lt;/object&gt;&lt;object type=&quot;3&quot; unique_id=&quot;13517&quot;&gt;&lt;property id=&quot;20148&quot; value=&quot;5&quot;/&gt;&lt;property id=&quot;20300&quot; value=&quot;Slide 80 - &amp;quot;High-Quality, Functional IEP Goals&amp;quot;&quot;/&gt;&lt;property id=&quot;20307&quot; value=&quot;572&quot;/&gt;&lt;/object&gt;&lt;object type=&quot;3&quot; unique_id=&quot;13518&quot;&gt;&lt;property id=&quot;20148&quot; value=&quot;5&quot;/&gt;&lt;property id=&quot;20300&quot; value=&quot;Slide 82 - &amp;quot;Developing IEP Goals&amp;quot;&quot;/&gt;&lt;property id=&quot;20307&quot; value=&quot;573&quot;/&gt;&lt;/object&gt;&lt;object type=&quot;3&quot; unique_id=&quot;13523&quot;&gt;&lt;property id=&quot;20148&quot; value=&quot;5&quot;/&gt;&lt;property id=&quot;20300&quot; value=&quot;Slide 85 - &amp;quot;Rating&amp;#x0D;&amp;#x0A;IFSP Outcomes&amp;#x0D;&amp;#x0A;and IEP Goals&amp;quot;&quot;/&gt;&lt;property id=&quot;20307&quot; value=&quot;578&quot;/&gt;&lt;/object&gt;&lt;object type=&quot;3&quot; unique_id=&quot;13528&quot;&gt;&lt;property id=&quot;20148&quot; value=&quot;5&quot;/&gt;&lt;property id=&quot;20300&quot; value=&quot;Slide 103 - &amp;quot;Application&amp;#x0D;&amp;#x0A;Kim’s Story&amp;quot;&quot;/&gt;&lt;property id=&quot;20307&quot; value=&quot;583&quot;/&gt;&lt;/object&gt;&lt;object type=&quot;3&quot; unique_id=&quot;13530&quot;&gt;&lt;property id=&quot;20148&quot; value=&quot;5&quot;/&gt;&lt;property id=&quot;20300&quot; value=&quot;Slide 104 - &amp;quot;Questions?&amp;quot;&quot;/&gt;&lt;property id=&quot;20307&quot; value=&quot;585&quot;/&gt;&lt;/object&gt;&lt;object type=&quot;3&quot; unique_id=&quot;13531&quot;&gt;&lt;property id=&quot;20148&quot; value=&quot;5&quot;/&gt;&lt;property id=&quot;20300&quot; value=&quot;Slide 105 - &amp;quot;Contact Information&amp;quot;&quot;/&gt;&lt;property id=&quot;20307&quot; value=&quot;586&quot;/&gt;&lt;/object&gt;&lt;object type=&quot;3&quot; unique_id=&quot;13772&quot;&gt;&lt;property id=&quot;20148&quot; value=&quot;5&quot;/&gt;&lt;property id=&quot;20300&quot; value=&quot;Slide 91 - &amp;quot;Enhancing Recognition &amp;#x0D;&amp;#x0A;of High-Quality, Functional IFSP Outcomes and IEP Goals&amp;quot;&quot;/&gt;&lt;property id=&quot;20307&quot; value=&quot;587&quot;/&gt;&lt;/object&gt;&lt;object type=&quot;3&quot; unique_id=&quot;14421&quot;&gt;&lt;property id=&quot;20148&quot; value=&quot;5&quot;/&gt;&lt;property id=&quot;20300&quot; value=&quot;Slide 14 - &amp;quot; Keys to Development&amp;quot;&quot;/&gt;&lt;property id=&quot;20307&quot; value=&quot;588&quot;/&gt;&lt;/object&gt;&lt;object type=&quot;3&quot; unique_id=&quot;14422&quot;&gt;&lt;property id=&quot;20148&quot; value=&quot;5&quot;/&gt;&lt;property id=&quot;20300&quot; value=&quot;Slide 15 - &amp;quot;Services Focus on Successful Participation&amp;quot;&quot;/&gt;&lt;property id=&quot;20307&quot; value=&quot;589&quot;/&gt;&lt;/object&gt;&lt;object type=&quot;3&quot; unique_id=&quot;14423&quot;&gt;&lt;property id=&quot;20148&quot; value=&quot;5&quot;/&gt;&lt;property id=&quot;20300&quot; value=&quot;Slide 16 - &amp;quot;Parents and Caregivers Influence Learning&amp;quot;&quot;/&gt;&lt;property id=&quot;20307&quot; value=&quot;590&quot;/&gt;&lt;/object&gt;&lt;object type=&quot;3&quot; unique_id=&quot;14424&quot;&gt;&lt;property id=&quot;20148&quot; value=&quot;5&quot;/&gt;&lt;property id=&quot;20300&quot; value=&quot;Slide 17 - &amp;quot; Supporting Parents and Caregivers&amp;quot;&quot;/&gt;&lt;property id=&quot;20307&quot; value=&quot;591&quot;/&gt;&lt;/object&gt;&lt;object type=&quot;3&quot; unique_id=&quot;14425&quot;&gt;&lt;property id=&quot;20148&quot; value=&quot;5&quot;/&gt;&lt;property id=&quot;20300&quot; value=&quot;Slide 92 - &amp;quot;Resources on IFSPs and IEPs&amp;quot;&quot;/&gt;&lt;property id=&quot;20307&quot; value=&quot;592&quot;/&gt;&lt;/object&gt;&lt;object type=&quot;3&quot; unique_id=&quot;14426&quot;&gt;&lt;property id=&quot;20148&quot; value=&quot;5&quot;/&gt;&lt;property id=&quot;20300&quot; value=&quot;Slide 95 - &amp;quot;Developing Strategies&amp;#x0D;&amp;#x0A;to Meet IFSP Outcomes&amp;quot;&quot;/&gt;&lt;property id=&quot;20307&quot; value=&quot;593&quot;/&gt;&lt;/object&gt;&lt;object type=&quot;3&quot; unique_id=&quot;14429&quot;&gt;&lt;property id=&quot;20148&quot; value=&quot;5&quot;/&gt;&lt;property id=&quot;20300&quot; value=&quot;Slide 98 - &amp;quot;Services to Meet &amp;#x0D;&amp;#x0A;Outcomes and Goals&amp;quot;&quot;/&gt;&lt;property id=&quot;20307&quot; value=&quot;596&quot;/&gt;&lt;/object&gt;&lt;object type=&quot;3&quot; unique_id=&quot;14430&quot;&gt;&lt;property id=&quot;20148&quot; value=&quot;5&quot;/&gt;&lt;property id=&quot;20300&quot; value=&quot;Slide 99 - &amp;quot;Services to Meet IFSP Outcomes&amp;quot;&quot;/&gt;&lt;property id=&quot;20307&quot; value=&quot;597&quot;/&gt;&lt;/object&gt;&lt;object type=&quot;3&quot; unique_id=&quot;14431&quot;&gt;&lt;property id=&quot;20148&quot; value=&quot;5&quot;/&gt;&lt;property id=&quot;20300&quot; value=&quot;Slide 100 - &amp;quot;Services to Meet IEP Goals&amp;quot;&quot;/&gt;&lt;property id=&quot;20307&quot; value=&quot;598&quot;/&gt;&lt;/object&gt;&lt;object type=&quot;3&quot; unique_id=&quot;14432&quot;&gt;&lt;property id=&quot;20148&quot; value=&quot;5&quot;/&gt;&lt;property id=&quot;20300&quot; value=&quot;Slide 101 - &amp;quot;Services to Meet the Outcomes/Goals&amp;quot;&quot;/&gt;&lt;property id=&quot;20307&quot; value=&quot;599&quot;/&gt;&lt;/object&gt;&lt;object type=&quot;3&quot; unique_id=&quot;14615&quot;&gt;&lt;property id=&quot;20148&quot; value=&quot;5&quot;/&gt;&lt;property id=&quot;20300&quot; value=&quot;Slide 19 - &amp;quot;Mission of Early Intervention Services&amp;quot;&quot;/&gt;&lt;property id=&quot;20307&quot; value=&quot;600&quot;/&gt;&lt;/object&gt;&lt;object type=&quot;3&quot; unique_id=&quot;14892&quot;&gt;&lt;property id=&quot;20148&quot; value=&quot;5&quot;/&gt;&lt;property id=&quot;20300&quot; value=&quot;Slide 33 - &amp;quot;Functional Assessment&amp;quot;&quot;/&gt;&lt;property id=&quot;20307&quot; value=&quot;601&quot;/&gt;&lt;/object&gt;&lt;object type=&quot;3&quot; unique_id=&quot;14982&quot;&gt;&lt;property id=&quot;20148&quot; value=&quot;5&quot;/&gt;&lt;property id=&quot;20300&quot; value=&quot;Slide 22 - &amp;quot;Which global child outcome &amp;#x0D;&amp;#x0A;do these IFSP outcomes support?&amp;quot;&quot;/&gt;&lt;property id=&quot;20307&quot; value=&quot;602&quot;/&gt;&lt;/object&gt;&lt;object type=&quot;3&quot; unique_id=&quot;14983&quot;&gt;&lt;property id=&quot;20148&quot; value=&quot;5&quot;/&gt;&lt;property id=&quot;20300&quot; value=&quot;Slide 23 - &amp;quot;Which global child outcome &amp;#x0D;&amp;#x0A;do these IEP goals support?&amp;quot;&quot;/&gt;&lt;property id=&quot;20307&quot; value=&quot;603&quot;/&gt;&lt;/object&gt;&lt;object type=&quot;3&quot; unique_id=&quot;14984&quot;&gt;&lt;property id=&quot;20148&quot; value=&quot;5&quot;/&gt;&lt;property id=&quot;20300&quot; value=&quot;Slide 24 - &amp;quot;Which global child outcome &amp;#x0D;&amp;#x0A;do these IEP goals support?&amp;quot;&quot;/&gt;&lt;property id=&quot;20307&quot; value=&quot;610&quot;/&gt;&lt;/object&gt;&lt;object type=&quot;3&quot; unique_id=&quot;14985&quot;&gt;&lt;property id=&quot;20148&quot; value=&quot;5&quot;/&gt;&lt;property id=&quot;20300&quot; value=&quot;Slide 25 - &amp;quot;Group Reflection&amp;#x0D;&amp;#x0A;on Functional IFSP Outcomes/IEP Goals &amp;#x0D;&amp;#x0A;and the Global Child Outcomes&amp;quot;&quot;/&gt;&lt;property id=&quot;20307&quot; value=&quot;609&quot;/&gt;&lt;/object&gt;&lt;object type=&quot;3&quot; unique_id=&quot;14987&quot;&gt;&lt;property id=&quot;20148&quot; value=&quot;5&quot;/&gt;&lt;property id=&quot;20300&quot; value=&quot;Slide 36 - &amp;quot;Group Reflection&amp;#x0D;&amp;#x0A;on Functional Assessment&amp;quot;&quot;/&gt;&lt;property id=&quot;20307&quot; value=&quot;604&quot;/&gt;&lt;/object&gt;&lt;object type=&quot;3&quot; unique_id=&quot;14989&quot;&gt;&lt;property id=&quot;20148&quot; value=&quot;5&quot;/&gt;&lt;property id=&quot;20300&quot; value=&quot;Slide 53 - &amp;quot;Group Reflection&amp;#x0D;&amp;#x0A;on Using Functional Assessment&amp;#x0D;&amp;#x0A;and Integrating&amp;#x0D;&amp;#x0A;the Child Outcomes Measurement Process&amp;#x0D;&amp;#x0A;into the IF&quot;/&gt;&lt;property id=&quot;20307&quot; value=&quot;606&quot;/&gt;&lt;/object&gt;&lt;object type=&quot;3&quot; unique_id=&quot;14990&quot;&gt;&lt;property id=&quot;20148&quot; value=&quot;5&quot;/&gt;&lt;property id=&quot;20300&quot; value=&quot;Slide 55 - &amp;quot;Video&amp;#x0D;&amp;#x0A;“Tim”&amp;quot;&quot;/&gt;&lt;property id=&quot;20307&quot; value=&quot;605&quot;/&gt;&lt;/object&gt;&lt;object type=&quot;3&quot; unique_id=&quot;14991&quot;&gt;&lt;property id=&quot;20148&quot; value=&quot;5&quot;/&gt;&lt;property id=&quot;20300&quot; value=&quot;Slide 61 - &amp;quot;IFSP Child Outcomes&amp;quot;&quot;/&gt;&lt;property id=&quot;20307&quot; value=&quot;613&quot;/&gt;&lt;/object&gt;&lt;object type=&quot;3&quot; unique_id=&quot;14992&quot;&gt;&lt;property id=&quot;20148&quot; value=&quot;5&quot;/&gt;&lt;property id=&quot;20300&quot; value=&quot;Slide 62 - &amp;quot;IFSP Family Outcomes&amp;quot;&quot;/&gt;&lt;property id=&quot;20307&quot; value=&quot;614&quot;/&gt;&lt;/object&gt;&lt;object type=&quot;3&quot; unique_id=&quot;14993&quot;&gt;&lt;property id=&quot;20148&quot; value=&quot;5&quot;/&gt;&lt;property id=&quot;20300&quot; value=&quot;Slide 64 - &amp;quot;Third Word Rule&amp;quot;&quot;/&gt;&lt;property id=&quot;20307&quot; value=&quot;607&quot;/&gt;&lt;/object&gt;&lt;object type=&quot;3&quot; unique_id=&quot;14994&quot;&gt;&lt;property id=&quot;20148&quot; value=&quot;5&quot;/&gt;&lt;property id=&quot;20300&quot; value=&quot;Slide 90 - &amp;quot;Debrief&amp;#x0D;&amp;#x0A;Rating IFSP Outcomes&amp;#x0D;&amp;#x0A;and IEP Goals&amp;quot;&quot;/&gt;&lt;property id=&quot;20307&quot; value=&quot;608&quot;/&gt;&lt;/object&gt;&lt;object type=&quot;3&quot; unique_id=&quot;16046&quot;&gt;&lt;property id=&quot;20148&quot; value=&quot;5&quot;/&gt;&lt;property id=&quot;20300&quot; value=&quot;Slide 81 - &amp;quot;High-Quality, Functional IEP Goals&amp;quot;&quot;/&gt;&lt;property id=&quot;20307&quot; value=&quot;620&quot;/&gt;&lt;/object&gt;&lt;object type=&quot;3&quot; unique_id=&quot;16047&quot;&gt;&lt;property id=&quot;20148&quot; value=&quot;5&quot;/&gt;&lt;property id=&quot;20300&quot; value=&quot;Slide 94 - &amp;quot;Strategies to Meet IFSP Outcomes &amp;#x0D;&amp;#x0A;and Objectives to Meet IEP Goals&amp;quot;&quot;/&gt;&lt;property id=&quot;20307&quot; value=&quot;621&quot;/&gt;&lt;/object&gt;&lt;object type=&quot;3&quot; unique_id=&quot;16048&quot;&gt;&lt;property id=&quot;20148&quot; value=&quot;5&quot;/&gt;&lt;property id=&quot;20300&quot; value=&quot;Slide 9 - &amp;quot;Defining Engagement&amp;quot;&quot;/&gt;&lt;property id=&quot;20307&quot; value=&quot;628&quot;/&gt;&lt;/object&gt;&lt;object type=&quot;3&quot; unique_id=&quot;16049&quot;&gt;&lt;property id=&quot;20148&quot; value=&quot;5&quot;/&gt;&lt;property id=&quot;20300&quot; value=&quot;Slide 10 - &amp;quot;Engagement of Children with Disabilities&amp;quot;&quot;/&gt;&lt;property id=&quot;20307&quot; value=&quot;629&quot;/&gt;&lt;/object&gt;&lt;object type=&quot;3&quot; unique_id=&quot;16050&quot;&gt;&lt;property id=&quot;20148&quot; value=&quot;5&quot;/&gt;&lt;property id=&quot;20300&quot; value=&quot;Slide 30 - &amp;quot;SECTION 2&amp;#x0D;&amp;#x0A;___________________________________________________________&amp;#x0D;&amp;#x0A;&amp;#x0D;&amp;#x0A;Functional Assessment&amp;#x0D;&amp;#x0A;Adapted from material&quot;/&gt;&lt;property id=&quot;20307&quot; value=&quot;623&quot;/&gt;&lt;/object&gt;&lt;object type=&quot;3&quot; unique_id=&quot;16051&quot;&gt;&lt;property id=&quot;20148&quot; value=&quot;5&quot;/&gt;&lt;property id=&quot;20300&quot; value=&quot;Slide 44 - &amp;quot;How: Gathering Relevant Information…&amp;quot;&quot;/&gt;&lt;property id=&quot;20307&quot; value=&quot;622&quot;/&gt;&lt;/object&gt;&lt;object type=&quot;3&quot; unique_id=&quot;16052&quot;&gt;&lt;property id=&quot;20148&quot; value=&quot;5&quot;/&gt;&lt;property id=&quot;20300&quot; value=&quot;Slide 47 - &amp;quot;SECTION 3&amp;#x0D;&amp;#x0A;___________________________________________________________&amp;#x0D;&amp;#x0A;&amp;#x0D;&amp;#x0A;Integrating Functional Assessment and Outco&quot;/&gt;&lt;property id=&quot;20307&quot; value=&quot;624&quot;/&gt;&lt;/object&gt;&lt;object type=&quot;3&quot; unique_id=&quot;16053&quot;&gt;&lt;property id=&quot;20148&quot; value=&quot;5&quot;/&gt;&lt;property id=&quot;20300&quot; value=&quot;Slide 56 - &amp;quot;SECTION 4&amp;#x0D;&amp;#x0A;___________________________________________________________&amp;#x0D;&amp;#x0A;&amp;#x0D;&amp;#x0A;Functional, High-Quality IFSP Outcomes and &quot;/&gt;&lt;property id=&quot;20307&quot; value=&quot;625&quot;/&gt;&lt;/object&gt;&lt;object type=&quot;3&quot; unique_id=&quot;16054&quot;&gt;&lt;property id=&quot;20148&quot; value=&quot;5&quot;/&gt;&lt;property id=&quot;20300&quot; value=&quot;Slide 71 - &amp;quot;Family Outcome:  Example&amp;quot;&quot;/&gt;&lt;property id=&quot;20307&quot; value=&quot;630&quot;/&gt;&lt;/object&gt;&lt;object type=&quot;3&quot; unique_id=&quot;16055&quot;&gt;&lt;property id=&quot;20148&quot; value=&quot;5&quot;/&gt;&lt;property id=&quot;20300&quot; value=&quot;Slide 73 - &amp;quot;The IEP:  IDEA Requirements&amp;#x0D;&amp;#x0A;&amp;quot;&quot;/&gt;&lt;property id=&quot;20307&quot; value=&quot;631&quot;/&gt;&lt;/object&gt;&lt;object type=&quot;3&quot; unique_id=&quot;16056&quot;&gt;&lt;property id=&quot;20148&quot; value=&quot;5&quot;/&gt;&lt;property id=&quot;20300&quot; value=&quot;Slide 74 - &amp;quot;The IEP:  IDEA Requirements&amp;#x0D;&amp;#x0A;&amp;quot;&quot;/&gt;&lt;property id=&quot;20307&quot; value=&quot;632&quot;/&gt;&lt;/object&gt;&lt;object type=&quot;3&quot; unique_id=&quot;16057&quot;&gt;&lt;property id=&quot;20148&quot; value=&quot;5&quot;/&gt;&lt;property id=&quot;20300&quot; value=&quot;Slide 75 - &amp;quot;The IEP:  IDEA Requirements&amp;#x0D;&amp;#x0A;&amp;quot;&quot;/&gt;&lt;property id=&quot;20307&quot; value=&quot;633&quot;/&gt;&lt;/object&gt;&lt;object type=&quot;3&quot; unique_id=&quot;16058&quot;&gt;&lt;property id=&quot;20148&quot; value=&quot;5&quot;/&gt;&lt;property id=&quot;20300&quot; value=&quot;Slide 76 - &amp;quot;The IEP:  IDEA Requirements&amp;#x0D;&amp;#x0A;&amp;quot;&quot;/&gt;&lt;property id=&quot;20307&quot; value=&quot;634&quot;/&gt;&lt;/object&gt;&lt;object type=&quot;3&quot; unique_id=&quot;16059&quot;&gt;&lt;property id=&quot;20148&quot; value=&quot;5&quot;/&gt;&lt;property id=&quot;20300&quot; value=&quot;Slide 77 - &amp;quot;The IEP:  IDEA Requirements&amp;#x0D;&amp;#x0A;&amp;quot;&quot;/&gt;&lt;property id=&quot;20307&quot; value=&quot;635&quot;/&gt;&lt;/object&gt;&lt;object type=&quot;3&quot; unique_id=&quot;16060&quot;&gt;&lt;property id=&quot;20148&quot; value=&quot;5&quot;/&gt;&lt;property id=&quot;20300&quot; value=&quot;Slide 78 - &amp;quot;The IEP:  IDEA Requirements&amp;#x0D;&amp;#x0A;&amp;quot;&quot;/&gt;&lt;property id=&quot;20307&quot; value=&quot;636&quot;/&gt;&lt;/object&gt;&lt;object type=&quot;3&quot; unique_id=&quot;16061&quot;&gt;&lt;property id=&quot;20148&quot; value=&quot;5&quot;/&gt;&lt;property id=&quot;20300&quot; value=&quot;Slide 83 - &amp;quot;Developing  Functional IEP Goals&amp;quot;&quot;/&gt;&lt;property id=&quot;20307&quot; value=&quot;637&quot;/&gt;&lt;/object&gt;&lt;object type=&quot;3&quot; unique_id=&quot;16062&quot;&gt;&lt;property id=&quot;20148&quot; value=&quot;5&quot;/&gt;&lt;property id=&quot;20300&quot; value=&quot;Slide 84 - &amp;quot;Family Outcome:  Example&amp;quot;&quot;/&gt;&lt;property id=&quot;20307&quot; value=&quot;638&quot;/&gt;&lt;/object&gt;&lt;object type=&quot;3&quot; unique_id=&quot;16063&quot;&gt;&lt;property id=&quot;20148&quot; value=&quot;5&quot;/&gt;&lt;property id=&quot;20300&quot; value=&quot;Slide 86&quot;/&gt;&lt;property id=&quot;20307&quot; value=&quot;641&quot;/&gt;&lt;/object&gt;&lt;object type=&quot;3&quot; unique_id=&quot;16064&quot;&gt;&lt;property id=&quot;20148&quot; value=&quot;5&quot;/&gt;&lt;property id=&quot;20300&quot; value=&quot;Slide 87&quot;/&gt;&lt;property id=&quot;20307&quot; value=&quot;642&quot;/&gt;&lt;/object&gt;&lt;object type=&quot;3&quot; unique_id=&quot;16065&quot;&gt;&lt;property id=&quot;20148&quot; value=&quot;5&quot;/&gt;&lt;property id=&quot;20300&quot; value=&quot;Slide 88&quot;/&gt;&lt;property id=&quot;20307&quot; value=&quot;643&quot;/&gt;&lt;/object&gt;&lt;object type=&quot;3&quot; unique_id=&quot;16066&quot;&gt;&lt;property id=&quot;20148&quot; value=&quot;5&quot;/&gt;&lt;property id=&quot;20300&quot; value=&quot;Slide 89&quot;/&gt;&lt;property id=&quot;20307&quot; value=&quot;644&quot;/&gt;&lt;/object&gt;&lt;object type=&quot;3&quot; unique_id=&quot;16067&quot;&gt;&lt;property id=&quot;20148&quot; value=&quot;5&quot;/&gt;&lt;property id=&quot;20300&quot; value=&quot;Slide 93 - &amp;quot;SECTION 5&amp;#x0D;&amp;#x0A;___________________________________________________________&amp;#x0D;&amp;#x0A;&amp;#x0D;&amp;#x0A;IFSP Strategies to Meet Outcomes and IEP Ob&quot;/&gt;&lt;property id=&quot;20307&quot; value=&quot;626&quot;/&gt;&lt;/object&gt;&lt;object type=&quot;3&quot; unique_id=&quot;16068&quot;&gt;&lt;property id=&quot;20148&quot; value=&quot;5&quot;/&gt;&lt;property id=&quot;20300&quot; value=&quot;Slide 96 - &amp;quot;Developing Strategies&amp;#x0D;&amp;#x0A;to Meet IFSP Outcomes&amp;quot;&quot;/&gt;&lt;property id=&quot;20307&quot; value=&quot;639&quot;/&gt;&lt;/object&gt;&lt;object type=&quot;3&quot; unique_id=&quot;16069&quot;&gt;&lt;property id=&quot;20148&quot; value=&quot;5&quot;/&gt;&lt;property id=&quot;20300&quot; value=&quot;Slide 97 - &amp;quot;Developing Strategies&amp;#x0D;&amp;#x0A;to Meet IEP Goals&amp;quot;&quot;/&gt;&lt;property id=&quot;20307&quot; value=&quot;640&quot;/&gt;&lt;/object&gt;&lt;object type=&quot;3&quot; unique_id=&quot;16070&quot;&gt;&lt;property id=&quot;20148&quot; value=&quot;5&quot;/&gt;&lt;property id=&quot;20300&quot; value=&quot;Slide 102 - &amp;quot;SECTION 6&amp;#x0D;&amp;#x0A;___________________________________________________________&amp;#x0D;&amp;#x0A;&amp;#x0D;&amp;#x0A;Applying the Information: Practical Learni&quot;/&gt;&lt;property id=&quot;20307&quot; value=&quot;627&quot;/&gt;&lt;/object&gt;&lt;/object&gt;&lt;/object&gt;&lt;/database&gt;"/>
  <p:tag name="SECTOMILLISECCONVERTED"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10236</TotalTime>
  <Words>435</Words>
  <Application>Microsoft Office PowerPoint</Application>
  <PresentationFormat>On-screen Show (4:3)</PresentationFormat>
  <Paragraphs>81</Paragraphs>
  <Slides>14</Slides>
  <Notes>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Highlights</vt:lpstr>
      <vt:lpstr>Our Mission</vt:lpstr>
      <vt:lpstr>Who We Are:</vt:lpstr>
      <vt:lpstr>Key Contacts:</vt:lpstr>
      <vt:lpstr>Key Topics:</vt:lpstr>
      <vt:lpstr>For Families/Para Familias</vt:lpstr>
      <vt:lpstr>Hot Topics</vt:lpstr>
      <vt:lpstr>DEC Recommended Practices</vt:lpstr>
      <vt:lpstr>DEC Recommended Practices</vt:lpstr>
      <vt:lpstr>State Systemic Improvement Plan (SSIP)</vt:lpstr>
      <vt:lpstr>Measuring Child &amp; Family Outcomes </vt:lpstr>
      <vt:lpstr>Recursos en Español</vt:lpstr>
      <vt:lpstr>Effectiveness of Early Childhood Programs</vt:lpstr>
      <vt:lpstr>Thank you for your attention!</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Younggno</dc:creator>
  <cp:lastModifiedBy>Christina Kasprzak</cp:lastModifiedBy>
  <cp:revision>1001</cp:revision>
  <dcterms:created xsi:type="dcterms:W3CDTF">2011-03-23T13:50:48Z</dcterms:created>
  <dcterms:modified xsi:type="dcterms:W3CDTF">2014-11-02T21:29:11Z</dcterms:modified>
</cp:coreProperties>
</file>