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56" r:id="rId2"/>
    <p:sldId id="262" r:id="rId3"/>
    <p:sldId id="280" r:id="rId4"/>
    <p:sldId id="323" r:id="rId5"/>
    <p:sldId id="315" r:id="rId6"/>
    <p:sldId id="283" r:id="rId7"/>
    <p:sldId id="317" r:id="rId8"/>
    <p:sldId id="318" r:id="rId9"/>
    <p:sldId id="319" r:id="rId10"/>
    <p:sldId id="321" r:id="rId11"/>
    <p:sldId id="314" r:id="rId12"/>
    <p:sldId id="324" r:id="rId13"/>
    <p:sldId id="320" r:id="rId14"/>
    <p:sldId id="285" r:id="rId15"/>
    <p:sldId id="287" r:id="rId16"/>
    <p:sldId id="294" r:id="rId17"/>
    <p:sldId id="295" r:id="rId18"/>
    <p:sldId id="325" r:id="rId19"/>
    <p:sldId id="311" r:id="rId20"/>
    <p:sldId id="300" r:id="rId21"/>
    <p:sldId id="32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4807"/>
    <a:srgbClr val="CC66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988" autoAdjust="0"/>
  </p:normalViewPr>
  <p:slideViewPr>
    <p:cSldViewPr>
      <p:cViewPr varScale="1">
        <p:scale>
          <a:sx n="99" d="100"/>
          <a:sy n="99" d="100"/>
        </p:scale>
        <p:origin x="186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F0780D-5073-6846-AE7E-5663E599FF45}" type="datetimeFigureOut">
              <a:rPr lang="en-US" smtClean="0"/>
              <a:t>3/23/2020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74F69A-555D-E34F-A875-A26BB5AE3279}" type="slidenum">
              <a:rPr lang="en-US" smtClean="0"/>
              <a:t>‹#›</a:t>
            </a:fld>
            <a:endParaRPr lang="en-US" dirty="0"/>
          </a:p>
        </p:txBody>
      </p:sp>
    </p:spTree>
    <p:extLst>
      <p:ext uri="{BB962C8B-B14F-4D97-AF65-F5344CB8AC3E}">
        <p14:creationId xmlns:p14="http://schemas.microsoft.com/office/powerpoint/2010/main" val="3964392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10D409-AFD5-6445-80E8-2BCCC219AC32}" type="datetimeFigureOut">
              <a:rPr lang="en-US" smtClean="0"/>
              <a:t>3/23/2020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3799F-FF1C-954B-91EC-0FB8F0C30E0A}" type="slidenum">
              <a:rPr lang="en-US" smtClean="0"/>
              <a:t>‹#›</a:t>
            </a:fld>
            <a:endParaRPr lang="en-US" dirty="0"/>
          </a:p>
        </p:txBody>
      </p:sp>
    </p:spTree>
    <p:extLst>
      <p:ext uri="{BB962C8B-B14F-4D97-AF65-F5344CB8AC3E}">
        <p14:creationId xmlns:p14="http://schemas.microsoft.com/office/powerpoint/2010/main" val="1649830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mailto:ocr@ed.gov"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viewers to the webinar.</a:t>
            </a:r>
          </a:p>
          <a:p>
            <a:endParaRPr lang="en-US" dirty="0"/>
          </a:p>
          <a:p>
            <a:r>
              <a:rPr lang="en-US" dirty="0"/>
              <a:t>Thank them for taking time from their busy day to spend time to learn a bit about bullying prevention, with a special emphasis on</a:t>
            </a:r>
            <a:r>
              <a:rPr lang="en-US" baseline="0" dirty="0"/>
              <a:t> American Indian/Alaska Native youth, especially those with disabilities.</a:t>
            </a:r>
          </a:p>
          <a:p>
            <a:endParaRPr lang="en-US" baseline="0" dirty="0"/>
          </a:p>
          <a:p>
            <a:r>
              <a:rPr lang="en-US" baseline="0" dirty="0"/>
              <a:t>As we all know, bullying continues to be a national problem facing children and youth.  This fact is equally true in American Indian and Alaska Native communities.  Yet there are few opportunities for Native parents to learn about bullying, how to spot it and, importantly, how to prevent it.</a:t>
            </a:r>
          </a:p>
          <a:p>
            <a:endParaRPr lang="en-US" baseline="0" dirty="0"/>
          </a:p>
          <a:p>
            <a:r>
              <a:rPr lang="en-US" baseline="0" dirty="0"/>
              <a:t>This webinar is provided to Parent Center staff as a means to model a training or webinar that you could deliver to Native parents and communities.  By offering this content to Native parents, covering a topic they know is relevant to them, you can gain access to Native communities for further outreach activities and services.</a:t>
            </a:r>
            <a:endParaRPr lang="en-US" dirty="0"/>
          </a:p>
          <a:p>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1</a:t>
            </a:fld>
            <a:endParaRPr lang="en-US" dirty="0"/>
          </a:p>
        </p:txBody>
      </p:sp>
    </p:spTree>
    <p:extLst>
      <p:ext uri="{BB962C8B-B14F-4D97-AF65-F5344CB8AC3E}">
        <p14:creationId xmlns:p14="http://schemas.microsoft.com/office/powerpoint/2010/main" val="2299177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Recall our discussion of  the definition of bullying, that bullying can be direct or indirect. An</a:t>
            </a:r>
            <a:r>
              <a:rPr lang="en-US" altLang="en-US" baseline="0" dirty="0">
                <a:ea typeface="ＭＳ Ｐゴシック" panose="020B0600070205080204" pitchFamily="34" charset="-128"/>
              </a:rPr>
              <a:t> intense</a:t>
            </a:r>
            <a:r>
              <a:rPr lang="en-US" altLang="en-US" dirty="0">
                <a:ea typeface="ＭＳ Ｐゴシック" panose="020B0600070205080204" pitchFamily="34" charset="-128"/>
              </a:rPr>
              <a:t> version of </a:t>
            </a:r>
            <a:r>
              <a:rPr lang="en-US" altLang="en-US" u="sng" dirty="0">
                <a:ea typeface="ＭＳ Ｐゴシック" panose="020B0600070205080204" pitchFamily="34" charset="-128"/>
              </a:rPr>
              <a:t>indirect</a:t>
            </a:r>
            <a:r>
              <a:rPr lang="en-US" altLang="en-US" dirty="0">
                <a:ea typeface="ＭＳ Ｐゴシック" panose="020B0600070205080204" pitchFamily="34" charset="-128"/>
              </a:rPr>
              <a:t> bullying is cyberbullying, since it’s not done face-to-face.</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Nowadays,</a:t>
            </a:r>
            <a:r>
              <a:rPr lang="en-US" altLang="en-US" baseline="0" dirty="0">
                <a:ea typeface="ＭＳ Ｐゴシック" panose="020B0600070205080204" pitchFamily="34" charset="-128"/>
              </a:rPr>
              <a:t> young people</a:t>
            </a:r>
            <a:r>
              <a:rPr lang="en-US" altLang="en-US" dirty="0">
                <a:ea typeface="ＭＳ Ｐゴシック" panose="020B0600070205080204" pitchFamily="34" charset="-128"/>
              </a:rPr>
              <a:t> are fully engaged in using the Internet, and immersed in using  cell phones, digital cameras, etc. for social networking purposes.  However, digital messages and images have been sent to cause harm to many youth with devastating results.  Cyberbullying has become a significant challenge to parents and other caring adults</a:t>
            </a:r>
            <a:r>
              <a:rPr lang="en-US" altLang="en-US" baseline="0" dirty="0">
                <a:ea typeface="ＭＳ Ｐゴシック" panose="020B0600070205080204" pitchFamily="34" charset="-128"/>
              </a:rPr>
              <a:t> </a:t>
            </a:r>
            <a:r>
              <a:rPr lang="en-US" altLang="en-US" dirty="0">
                <a:ea typeface="ＭＳ Ｐゴシック" panose="020B0600070205080204" pitchFamily="34" charset="-128"/>
              </a:rPr>
              <a:t>because it can’t be easily detected.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Examples of cyberbullying include sending intentionally mean or insulting messages, starting rumors, sharing another’s embarrassing information, cruelly excluding someone socially, and pretending</a:t>
            </a:r>
            <a:r>
              <a:rPr lang="en-US" altLang="en-US" baseline="0" dirty="0">
                <a:ea typeface="ＭＳ Ｐゴシック" panose="020B0600070205080204" pitchFamily="34" charset="-128"/>
              </a:rPr>
              <a:t> to be someone else while posting harmful content.</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While most cyberbullying behavior occurs after school hours, it directly impacts the targeted students</a:t>
            </a:r>
            <a:r>
              <a:rPr lang="ja-JP" altLang="en-US" dirty="0">
                <a:ea typeface="+mn-ea"/>
              </a:rPr>
              <a:t>’</a:t>
            </a:r>
            <a:r>
              <a:rPr lang="en-US" altLang="ja-JP" dirty="0">
                <a:ea typeface="+mn-ea"/>
              </a:rPr>
              <a:t> wellbeing and their overall school performance.  Resentments and fights started online frequently spill out onto a school campus.  </a:t>
            </a:r>
          </a:p>
          <a:p>
            <a:endParaRPr lang="en-US" altLang="ja-JP" dirty="0">
              <a:ea typeface="+mn-ea"/>
            </a:endParaRPr>
          </a:p>
          <a:p>
            <a:r>
              <a:rPr lang="en-US" altLang="ja-JP" dirty="0">
                <a:ea typeface="+mn-ea"/>
              </a:rPr>
              <a:t>Please note: The author cited on this slide is an attorney who’s developed several resources on cyberbullying. </a:t>
            </a:r>
            <a:endParaRPr lang="en-US" altLang="en-US" dirty="0">
              <a:ea typeface="ＭＳ Ｐゴシック" panose="020B0600070205080204"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B63799F-FF1C-954B-91EC-0FB8F0C30E0A}" type="slidenum">
              <a:rPr lang="en-US" smtClean="0"/>
              <a:t>10</a:t>
            </a:fld>
            <a:endParaRPr lang="en-US"/>
          </a:p>
        </p:txBody>
      </p:sp>
    </p:spTree>
    <p:extLst>
      <p:ext uri="{BB962C8B-B14F-4D97-AF65-F5344CB8AC3E}">
        <p14:creationId xmlns:p14="http://schemas.microsoft.com/office/powerpoint/2010/main" val="332090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Parents need training on how to combat cyberbullying.  One key rule is not to delete any electronic form of bullying.  The first reaction of youth and parents may be to delete the offending message.  However, the language and images constitute a paper trail.  If the police must be engaged, they will need such a paper trail.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Remember that cyberbullying tends to peak in </a:t>
            </a:r>
            <a:r>
              <a:rPr lang="en-US" altLang="en-US" b="1" u="none" dirty="0">
                <a:ea typeface="ＭＳ Ｐゴシック" panose="020B0600070205080204" pitchFamily="34" charset="-128"/>
              </a:rPr>
              <a:t>middle</a:t>
            </a:r>
            <a:r>
              <a:rPr lang="en-US" altLang="en-US" u="none" dirty="0">
                <a:ea typeface="ＭＳ Ｐゴシック" panose="020B0600070205080204" pitchFamily="34" charset="-128"/>
              </a:rPr>
              <a:t> and </a:t>
            </a:r>
            <a:r>
              <a:rPr lang="en-US" altLang="en-US" b="1" u="none" dirty="0">
                <a:ea typeface="ＭＳ Ｐゴシック" panose="020B0600070205080204" pitchFamily="34" charset="-128"/>
              </a:rPr>
              <a:t>high</a:t>
            </a:r>
            <a:r>
              <a:rPr lang="en-US" altLang="en-US" u="none" dirty="0">
                <a:ea typeface="ＭＳ Ｐゴシック" panose="020B0600070205080204" pitchFamily="34" charset="-128"/>
              </a:rPr>
              <a:t> school; </a:t>
            </a:r>
            <a:r>
              <a:rPr lang="en-US" altLang="en-US" dirty="0">
                <a:ea typeface="ＭＳ Ｐゴシック" panose="020B0600070205080204" pitchFamily="34" charset="-128"/>
              </a:rPr>
              <a:t>whereas, traditional in-person bullying tends to decrease as students reach middle and high school.</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11</a:t>
            </a:fld>
            <a:endParaRPr lang="en-US"/>
          </a:p>
        </p:txBody>
      </p:sp>
    </p:spTree>
    <p:extLst>
      <p:ext uri="{BB962C8B-B14F-4D97-AF65-F5344CB8AC3E}">
        <p14:creationId xmlns:p14="http://schemas.microsoft.com/office/powerpoint/2010/main" val="3509567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Most sexting tends to occur between young people in relationships.  However, when those relationships end, the photos or videos they exchanged can be widely disseminated, whether intentionally or unintentionally.</a:t>
            </a:r>
          </a:p>
          <a:p>
            <a:endParaRPr lang="en-US"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Youth</a:t>
            </a:r>
            <a:r>
              <a:rPr lang="en-US" dirty="0">
                <a:ea typeface="+mn-ea"/>
                <a:cs typeface="+mn-cs"/>
              </a:rPr>
              <a:t> must be alerted that they could be breaking the law if they create, forward or even save this type of message.</a:t>
            </a:r>
          </a:p>
          <a:p>
            <a:pPr>
              <a:lnSpc>
                <a:spcPct val="90000"/>
              </a:lnSpc>
            </a:pPr>
            <a:endParaRPr lang="en-US" altLang="en-US" dirty="0">
              <a:ea typeface="ＭＳ Ｐゴシック" panose="020B0600070205080204" pitchFamily="34" charset="-128"/>
            </a:endParaRPr>
          </a:p>
          <a:p>
            <a:pPr eaLnBrk="1" hangingPunct="1"/>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2B63799F-FF1C-954B-91EC-0FB8F0C30E0A}" type="slidenum">
              <a:rPr lang="en-US" smtClean="0"/>
              <a:t>12</a:t>
            </a:fld>
            <a:endParaRPr lang="en-US"/>
          </a:p>
        </p:txBody>
      </p:sp>
    </p:spTree>
    <p:extLst>
      <p:ext uri="{BB962C8B-B14F-4D97-AF65-F5344CB8AC3E}">
        <p14:creationId xmlns:p14="http://schemas.microsoft.com/office/powerpoint/2010/main" val="1162824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Maintaining open communication between parents and youth is vital but still may not</a:t>
            </a:r>
            <a:r>
              <a:rPr lang="en-US" altLang="ja-JP" dirty="0"/>
              <a:t> stop sexting, but it does set expectations.  </a:t>
            </a:r>
          </a:p>
          <a:p>
            <a:endParaRPr lang="en-US" altLang="ja-JP" dirty="0"/>
          </a:p>
          <a:p>
            <a:r>
              <a:rPr lang="en-US" altLang="ja-JP" dirty="0"/>
              <a:t>Education of parents, youth, and the community is a key deterrent. </a:t>
            </a:r>
          </a:p>
          <a:p>
            <a:endParaRPr lang="en-US" dirty="0"/>
          </a:p>
          <a:p>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13</a:t>
            </a:fld>
            <a:endParaRPr lang="en-US"/>
          </a:p>
        </p:txBody>
      </p:sp>
    </p:spTree>
    <p:extLst>
      <p:ext uri="{BB962C8B-B14F-4D97-AF65-F5344CB8AC3E}">
        <p14:creationId xmlns:p14="http://schemas.microsoft.com/office/powerpoint/2010/main" val="2193639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youth cannot imagine the range of possible consequences if they engage</a:t>
            </a:r>
            <a:r>
              <a:rPr lang="en-US" baseline="0" dirty="0"/>
              <a:t> in any aspect of sexting.</a:t>
            </a:r>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14</a:t>
            </a:fld>
            <a:endParaRPr lang="en-US"/>
          </a:p>
        </p:txBody>
      </p:sp>
    </p:spTree>
    <p:extLst>
      <p:ext uri="{BB962C8B-B14F-4D97-AF65-F5344CB8AC3E}">
        <p14:creationId xmlns:p14="http://schemas.microsoft.com/office/powerpoint/2010/main" val="3193792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Native youth with disabilities are known to use the Internet as much as their non-disabled peers, so they are as vulnerable as all youth and are not sheltered</a:t>
            </a:r>
            <a:r>
              <a:rPr lang="en-US" baseline="0" dirty="0"/>
              <a:t> by non-familiarity with the Internet.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Native youth in general have one of the highest drop</a:t>
            </a:r>
            <a:r>
              <a:rPr lang="en-US" baseline="0" dirty="0"/>
              <a:t> out rates in the country.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rate of suicidal tendencies among all Native youth is the highest in the 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the most vulnerable among Native youth are cyberbullied,</a:t>
            </a:r>
            <a:r>
              <a:rPr lang="en-US" baseline="0" dirty="0"/>
              <a:t> the resulting withdrawal, depression, frustration, and avoidance of peers, school and social events is intensified..</a:t>
            </a:r>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15</a:t>
            </a:fld>
            <a:endParaRPr lang="en-US"/>
          </a:p>
        </p:txBody>
      </p:sp>
    </p:spTree>
    <p:extLst>
      <p:ext uri="{BB962C8B-B14F-4D97-AF65-F5344CB8AC3E}">
        <p14:creationId xmlns:p14="http://schemas.microsoft.com/office/powerpoint/2010/main" val="2258571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Don’t allow the bullying target to be isolated, either in-person or online.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indent="-228600">
              <a:buFont typeface="+mj-lt"/>
              <a:buAutoNum type="arabicPeriod"/>
            </a:pPr>
            <a:r>
              <a:rPr lang="en-US" dirty="0"/>
              <a:t>Walk/sit together to shield the target of bullying.</a:t>
            </a:r>
          </a:p>
          <a:p>
            <a:pPr marL="228600" indent="-228600">
              <a:buFont typeface="+mj-lt"/>
              <a:buAutoNum type="arabicPeriod"/>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Label the behavior as bullying, which is just “not cool”, in-person or online.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Don’t “go along to get along”; change the subject or say something positive about the target, in-person</a:t>
            </a:r>
            <a:r>
              <a:rPr lang="en-US" baseline="0" dirty="0"/>
              <a:t> and online.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If ignored, find another adult.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“You (target) are wanted at home (or) in the school office now.”</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“Band Together” image, from: http://02af27e.netsolhost.com/oiea2/wp-content/uploads/2011/05/bogsa.jpg , as part of the Oregon Indian Education Association’s story on summer programs for Native youth, at: http://www.oiea.org/resources-2/pre-k-12/ </a:t>
            </a:r>
          </a:p>
        </p:txBody>
      </p:sp>
      <p:sp>
        <p:nvSpPr>
          <p:cNvPr id="4" name="Slide Number Placeholder 3"/>
          <p:cNvSpPr>
            <a:spLocks noGrp="1"/>
          </p:cNvSpPr>
          <p:nvPr>
            <p:ph type="sldNum" sz="quarter" idx="10"/>
          </p:nvPr>
        </p:nvSpPr>
        <p:spPr/>
        <p:txBody>
          <a:bodyPr/>
          <a:lstStyle/>
          <a:p>
            <a:fld id="{2B63799F-FF1C-954B-91EC-0FB8F0C30E0A}" type="slidenum">
              <a:rPr lang="en-US" smtClean="0"/>
              <a:t>16</a:t>
            </a:fld>
            <a:endParaRPr lang="en-US"/>
          </a:p>
        </p:txBody>
      </p:sp>
    </p:spTree>
    <p:extLst>
      <p:ext uri="{BB962C8B-B14F-4D97-AF65-F5344CB8AC3E}">
        <p14:creationId xmlns:p14="http://schemas.microsoft.com/office/powerpoint/2010/main" val="687138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1.  Just because your children don’t bring up bullying with you, don’t assume it’s not happening. Initiate conversations about bullying and cyberbullying.  Watch for warning signs, e.g., avoiding school or increased sadness.  Also, some youth don’t realize that some of their behaviors are forms of bullying.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2.  Adults often tell youth to handle it themselves.  But they don’t know how to; they lack the skills.  That’s why they come to an adult.  We adults must know how to identify</a:t>
            </a:r>
            <a:r>
              <a:rPr lang="en-US" altLang="en-US" baseline="0" dirty="0">
                <a:ea typeface="ＭＳ Ｐゴシック" panose="020B0600070205080204" pitchFamily="34" charset="-128"/>
              </a:rPr>
              <a:t> bullying and cyberbullying, </a:t>
            </a:r>
            <a:r>
              <a:rPr lang="en-US" altLang="en-US" u="sng" dirty="0">
                <a:ea typeface="ＭＳ Ｐゴシック" panose="020B0600070205080204" pitchFamily="34" charset="-128"/>
              </a:rPr>
              <a:t>and</a:t>
            </a:r>
            <a:r>
              <a:rPr lang="en-US" altLang="en-US" dirty="0">
                <a:ea typeface="ＭＳ Ｐゴシック" panose="020B0600070205080204" pitchFamily="34" charset="-128"/>
              </a:rPr>
              <a:t> have the will to stop these aggressive behaviors.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3. Remind youth that you will not tolerate bullying behavior of any sort, whether at home, in the car, </a:t>
            </a:r>
            <a:r>
              <a:rPr lang="en-US" altLang="en-US" baseline="0" dirty="0">
                <a:ea typeface="ＭＳ Ｐゴシック" panose="020B0600070205080204" pitchFamily="34" charset="-128"/>
              </a:rPr>
              <a:t>at school, or online</a:t>
            </a:r>
            <a:r>
              <a:rPr lang="en-US" altLang="en-US" dirty="0">
                <a:ea typeface="ＭＳ Ｐゴシック" panose="020B0600070205080204" pitchFamily="34" charset="-128"/>
              </a:rPr>
              <a:t>.</a:t>
            </a:r>
          </a:p>
          <a:p>
            <a:endParaRPr lang="en-US" altLang="en-US"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4. Assertiveness and other social skills must be taught to some youth.  (Remind participants</a:t>
            </a:r>
            <a:r>
              <a:rPr lang="en-US" altLang="en-US" baseline="0" dirty="0">
                <a:ea typeface="ＭＳ Ｐゴシック" panose="020B0600070205080204" pitchFamily="34" charset="-128"/>
              </a:rPr>
              <a:t> that I suggested 6 strategies to share with youth on the previous slide.)</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B63799F-FF1C-954B-91EC-0FB8F0C30E0A}" type="slidenum">
              <a:rPr lang="en-US" smtClean="0"/>
              <a:t>17</a:t>
            </a:fld>
            <a:endParaRPr lang="en-US"/>
          </a:p>
        </p:txBody>
      </p:sp>
    </p:spTree>
    <p:extLst>
      <p:ext uri="{BB962C8B-B14F-4D97-AF65-F5344CB8AC3E}">
        <p14:creationId xmlns:p14="http://schemas.microsoft.com/office/powerpoint/2010/main" val="3186086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5.  Create opportunities for siblings and other youth to work together on chores or projects that require sharing and collaboration. </a:t>
            </a:r>
          </a:p>
          <a:p>
            <a:endParaRPr lang="en-US" altLang="en-US" sz="900" dirty="0">
              <a:ea typeface="ＭＳ Ｐゴシック" panose="020B0600070205080204" pitchFamily="34" charset="-128"/>
            </a:endParaRPr>
          </a:p>
          <a:p>
            <a:r>
              <a:rPr lang="en-US" altLang="en-US" dirty="0">
                <a:ea typeface="ＭＳ Ｐゴシック" panose="020B0600070205080204" pitchFamily="34" charset="-128"/>
              </a:rPr>
              <a:t>6.  Researchers use a term: School Connectedness, which is “the belief by students that adults in the school care about their learning as well as about them as individuals”.  Research on bullying prevention has shown that the more connected </a:t>
            </a:r>
            <a:r>
              <a:rPr lang="en-US" altLang="en-US" u="sng" dirty="0">
                <a:ea typeface="ＭＳ Ｐゴシック" panose="020B0600070205080204" pitchFamily="34" charset="-128"/>
              </a:rPr>
              <a:t>students</a:t>
            </a:r>
            <a:r>
              <a:rPr lang="en-US" altLang="en-US" dirty="0">
                <a:ea typeface="ＭＳ Ｐゴシック" panose="020B0600070205080204" pitchFamily="34" charset="-128"/>
              </a:rPr>
              <a:t> feel to their school, the better they do academically, meaning a climate of respect has been created so youth can focus on their studies.  </a:t>
            </a:r>
            <a:r>
              <a:rPr lang="en-US" altLang="en-US" u="sng" dirty="0">
                <a:ea typeface="ＭＳ Ｐゴシック" panose="020B0600070205080204" pitchFamily="34" charset="-128"/>
              </a:rPr>
              <a:t>And,</a:t>
            </a:r>
            <a:r>
              <a:rPr lang="en-US" altLang="en-US" dirty="0">
                <a:ea typeface="ＭＳ Ｐゴシック" panose="020B0600070205080204" pitchFamily="34" charset="-128"/>
              </a:rPr>
              <a:t> the more connected </a:t>
            </a:r>
            <a:r>
              <a:rPr lang="en-US" altLang="en-US" u="sng" dirty="0">
                <a:ea typeface="ＭＳ Ｐゴシック" panose="020B0600070205080204" pitchFamily="34" charset="-128"/>
              </a:rPr>
              <a:t>staff</a:t>
            </a:r>
            <a:r>
              <a:rPr lang="en-US" altLang="en-US" dirty="0">
                <a:ea typeface="ＭＳ Ｐゴシック" panose="020B0600070205080204" pitchFamily="34" charset="-128"/>
              </a:rPr>
              <a:t> feel to their school, the more likely they are to intervene in bullying incidents, again because a climate of respect and caring has been created.  Your school’s climate is really important!</a:t>
            </a:r>
          </a:p>
          <a:p>
            <a:endParaRPr lang="en-US" altLang="en-US" sz="900" dirty="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ea typeface="ＭＳ Ｐゴシック" panose="020B0600070205080204" pitchFamily="34" charset="-128"/>
              </a:rPr>
              <a:t>7. </a:t>
            </a:r>
            <a:r>
              <a:rPr lang="en-US" sz="1200" kern="1200" dirty="0">
                <a:solidFill>
                  <a:schemeClr val="tx1"/>
                </a:solidFill>
                <a:effectLst/>
                <a:latin typeface="+mn-lt"/>
                <a:ea typeface="+mn-ea"/>
                <a:cs typeface="+mn-cs"/>
              </a:rPr>
              <a:t>Bullying at school can prevent students with disabilities from receiving a free appropriate public education. Parents can call an IEP meeting at any time. Write into the IEP new strategies to prevent bullying of your child, e.g., allowing your child to leave classes early to avoid hallway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8.  If American Indian or Alaska Native youth with disabilities are bullied or cyberbullied for their race or disability, that can be discrimination and harassment, which are against federal civil rights laws.  Contact the Office for Civil Rights in the U. S. Department of Education at </a:t>
            </a:r>
            <a:r>
              <a:rPr lang="en-US" sz="1200" u="sng" kern="1200" dirty="0">
                <a:solidFill>
                  <a:schemeClr val="tx1"/>
                </a:solidFill>
                <a:effectLst/>
                <a:latin typeface="+mn-lt"/>
                <a:ea typeface="+mn-ea"/>
                <a:cs typeface="+mn-cs"/>
                <a:hlinkClick r:id="rId3"/>
              </a:rPr>
              <a:t>ocr@ed.gov</a:t>
            </a:r>
            <a:r>
              <a:rPr lang="en-US" sz="1200" u="none" kern="1200" dirty="0">
                <a:solidFill>
                  <a:schemeClr val="tx1"/>
                </a:solidFill>
                <a:effectLst/>
                <a:latin typeface="+mn-lt"/>
                <a:ea typeface="+mn-ea"/>
                <a:cs typeface="+mn-cs"/>
              </a:rPr>
              <a:t>,</a:t>
            </a:r>
            <a:r>
              <a:rPr lang="en-US" sz="1200" u="none" kern="1200" baseline="0" dirty="0">
                <a:solidFill>
                  <a:schemeClr val="tx1"/>
                </a:solidFill>
                <a:effectLst/>
                <a:latin typeface="+mn-lt"/>
                <a:ea typeface="+mn-ea"/>
                <a:cs typeface="+mn-cs"/>
              </a:rPr>
              <a:t> the website on the slide</a:t>
            </a:r>
            <a:r>
              <a:rPr lang="en-US" sz="1200" u="none"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B63799F-FF1C-954B-91EC-0FB8F0C30E0A}" type="slidenum">
              <a:rPr lang="en-US" smtClean="0"/>
              <a:t>18</a:t>
            </a:fld>
            <a:endParaRPr lang="en-US"/>
          </a:p>
        </p:txBody>
      </p:sp>
    </p:spTree>
    <p:extLst>
      <p:ext uri="{BB962C8B-B14F-4D97-AF65-F5344CB8AC3E}">
        <p14:creationId xmlns:p14="http://schemas.microsoft.com/office/powerpoint/2010/main" val="2633191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Discuss with your children what’s proper and improper</a:t>
            </a:r>
            <a:r>
              <a:rPr lang="en-US" baseline="0" dirty="0"/>
              <a:t> to share online.  For example, they should not share their home address, mobile phone number, personal photos &amp; videos, and other personal information.</a:t>
            </a:r>
          </a:p>
          <a:p>
            <a:pPr marL="228600" indent="-228600">
              <a:buAutoNum type="arabicPeriod"/>
            </a:pPr>
            <a:endParaRPr lang="en-US" baseline="0" dirty="0"/>
          </a:p>
          <a:p>
            <a:pPr marL="228600" indent="-228600">
              <a:buAutoNum type="arabicPeriod"/>
            </a:pPr>
            <a:r>
              <a:rPr lang="en-US" sz="1200" kern="1200" baseline="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arents must be responsible for establishing rules about passwords so you can access your child’s cell phone, text history, social networking sites, and other computer accounts.  Limit children’s time online.  Keep the computer your child uses in an open area, where you can supervise online activity. Install parent controls on the computer.</a:t>
            </a:r>
          </a:p>
          <a:p>
            <a:pPr marL="228600" indent="-228600">
              <a:buAutoNum type="arabicPeriod"/>
            </a:pP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Ignore</a:t>
            </a:r>
            <a:r>
              <a:rPr lang="en-US" sz="1200" kern="1200" baseline="0" dirty="0">
                <a:solidFill>
                  <a:schemeClr val="tx1"/>
                </a:solidFill>
                <a:effectLst/>
                <a:latin typeface="+mn-lt"/>
                <a:ea typeface="+mn-ea"/>
                <a:cs typeface="+mn-cs"/>
              </a:rPr>
              <a:t> the urge to delete inappropriate and offensive texts and images.  Save chats and instant messages.  Electronic messages leave a trail that can lead back to the perpetrator.</a:t>
            </a:r>
          </a:p>
          <a:p>
            <a:pPr marL="228600" indent="-228600">
              <a:buAutoNum type="arabicPeriod"/>
            </a:pPr>
            <a:endParaRPr lang="en-US" sz="1200" kern="1200" baseline="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Most web sites and services prohibit bullying. In an email request to your phone or Internet provider, attach the hurtful or sexually explicit content and request that it be removed.  They can help your child block messages or calls from select senders, and even close the </a:t>
            </a:r>
            <a:r>
              <a:rPr lang="en-US" sz="1200" kern="1200" dirty="0" err="1">
                <a:solidFill>
                  <a:schemeClr val="tx1"/>
                </a:solidFill>
                <a:effectLst/>
                <a:latin typeface="+mn-lt"/>
                <a:ea typeface="+mn-ea"/>
                <a:cs typeface="+mn-cs"/>
              </a:rPr>
              <a:t>cyberbully’s</a:t>
            </a:r>
            <a:r>
              <a:rPr lang="en-US" sz="1200" kern="1200" dirty="0">
                <a:solidFill>
                  <a:schemeClr val="tx1"/>
                </a:solidFill>
                <a:effectLst/>
                <a:latin typeface="+mn-lt"/>
                <a:ea typeface="+mn-ea"/>
                <a:cs typeface="+mn-cs"/>
              </a:rPr>
              <a:t> account.  If the cyberbullying or sexting could constitute a crime, contact the police. </a:t>
            </a:r>
            <a:endParaRPr lang="en-US" dirty="0"/>
          </a:p>
          <a:p>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19</a:t>
            </a:fld>
            <a:endParaRPr lang="en-US"/>
          </a:p>
        </p:txBody>
      </p:sp>
    </p:spTree>
    <p:extLst>
      <p:ext uri="{BB962C8B-B14F-4D97-AF65-F5344CB8AC3E}">
        <p14:creationId xmlns:p14="http://schemas.microsoft.com/office/powerpoint/2010/main" val="1388781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ea typeface="ＭＳ Ｐゴシック" panose="020B0600070205080204" pitchFamily="34" charset="-128"/>
              </a:rPr>
              <a:t>Quickly paraphrase the objectives.</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This is strictly an awareness session, given the timeframe.  This webinar addresses 3 forms of bullying among school-aged youth: in-person bullying, online bullying – known as cyberbullying, and sexting, an extreme form of online bullying.  </a:t>
            </a:r>
          </a:p>
          <a:p>
            <a:pPr eaLnBrk="1" hangingPunct="1"/>
            <a:endParaRPr lang="en-US" altLang="en-US" dirty="0">
              <a:ea typeface="ＭＳ Ｐゴシック" panose="020B0600070205080204" pitchFamily="34" charset="-128"/>
            </a:endParaRPr>
          </a:p>
          <a:p>
            <a:pPr eaLnBrk="1" hangingPunct="1"/>
            <a:r>
              <a:rPr lang="en-US" altLang="en-US" dirty="0">
                <a:ea typeface="ＭＳ Ｐゴシック" panose="020B0600070205080204" pitchFamily="34" charset="-128"/>
              </a:rPr>
              <a:t>The progression of the webinar is as follows.  I’ll introduce the topics of bullying, cyberbullying and sexting, and note the impact of each behavior, especially on Native youth and those with disabilities.  Specific information about what parents and youth can do to prevent the various forms of bullying are provided to Parent Center staff.  Other NAPTAC resources will be cited. </a:t>
            </a:r>
          </a:p>
        </p:txBody>
      </p:sp>
      <p:sp>
        <p:nvSpPr>
          <p:cNvPr id="4" name="Slide Number Placeholder 3"/>
          <p:cNvSpPr>
            <a:spLocks noGrp="1"/>
          </p:cNvSpPr>
          <p:nvPr>
            <p:ph type="sldNum" sz="quarter" idx="10"/>
          </p:nvPr>
        </p:nvSpPr>
        <p:spPr/>
        <p:txBody>
          <a:bodyPr/>
          <a:lstStyle/>
          <a:p>
            <a:fld id="{2B63799F-FF1C-954B-91EC-0FB8F0C30E0A}" type="slidenum">
              <a:rPr lang="en-US" smtClean="0"/>
              <a:t>2</a:t>
            </a:fld>
            <a:endParaRPr lang="en-US"/>
          </a:p>
        </p:txBody>
      </p:sp>
    </p:spTree>
    <p:extLst>
      <p:ext uri="{BB962C8B-B14F-4D97-AF65-F5344CB8AC3E}">
        <p14:creationId xmlns:p14="http://schemas.microsoft.com/office/powerpoint/2010/main" val="250144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NAPTAC and I urge you to become familiar with these 3 Briefs</a:t>
            </a:r>
            <a:r>
              <a:rPr lang="en-US" baseline="0" dirty="0"/>
              <a:t> which provide further details on these topics. </a:t>
            </a:r>
            <a:endParaRPr lang="en-US" dirty="0"/>
          </a:p>
          <a:p>
            <a:endParaRPr lang="en-US" dirty="0"/>
          </a:p>
          <a:p>
            <a:r>
              <a:rPr lang="en-US" dirty="0"/>
              <a:t>Your Parent Center could sponsor bullying prevention trainings for Native parents/communities and share</a:t>
            </a:r>
            <a:r>
              <a:rPr lang="en-US" baseline="0" dirty="0"/>
              <a:t> these Briefs.</a:t>
            </a:r>
          </a:p>
          <a:p>
            <a:endParaRPr lang="en-US" baseline="0" dirty="0"/>
          </a:p>
          <a:p>
            <a:r>
              <a:rPr lang="en-US" baseline="0" dirty="0"/>
              <a:t>When your Parent Center sponsors an exhibit booth at or near a Native community, display these Briefs.  It will help Native parents realize you have an interest in and care for them and their needs.</a:t>
            </a:r>
          </a:p>
          <a:p>
            <a:endParaRPr lang="en-US" baseline="0" dirty="0"/>
          </a:p>
          <a:p>
            <a:r>
              <a:rPr lang="en-US" baseline="0" dirty="0"/>
              <a:t>Well, that closes our webinar today.  Thank you again for your interest and for spending time with us today. </a:t>
            </a:r>
          </a:p>
          <a:p>
            <a:endParaRPr lang="en-US" baseline="0" dirty="0"/>
          </a:p>
          <a:p>
            <a:r>
              <a:rPr lang="en-US" baseline="0" dirty="0"/>
              <a:t>If there’s time, offer to take a couple of questions.</a:t>
            </a:r>
            <a:endParaRPr lang="en-US" dirty="0"/>
          </a:p>
          <a:p>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20</a:t>
            </a:fld>
            <a:endParaRPr lang="en-US"/>
          </a:p>
        </p:txBody>
      </p:sp>
    </p:spTree>
    <p:extLst>
      <p:ext uri="{BB962C8B-B14F-4D97-AF65-F5344CB8AC3E}">
        <p14:creationId xmlns:p14="http://schemas.microsoft.com/office/powerpoint/2010/main" val="2021927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7 years ago, the U. S. Department of Education (ED) </a:t>
            </a:r>
            <a:r>
              <a:rPr lang="en-US" baseline="0" dirty="0"/>
              <a:t>funded a year-long study group composed of nationally known experts in the field of bullying prevention.  The intent was to arrive at a national definition of bullying.  Prior to this research project, each state could define bullying behaviors as they saw fit.</a:t>
            </a:r>
          </a:p>
          <a:p>
            <a:endParaRPr lang="en-US" baseline="0" dirty="0"/>
          </a:p>
          <a:p>
            <a:r>
              <a:rPr lang="en-US" baseline="0" dirty="0"/>
              <a:t>The next slide provides the key elements of the national definition, as announced by the CDC, the Centers for Disease Control. You’ll notice similarities with the ED’s definition.</a:t>
            </a:r>
          </a:p>
          <a:p>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3</a:t>
            </a:fld>
            <a:endParaRPr lang="en-US"/>
          </a:p>
        </p:txBody>
      </p:sp>
    </p:spTree>
    <p:extLst>
      <p:ext uri="{BB962C8B-B14F-4D97-AF65-F5344CB8AC3E}">
        <p14:creationId xmlns:p14="http://schemas.microsoft.com/office/powerpoint/2010/main" val="18986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dirty="0">
                <a:ea typeface="ＭＳ Ｐゴシック" panose="020B0600070205080204" pitchFamily="34" charset="-128"/>
              </a:rPr>
              <a:t>Bullying can be </a:t>
            </a:r>
            <a:r>
              <a:rPr lang="en-US" altLang="en-US" b="1" dirty="0">
                <a:ea typeface="ＭＳ Ｐゴシック" panose="020B0600070205080204" pitchFamily="34" charset="-128"/>
              </a:rPr>
              <a:t>direct </a:t>
            </a:r>
            <a:r>
              <a:rPr lang="en-US" altLang="en-US" dirty="0">
                <a:ea typeface="ＭＳ Ｐゴシック" panose="020B0600070205080204" pitchFamily="34" charset="-128"/>
              </a:rPr>
              <a:t>such as hitting, kicking, stealing or damaging one</a:t>
            </a:r>
            <a:r>
              <a:rPr lang="ja-JP" altLang="en-US" dirty="0"/>
              <a:t>’</a:t>
            </a:r>
            <a:r>
              <a:rPr lang="en-US" altLang="ja-JP" dirty="0"/>
              <a:t>s property, or threatening another, calling one derogatory names, and humiliating another in public.</a:t>
            </a:r>
          </a:p>
          <a:p>
            <a:pPr>
              <a:lnSpc>
                <a:spcPct val="90000"/>
              </a:lnSpc>
            </a:pPr>
            <a:endParaRPr lang="en-US" altLang="en-US" dirty="0">
              <a:ea typeface="ＭＳ Ｐゴシック" panose="020B0600070205080204" pitchFamily="34" charset="-128"/>
            </a:endParaRPr>
          </a:p>
          <a:p>
            <a:pPr>
              <a:lnSpc>
                <a:spcPct val="90000"/>
              </a:lnSpc>
            </a:pPr>
            <a:r>
              <a:rPr lang="en-US" altLang="en-US" dirty="0">
                <a:ea typeface="ＭＳ Ｐゴシック" panose="020B0600070205080204" pitchFamily="34" charset="-128"/>
              </a:rPr>
              <a:t>Bullying can also be </a:t>
            </a:r>
            <a:r>
              <a:rPr lang="en-US" altLang="en-US" b="1" dirty="0">
                <a:ea typeface="ＭＳ Ｐゴシック" panose="020B0600070205080204" pitchFamily="34" charset="-128"/>
              </a:rPr>
              <a:t>indirect,</a:t>
            </a:r>
            <a:r>
              <a:rPr lang="en-US" altLang="en-US" dirty="0">
                <a:ea typeface="ＭＳ Ｐゴシック" panose="020B0600070205080204" pitchFamily="34" charset="-128"/>
              </a:rPr>
              <a:t> such as spreading rumors about a person, telling their secrets, or excluding them from a social group.</a:t>
            </a:r>
          </a:p>
          <a:p>
            <a:pPr>
              <a:lnSpc>
                <a:spcPct val="90000"/>
              </a:lnSpc>
            </a:pPr>
            <a:endParaRPr lang="en-US" altLang="en-US" dirty="0">
              <a:ea typeface="ＭＳ Ｐゴシック" panose="020B0600070205080204" pitchFamily="34" charset="-128"/>
            </a:endParaRPr>
          </a:p>
          <a:p>
            <a:pPr>
              <a:lnSpc>
                <a:spcPct val="90000"/>
              </a:lnSpc>
            </a:pPr>
            <a:r>
              <a:rPr lang="en-US" altLang="en-US" dirty="0">
                <a:ea typeface="ＭＳ Ｐゴシック" panose="020B0600070205080204" pitchFamily="34" charset="-128"/>
              </a:rPr>
              <a:t>Regarding the 2</a:t>
            </a:r>
            <a:r>
              <a:rPr lang="en-US" altLang="en-US" baseline="30000" dirty="0">
                <a:ea typeface="ＭＳ Ｐゴシック" panose="020B0600070205080204" pitchFamily="34" charset="-128"/>
              </a:rPr>
              <a:t>nd</a:t>
            </a:r>
            <a:r>
              <a:rPr lang="en-US" altLang="en-US" dirty="0">
                <a:ea typeface="ＭＳ Ｐゴシック" panose="020B0600070205080204" pitchFamily="34" charset="-128"/>
              </a:rPr>
              <a:t> bullet</a:t>
            </a:r>
            <a:r>
              <a:rPr lang="en-US" altLang="en-US" baseline="0" dirty="0">
                <a:ea typeface="ＭＳ Ｐゴシック" panose="020B0600070205080204" pitchFamily="34" charset="-128"/>
              </a:rPr>
              <a:t> and the</a:t>
            </a:r>
            <a:r>
              <a:rPr lang="en-US" altLang="en-US" dirty="0">
                <a:ea typeface="ＭＳ Ｐゴシック" panose="020B0600070205080204" pitchFamily="34" charset="-128"/>
              </a:rPr>
              <a:t> imbalance of power, school-aged youth who bully often target others perceived as </a:t>
            </a:r>
            <a:r>
              <a:rPr lang="en-US" altLang="en-US" b="1" dirty="0">
                <a:ea typeface="ＭＳ Ｐゴシック" panose="020B0600070205080204" pitchFamily="34" charset="-128"/>
              </a:rPr>
              <a:t>weak</a:t>
            </a:r>
            <a:r>
              <a:rPr lang="en-US" altLang="en-US" dirty="0">
                <a:ea typeface="ＭＳ Ｐゴシック" panose="020B0600070205080204" pitchFamily="34" charset="-128"/>
              </a:rPr>
              <a:t>, such as youth with disabilities; or a </a:t>
            </a:r>
            <a:r>
              <a:rPr lang="en-US" altLang="en-US" b="1" dirty="0">
                <a:ea typeface="ＭＳ Ｐゴシック" panose="020B0600070205080204" pitchFamily="34" charset="-128"/>
              </a:rPr>
              <a:t>loner</a:t>
            </a:r>
            <a:r>
              <a:rPr lang="en-US" altLang="en-US" dirty="0">
                <a:ea typeface="ＭＳ Ｐゴシック" panose="020B0600070205080204" pitchFamily="34" charset="-128"/>
              </a:rPr>
              <a:t>, such as someone new to the neighborhood/community; or those who are </a:t>
            </a:r>
            <a:r>
              <a:rPr lang="en-US" altLang="en-US" b="1" dirty="0">
                <a:ea typeface="ＭＳ Ｐゴシック" panose="020B0600070205080204" pitchFamily="34" charset="-128"/>
              </a:rPr>
              <a:t>different racially or linguistically</a:t>
            </a:r>
            <a:r>
              <a:rPr lang="en-US" altLang="en-US" dirty="0">
                <a:ea typeface="ＭＳ Ｐゴシック" panose="020B0600070205080204" pitchFamily="34" charset="-128"/>
              </a:rPr>
              <a:t>, especially youth of color, and immigrants and Native youth who speak their traditional languages; or youth whose families are </a:t>
            </a:r>
            <a:r>
              <a:rPr lang="en-US" altLang="en-US" b="1" dirty="0">
                <a:ea typeface="ＭＳ Ｐゴシック" panose="020B0600070205080204" pitchFamily="34" charset="-128"/>
              </a:rPr>
              <a:t>poorer</a:t>
            </a:r>
            <a:r>
              <a:rPr lang="en-US" altLang="en-US" dirty="0">
                <a:ea typeface="ＭＳ Ｐゴシック" panose="020B0600070205080204" pitchFamily="34" charset="-128"/>
              </a:rPr>
              <a:t> than most, such as those living</a:t>
            </a:r>
            <a:r>
              <a:rPr lang="en-US" altLang="en-US" baseline="0" dirty="0">
                <a:ea typeface="ＭＳ Ｐゴシック" panose="020B0600070205080204" pitchFamily="34" charset="-128"/>
              </a:rPr>
              <a:t> on an Indian reservation; </a:t>
            </a:r>
            <a:r>
              <a:rPr lang="en-US" altLang="en-US" dirty="0">
                <a:ea typeface="ＭＳ Ｐゴシック" panose="020B0600070205080204" pitchFamily="34" charset="-128"/>
              </a:rPr>
              <a:t>or youth for their </a:t>
            </a:r>
            <a:r>
              <a:rPr lang="en-US" altLang="en-US" u="sng" dirty="0">
                <a:ea typeface="ＭＳ Ｐゴシック" panose="020B0600070205080204" pitchFamily="34" charset="-128"/>
              </a:rPr>
              <a:t>perceived</a:t>
            </a:r>
            <a:r>
              <a:rPr lang="en-US" altLang="en-US" dirty="0">
                <a:ea typeface="ＭＳ Ｐゴシック" panose="020B0600070205080204" pitchFamily="34" charset="-128"/>
              </a:rPr>
              <a:t> </a:t>
            </a:r>
            <a:r>
              <a:rPr lang="en-US" altLang="en-US" b="1" dirty="0">
                <a:ea typeface="ＭＳ Ｐゴシック" panose="020B0600070205080204" pitchFamily="34" charset="-128"/>
              </a:rPr>
              <a:t>sexual orientation</a:t>
            </a:r>
            <a:r>
              <a:rPr lang="en-US" altLang="en-US" dirty="0">
                <a:ea typeface="ＭＳ Ｐゴシック" panose="020B0600070205080204" pitchFamily="34" charset="-128"/>
              </a:rPr>
              <a:t>.</a:t>
            </a:r>
          </a:p>
          <a:p>
            <a:pPr eaLnBrk="1" hangingPunct="1"/>
            <a:endParaRPr lang="en-US" altLang="en-US" dirty="0">
              <a:ea typeface="ＭＳ Ｐゴシック" panose="020B0600070205080204" pitchFamily="34" charset="-128"/>
            </a:endParaRPr>
          </a:p>
        </p:txBody>
      </p:sp>
      <p:sp>
        <p:nvSpPr>
          <p:cNvPr id="4" name="Slide Number Placeholder 3"/>
          <p:cNvSpPr>
            <a:spLocks noGrp="1"/>
          </p:cNvSpPr>
          <p:nvPr>
            <p:ph type="sldNum" sz="quarter" idx="10"/>
          </p:nvPr>
        </p:nvSpPr>
        <p:spPr/>
        <p:txBody>
          <a:bodyPr/>
          <a:lstStyle/>
          <a:p>
            <a:fld id="{2B63799F-FF1C-954B-91EC-0FB8F0C30E0A}" type="slidenum">
              <a:rPr lang="en-US" smtClean="0"/>
              <a:t>4</a:t>
            </a:fld>
            <a:endParaRPr lang="en-US"/>
          </a:p>
        </p:txBody>
      </p:sp>
    </p:spTree>
    <p:extLst>
      <p:ext uri="{BB962C8B-B14F-4D97-AF65-F5344CB8AC3E}">
        <p14:creationId xmlns:p14="http://schemas.microsoft.com/office/powerpoint/2010/main" val="21587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Too often, bullying behaviors are overlooked and considered a normal part of growing up.  The 3 most important distinctions between bullying and normal childhood conflict are: 	</a:t>
            </a:r>
          </a:p>
          <a:p>
            <a:r>
              <a:rPr lang="en-US" altLang="en-US" b="1" dirty="0">
                <a:ea typeface="ＭＳ Ｐゴシック" panose="020B0600070205080204" pitchFamily="34" charset="-128"/>
              </a:rPr>
              <a:t>	</a:t>
            </a:r>
            <a:r>
              <a:rPr lang="en-US" altLang="en-US" dirty="0">
                <a:ea typeface="ＭＳ Ｐゴシック" panose="020B0600070205080204" pitchFamily="34" charset="-128"/>
              </a:rPr>
              <a:t>1.</a:t>
            </a:r>
            <a:r>
              <a:rPr lang="en-US" altLang="en-US" b="1" dirty="0">
                <a:ea typeface="ＭＳ Ｐゴシック" panose="020B0600070205080204" pitchFamily="34" charset="-128"/>
              </a:rPr>
              <a:t>  intent to harm </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	2.  </a:t>
            </a:r>
            <a:r>
              <a:rPr lang="en-US" altLang="en-US" b="1" dirty="0">
                <a:ea typeface="ＭＳ Ｐゴシック" panose="020B0600070205080204" pitchFamily="34" charset="-128"/>
              </a:rPr>
              <a:t>power imbalance</a:t>
            </a:r>
            <a:r>
              <a:rPr lang="en-US" altLang="en-US" dirty="0">
                <a:ea typeface="ＭＳ Ｐゴシック" panose="020B0600070205080204" pitchFamily="34" charset="-128"/>
              </a:rPr>
              <a:t>	</a:t>
            </a:r>
          </a:p>
          <a:p>
            <a:r>
              <a:rPr lang="en-US" altLang="en-US" dirty="0">
                <a:ea typeface="ＭＳ Ｐゴシック" panose="020B0600070205080204" pitchFamily="34" charset="-128"/>
              </a:rPr>
              <a:t>	3. </a:t>
            </a:r>
            <a:r>
              <a:rPr lang="en-US" altLang="en-US" b="1" baseline="0" dirty="0">
                <a:ea typeface="ＭＳ Ｐゴシック" panose="020B0600070205080204" pitchFamily="34" charset="-128"/>
              </a:rPr>
              <a:t> repetition/frequency</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These are the same elements included in the new CDC definition of bullying on the previous slide. (Could click back to prior slide to reinforce the new definition.)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Nationally, most research indicates </a:t>
            </a:r>
            <a:r>
              <a:rPr lang="en-US" altLang="en-US" b="1" dirty="0">
                <a:ea typeface="ＭＳ Ｐゴシック" panose="020B0600070205080204" pitchFamily="34" charset="-128"/>
              </a:rPr>
              <a:t>1 in 3 </a:t>
            </a:r>
            <a:r>
              <a:rPr lang="en-US" altLang="en-US" dirty="0">
                <a:ea typeface="ＭＳ Ｐゴシック" panose="020B0600070205080204" pitchFamily="34" charset="-128"/>
              </a:rPr>
              <a:t>students are bullied </a:t>
            </a:r>
            <a:r>
              <a:rPr lang="ja-JP" altLang="en-US" dirty="0">
                <a:ea typeface="+mn-ea"/>
              </a:rPr>
              <a:t>“</a:t>
            </a:r>
            <a:r>
              <a:rPr lang="en-US" altLang="ja-JP" dirty="0">
                <a:ea typeface="+mn-ea"/>
              </a:rPr>
              <a:t>moderately to frequently</a:t>
            </a:r>
            <a:r>
              <a:rPr lang="ja-JP" altLang="en-US" dirty="0">
                <a:ea typeface="+mn-ea"/>
              </a:rPr>
              <a:t>”</a:t>
            </a:r>
            <a:r>
              <a:rPr lang="en-US" altLang="ja-JP" dirty="0">
                <a:ea typeface="+mn-ea"/>
              </a:rPr>
              <a:t>.  (</a:t>
            </a:r>
            <a:r>
              <a:rPr lang="en-US" altLang="ja-JP" dirty="0" err="1">
                <a:ea typeface="+mn-ea"/>
              </a:rPr>
              <a:t>Robers</a:t>
            </a:r>
            <a:r>
              <a:rPr lang="en-US" altLang="ja-JP" dirty="0">
                <a:ea typeface="+mn-ea"/>
              </a:rPr>
              <a:t> et al., </a:t>
            </a:r>
            <a:r>
              <a:rPr lang="en-US" altLang="ja-JP" dirty="0" err="1">
                <a:ea typeface="+mn-ea"/>
              </a:rPr>
              <a:t>Nansel</a:t>
            </a:r>
            <a:r>
              <a:rPr lang="en-US" altLang="ja-JP" dirty="0">
                <a:ea typeface="+mn-ea"/>
              </a:rPr>
              <a:t> et al., Stockdale, et al).</a:t>
            </a:r>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Bullying continues to be one of the most common forms of aggression and what’s called </a:t>
            </a:r>
            <a:r>
              <a:rPr lang="en-US" altLang="en-US" u="sng" dirty="0">
                <a:ea typeface="ＭＳ Ｐゴシック" panose="020B0600070205080204" pitchFamily="34" charset="-128"/>
              </a:rPr>
              <a:t>peer victimization </a:t>
            </a:r>
            <a:r>
              <a:rPr lang="en-US" altLang="en-US" dirty="0">
                <a:ea typeface="ＭＳ Ｐゴシック" panose="020B0600070205080204" pitchFamily="34" charset="-128"/>
              </a:rPr>
              <a:t>experienced by youth.</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Bullying is most common among </a:t>
            </a:r>
            <a:r>
              <a:rPr lang="en-US" altLang="en-US" b="1" dirty="0">
                <a:ea typeface="ＭＳ Ｐゴシック" panose="020B0600070205080204" pitchFamily="34" charset="-128"/>
              </a:rPr>
              <a:t>elementary </a:t>
            </a:r>
            <a:r>
              <a:rPr lang="en-US" altLang="en-US" dirty="0">
                <a:ea typeface="ＭＳ Ｐゴシック" panose="020B0600070205080204" pitchFamily="34" charset="-128"/>
              </a:rPr>
              <a:t>and </a:t>
            </a:r>
            <a:r>
              <a:rPr lang="en-US" altLang="en-US" b="1" dirty="0">
                <a:ea typeface="ＭＳ Ｐゴシック" panose="020B0600070205080204" pitchFamily="34" charset="-128"/>
              </a:rPr>
              <a:t>middle schoo</a:t>
            </a:r>
            <a:r>
              <a:rPr lang="en-US" altLang="en-US" dirty="0">
                <a:ea typeface="ＭＳ Ｐゴシック" panose="020B0600070205080204" pitchFamily="34" charset="-128"/>
              </a:rPr>
              <a:t>l-aged</a:t>
            </a:r>
            <a:r>
              <a:rPr lang="en-US" altLang="en-US" baseline="0" dirty="0">
                <a:ea typeface="ＭＳ Ｐゴシック" panose="020B0600070205080204" pitchFamily="34" charset="-128"/>
              </a:rPr>
              <a:t> youth.</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5</a:t>
            </a:fld>
            <a:endParaRPr lang="en-US"/>
          </a:p>
        </p:txBody>
      </p:sp>
    </p:spTree>
    <p:extLst>
      <p:ext uri="{BB962C8B-B14F-4D97-AF65-F5344CB8AC3E}">
        <p14:creationId xmlns:p14="http://schemas.microsoft.com/office/powerpoint/2010/main" val="1373758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Bullying causes mental, physical, and emotional damage to all involved.  And research has shown the effects are long-lasting.</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Unfortunately, we frequently read of young people who have committed suicide for having been bullied, an all-too-common occurrence among Native youth.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As parents</a:t>
            </a:r>
            <a:r>
              <a:rPr lang="en-US" altLang="en-US" baseline="0" dirty="0">
                <a:ea typeface="ＭＳ Ｐゴシック" panose="020B0600070205080204" pitchFamily="34" charset="-128"/>
              </a:rPr>
              <a:t> and staff at Parent Centers,</a:t>
            </a:r>
            <a:r>
              <a:rPr lang="en-US" altLang="en-US" dirty="0">
                <a:ea typeface="ＭＳ Ｐゴシック" panose="020B0600070205080204" pitchFamily="34" charset="-128"/>
              </a:rPr>
              <a:t> we should be committed to creating safe home &amp; community environments for vulnerable youth.  If school-aged youth are in fear of physical harm or are suffering from stress and sleep disorders due to bullying, they may experience: The inability to focus on school work, poor grades, withdrawal from after-school activities or dropping out altogether.</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bottom line: Our youth can’t learn and mature emotionally if they are in fear.  The good news: Bullying is solvable.  And, we can help!</a:t>
            </a:r>
            <a:endParaRPr lang="en-US" dirty="0"/>
          </a:p>
        </p:txBody>
      </p:sp>
      <p:sp>
        <p:nvSpPr>
          <p:cNvPr id="4" name="Slide Number Placeholder 3"/>
          <p:cNvSpPr>
            <a:spLocks noGrp="1"/>
          </p:cNvSpPr>
          <p:nvPr>
            <p:ph type="sldNum" sz="quarter" idx="10"/>
          </p:nvPr>
        </p:nvSpPr>
        <p:spPr/>
        <p:txBody>
          <a:bodyPr/>
          <a:lstStyle/>
          <a:p>
            <a:fld id="{2B63799F-FF1C-954B-91EC-0FB8F0C30E0A}" type="slidenum">
              <a:rPr lang="en-US" smtClean="0"/>
              <a:t>6</a:t>
            </a:fld>
            <a:endParaRPr lang="en-US"/>
          </a:p>
        </p:txBody>
      </p:sp>
    </p:spTree>
    <p:extLst>
      <p:ext uri="{BB962C8B-B14F-4D97-AF65-F5344CB8AC3E}">
        <p14:creationId xmlns:p14="http://schemas.microsoft.com/office/powerpoint/2010/main" val="325570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rPr>
              <a:t>Ask participant to think about </a:t>
            </a:r>
            <a:r>
              <a:rPr lang="en-US" u="sng" dirty="0">
                <a:latin typeface="Calibri" charset="0"/>
              </a:rPr>
              <a:t>their</a:t>
            </a:r>
            <a:r>
              <a:rPr lang="en-US" u="none" dirty="0">
                <a:latin typeface="Calibri" charset="0"/>
              </a:rPr>
              <a:t> childhood days or days as a student</a:t>
            </a:r>
            <a:r>
              <a:rPr lang="en-US" dirty="0">
                <a:latin typeface="Calibri" charset="0"/>
              </a:rPr>
              <a:t>.  Were you ever a youth who bullied, a target (It’s best not to use the term victim.), a bully-target (i.e., someone who was bullied and,</a:t>
            </a:r>
            <a:r>
              <a:rPr lang="en-US" baseline="0" dirty="0">
                <a:latin typeface="Calibri" charset="0"/>
              </a:rPr>
              <a:t> in turn, bullied others) </a:t>
            </a:r>
            <a:r>
              <a:rPr lang="en-US" dirty="0">
                <a:latin typeface="Calibri" charset="0"/>
              </a:rPr>
              <a:t>or a bystander (i.e., someone who witnessed the bullying but did nothing</a:t>
            </a:r>
            <a:r>
              <a:rPr lang="en-US" baseline="0" dirty="0">
                <a:latin typeface="Calibri" charset="0"/>
              </a:rPr>
              <a:t> to stop it)</a:t>
            </a:r>
            <a:r>
              <a:rPr lang="en-US" dirty="0">
                <a:latin typeface="Calibri" charset="0"/>
              </a:rPr>
              <a:t>?  (PAUSE)</a:t>
            </a:r>
          </a:p>
          <a:p>
            <a:endParaRPr lang="en-US" dirty="0">
              <a:latin typeface="Calibri" charset="0"/>
            </a:endParaRPr>
          </a:p>
          <a:p>
            <a:r>
              <a:rPr lang="en-US" dirty="0">
                <a:latin typeface="Calibri" charset="0"/>
              </a:rPr>
              <a:t>Durin</a:t>
            </a:r>
            <a:r>
              <a:rPr lang="en-US" baseline="0" dirty="0">
                <a:latin typeface="Calibri" charset="0"/>
              </a:rPr>
              <a:t>g in-person training sessions, many people recall being a target of a peer who bullied them and others.  Other training attendees even admit that they bullied peers when they were young.  In one example, a man said he still lives in the same town he grew up in and feels guilty each time he sees the parents of the boy he used to bully, so many years ago.  </a:t>
            </a:r>
            <a:r>
              <a:rPr lang="en-US" dirty="0">
                <a:latin typeface="Calibri" charset="0"/>
              </a:rPr>
              <a:t>I’ve witnessed other adults who still feel guilty for not helping a friend who was being bullied, again many years before.</a:t>
            </a:r>
          </a:p>
          <a:p>
            <a:endParaRPr lang="en-US" dirty="0">
              <a:latin typeface="Calibri" charset="0"/>
            </a:endParaRPr>
          </a:p>
          <a:p>
            <a:r>
              <a:rPr lang="en-US" dirty="0">
                <a:latin typeface="Calibri" charset="0"/>
              </a:rPr>
              <a:t>Let me ask one more question to ponder:</a:t>
            </a:r>
            <a:r>
              <a:rPr lang="en-US" baseline="0" dirty="0">
                <a:latin typeface="Calibri" charset="0"/>
              </a:rPr>
              <a:t>  </a:t>
            </a:r>
            <a:r>
              <a:rPr lang="en-US" dirty="0">
                <a:latin typeface="Calibri" charset="0"/>
              </a:rPr>
              <a:t>For those of you who were bullied, how many remember the name of the person who bullied you?  (PAUSE)  Usually during in-person trainings, many hands go up.  </a:t>
            </a:r>
          </a:p>
          <a:p>
            <a:endParaRPr lang="en-US" dirty="0">
              <a:latin typeface="Calibri" charset="0"/>
            </a:endParaRPr>
          </a:p>
          <a:p>
            <a:r>
              <a:rPr lang="en-US" dirty="0">
                <a:latin typeface="Calibri" charset="0"/>
              </a:rPr>
              <a:t>I raise these questions of you to make the point that bullying is </a:t>
            </a:r>
            <a:r>
              <a:rPr lang="en-US" u="sng" dirty="0">
                <a:latin typeface="Calibri" charset="0"/>
              </a:rPr>
              <a:t>not</a:t>
            </a:r>
            <a:r>
              <a:rPr lang="en-US" dirty="0">
                <a:latin typeface="Calibri" charset="0"/>
              </a:rPr>
              <a:t> child</a:t>
            </a:r>
            <a:r>
              <a:rPr lang="ja-JP" altLang="en-US" dirty="0">
                <a:latin typeface="Calibri" charset="0"/>
              </a:rPr>
              <a:t>’</a:t>
            </a:r>
            <a:r>
              <a:rPr lang="en-US" dirty="0">
                <a:latin typeface="Calibri" charset="0"/>
              </a:rPr>
              <a:t>s play.  It carries long-lasting effects.</a:t>
            </a:r>
          </a:p>
        </p:txBody>
      </p:sp>
      <p:sp>
        <p:nvSpPr>
          <p:cNvPr id="4" name="Slide Number Placeholder 3"/>
          <p:cNvSpPr>
            <a:spLocks noGrp="1"/>
          </p:cNvSpPr>
          <p:nvPr>
            <p:ph type="sldNum" sz="quarter" idx="10"/>
          </p:nvPr>
        </p:nvSpPr>
        <p:spPr/>
        <p:txBody>
          <a:bodyPr/>
          <a:lstStyle/>
          <a:p>
            <a:fld id="{2B63799F-FF1C-954B-91EC-0FB8F0C30E0A}" type="slidenum">
              <a:rPr lang="en-US" smtClean="0"/>
              <a:t>7</a:t>
            </a:fld>
            <a:endParaRPr lang="en-US"/>
          </a:p>
        </p:txBody>
      </p:sp>
    </p:spTree>
    <p:extLst>
      <p:ext uri="{BB962C8B-B14F-4D97-AF65-F5344CB8AC3E}">
        <p14:creationId xmlns:p14="http://schemas.microsoft.com/office/powerpoint/2010/main" val="3732287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national U. S. study found: </a:t>
            </a:r>
            <a:r>
              <a:rPr lang="en-US" b="1" dirty="0"/>
              <a:t>1</a:t>
            </a:r>
            <a:r>
              <a:rPr lang="en-US" dirty="0"/>
              <a:t> in </a:t>
            </a:r>
            <a:r>
              <a:rPr lang="en-US" b="1" dirty="0"/>
              <a:t>5</a:t>
            </a:r>
            <a:r>
              <a:rPr lang="en-US" dirty="0"/>
              <a:t> students of color report being bullied specifically for their race.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Stereotypes about AI/ANs have existed since historical contact.  Currently, Tribes and Native groups still struggle against demeaning caricatures of our race, e.g., “Indian” team mascots and commercial logos.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Poverty isolates youth,</a:t>
            </a:r>
            <a:r>
              <a:rPr lang="en-US" baseline="0" dirty="0"/>
              <a:t> and can make Native youth easy targets in predominantly White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When Native youth excel academically and go against the negative stereotype that they </a:t>
            </a:r>
            <a:r>
              <a:rPr lang="en-US" u="sng" baseline="0" dirty="0"/>
              <a:t>don’t</a:t>
            </a:r>
            <a:r>
              <a:rPr lang="en-US" baseline="0" dirty="0"/>
              <a:t> do well in school, there may be jealousy and backlash by other youth, Native </a:t>
            </a:r>
            <a:r>
              <a:rPr lang="en-US" u="sng" baseline="0" dirty="0"/>
              <a:t>and</a:t>
            </a:r>
            <a:r>
              <a:rPr lang="en-US" baseline="0" dirty="0"/>
              <a:t> non-Native.</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B63799F-FF1C-954B-91EC-0FB8F0C30E0A}" type="slidenum">
              <a:rPr lang="en-US" smtClean="0"/>
              <a:t>8</a:t>
            </a:fld>
            <a:endParaRPr lang="en-US"/>
          </a:p>
        </p:txBody>
      </p:sp>
    </p:spTree>
    <p:extLst>
      <p:ext uri="{BB962C8B-B14F-4D97-AF65-F5344CB8AC3E}">
        <p14:creationId xmlns:p14="http://schemas.microsoft.com/office/powerpoint/2010/main" val="2012716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definition of bullying, where one of the key traits is a power</a:t>
            </a:r>
            <a:r>
              <a:rPr lang="en-US" baseline="0" dirty="0"/>
              <a:t> imbalance, where the target has less power, whether that’s a physical weakness or less social status.  Also, those who bully like to </a:t>
            </a:r>
            <a:r>
              <a:rPr lang="en-US" baseline="0" dirty="0" err="1"/>
              <a:t>targert</a:t>
            </a:r>
            <a:r>
              <a:rPr lang="en-US" baseline="0" dirty="0"/>
              <a:t> youth who are different from them in some way.</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Already facing academic and social challenges, the self-esteem of youth with disabilities can be impacted severely by bullying.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add race-based</a:t>
            </a:r>
            <a:r>
              <a:rPr lang="en-US" baseline="0" dirty="0"/>
              <a:t> bullying to this equation,</a:t>
            </a:r>
            <a:r>
              <a:rPr lang="en-US" dirty="0"/>
              <a:t> Native youth with disabilities face even more challenges as they move through life. </a:t>
            </a:r>
            <a:endParaRPr lang="en-US" b="0" dirty="0"/>
          </a:p>
        </p:txBody>
      </p:sp>
      <p:sp>
        <p:nvSpPr>
          <p:cNvPr id="4" name="Slide Number Placeholder 3"/>
          <p:cNvSpPr>
            <a:spLocks noGrp="1"/>
          </p:cNvSpPr>
          <p:nvPr>
            <p:ph type="sldNum" sz="quarter" idx="10"/>
          </p:nvPr>
        </p:nvSpPr>
        <p:spPr/>
        <p:txBody>
          <a:bodyPr/>
          <a:lstStyle/>
          <a:p>
            <a:fld id="{2B63799F-FF1C-954B-91EC-0FB8F0C30E0A}" type="slidenum">
              <a:rPr lang="en-US" smtClean="0"/>
              <a:t>9</a:t>
            </a:fld>
            <a:endParaRPr lang="en-US"/>
          </a:p>
        </p:txBody>
      </p:sp>
    </p:spTree>
    <p:extLst>
      <p:ext uri="{BB962C8B-B14F-4D97-AF65-F5344CB8AC3E}">
        <p14:creationId xmlns:p14="http://schemas.microsoft.com/office/powerpoint/2010/main" val="1471156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1923315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11043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55297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2878546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130025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27786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7008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3160793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198337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212073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8DA86D-6F9F-4904-BB93-87057C233D91}"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BF95A7-A568-43D5-972B-1E3724C68B6C}" type="slidenum">
              <a:rPr lang="en-US" smtClean="0"/>
              <a:t>‹#›</a:t>
            </a:fld>
            <a:endParaRPr lang="en-US" dirty="0"/>
          </a:p>
        </p:txBody>
      </p:sp>
    </p:spTree>
    <p:extLst>
      <p:ext uri="{BB962C8B-B14F-4D97-AF65-F5344CB8AC3E}">
        <p14:creationId xmlns:p14="http://schemas.microsoft.com/office/powerpoint/2010/main" val="46797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14000"/>
            <a:lum/>
            <a:extLst>
              <a:ext uri="{28A0092B-C50C-407E-A947-70E740481C1C}">
                <a14:useLocalDpi xmlns:a14="http://schemas.microsoft.com/office/drawing/2010/main" val="0"/>
              </a:ext>
            </a:extLst>
          </a:blip>
          <a:srcRect/>
          <a:stretch>
            <a:fillRect l="3000" t="3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DA86D-6F9F-4904-BB93-87057C233D91}" type="datetimeFigureOut">
              <a:rPr lang="en-US" smtClean="0"/>
              <a:t>3/23/2020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BF95A7-A568-43D5-972B-1E3724C68B6C}" type="slidenum">
              <a:rPr lang="en-US" smtClean="0"/>
              <a:t>‹#›</a:t>
            </a:fld>
            <a:endParaRPr lang="en-US" dirty="0"/>
          </a:p>
        </p:txBody>
      </p:sp>
    </p:spTree>
    <p:extLst>
      <p:ext uri="{BB962C8B-B14F-4D97-AF65-F5344CB8AC3E}">
        <p14:creationId xmlns:p14="http://schemas.microsoft.com/office/powerpoint/2010/main" val="395307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parentcenterhub.org/naptac-tier3-education-youth/"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ocr@ed.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rentcenterhub.org/naptac-tier3-education-yout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www.parentcenterhub.org/welcome-to-the-naptac-librar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stopbullying.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71500" y="420629"/>
            <a:ext cx="3962400" cy="3009899"/>
          </a:xfrm>
        </p:spPr>
        <p:txBody>
          <a:bodyPr>
            <a:normAutofit fontScale="90000"/>
          </a:bodyPr>
          <a:lstStyle/>
          <a:p>
            <a:r>
              <a:rPr lang="en-US" sz="3600" b="1" dirty="0">
                <a:solidFill>
                  <a:schemeClr val="accent6">
                    <a:lumMod val="50000"/>
                  </a:schemeClr>
                </a:solidFill>
              </a:rPr>
              <a:t>Bullying and Cyberbullying: Focusing on Native Youth with Disabilities</a:t>
            </a:r>
            <a:br>
              <a:rPr lang="en-US" dirty="0">
                <a:solidFill>
                  <a:schemeClr val="accent6">
                    <a:lumMod val="50000"/>
                  </a:schemeClr>
                </a:solidFill>
              </a:rPr>
            </a:br>
            <a:endParaRPr lang="en-US" dirty="0">
              <a:solidFill>
                <a:schemeClr val="accent6">
                  <a:lumMod val="50000"/>
                </a:schemeClr>
              </a:solidFill>
            </a:endParaRPr>
          </a:p>
        </p:txBody>
      </p:sp>
      <p:sp>
        <p:nvSpPr>
          <p:cNvPr id="6" name="Text Placeholder 5"/>
          <p:cNvSpPr>
            <a:spLocks noGrp="1"/>
          </p:cNvSpPr>
          <p:nvPr>
            <p:ph type="subTitle" idx="1"/>
          </p:nvPr>
        </p:nvSpPr>
        <p:spPr>
          <a:xfrm>
            <a:off x="2902424" y="5562601"/>
            <a:ext cx="6012976" cy="666500"/>
          </a:xfrm>
        </p:spPr>
        <p:txBody>
          <a:bodyPr>
            <a:normAutofit fontScale="77500" lnSpcReduction="20000"/>
          </a:bodyPr>
          <a:lstStyle/>
          <a:p>
            <a:r>
              <a:rPr lang="en-US" sz="2000" b="1" dirty="0">
                <a:solidFill>
                  <a:schemeClr val="tx1">
                    <a:lumMod val="65000"/>
                    <a:lumOff val="35000"/>
                  </a:schemeClr>
                </a:solidFill>
              </a:rPr>
              <a:t>Joann Sebastian Morris</a:t>
            </a:r>
          </a:p>
          <a:p>
            <a:r>
              <a:rPr lang="en-US" sz="2000" b="1" dirty="0">
                <a:solidFill>
                  <a:schemeClr val="tx1">
                    <a:lumMod val="65000"/>
                    <a:lumOff val="35000"/>
                  </a:schemeClr>
                </a:solidFill>
              </a:rPr>
              <a:t>Native American Parent Technical Assistance Center</a:t>
            </a:r>
            <a:endParaRPr lang="en-US" sz="2000" dirty="0">
              <a:solidFill>
                <a:schemeClr val="tx1">
                  <a:lumMod val="65000"/>
                  <a:lumOff val="35000"/>
                </a:schemeClr>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7576" y="3877721"/>
            <a:ext cx="1994848" cy="2159423"/>
          </a:xfrm>
          <a:prstGeom prst="rect">
            <a:avLst/>
          </a:prstGeom>
        </p:spPr>
      </p:pic>
      <p:cxnSp>
        <p:nvCxnSpPr>
          <p:cNvPr id="3" name="Straight Connector 2"/>
          <p:cNvCxnSpPr>
            <a:cxnSpLocks/>
          </p:cNvCxnSpPr>
          <p:nvPr/>
        </p:nvCxnSpPr>
        <p:spPr>
          <a:xfrm>
            <a:off x="457200" y="2792820"/>
            <a:ext cx="4267200" cy="0"/>
          </a:xfrm>
          <a:prstGeom prst="line">
            <a:avLst/>
          </a:prstGeom>
          <a:ln w="19050">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71500" y="6112435"/>
            <a:ext cx="8305800" cy="0"/>
          </a:xfrm>
          <a:prstGeom prst="line">
            <a:avLst/>
          </a:prstGeom>
          <a:ln w="19050">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608746" y="2663084"/>
            <a:ext cx="0" cy="169174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7523954" y="3374126"/>
            <a:ext cx="0" cy="21695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7523953" y="3449418"/>
            <a:ext cx="0" cy="21695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08460-90C1-4352-A693-EB0576E6C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7408" y="392433"/>
            <a:ext cx="2645945" cy="3962400"/>
          </a:xfrm>
          <a:prstGeom prst="rect">
            <a:avLst/>
          </a:prstGeom>
          <a:ln>
            <a:solidFill>
              <a:srgbClr val="CC6600"/>
            </a:solidFill>
          </a:ln>
          <a:effectLst>
            <a:outerShdw blurRad="50800" dist="38100" dir="2700000" algn="tl" rotWithShape="0">
              <a:prstClr val="black">
                <a:alpha val="40000"/>
              </a:prstClr>
            </a:outerShdw>
          </a:effectLst>
        </p:spPr>
      </p:pic>
      <p:sp>
        <p:nvSpPr>
          <p:cNvPr id="11" name="Text Placeholder 5">
            <a:extLst>
              <a:ext uri="{FF2B5EF4-FFF2-40B4-BE49-F238E27FC236}">
                <a16:creationId xmlns:a16="http://schemas.microsoft.com/office/drawing/2014/main" id="{16C0388C-06E1-48B0-BA79-48883D6BB826}"/>
              </a:ext>
            </a:extLst>
          </p:cNvPr>
          <p:cNvSpPr txBox="1">
            <a:spLocks/>
          </p:cNvSpPr>
          <p:nvPr/>
        </p:nvSpPr>
        <p:spPr>
          <a:xfrm>
            <a:off x="1717911" y="6229101"/>
            <a:ext cx="6795441" cy="361886"/>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1400" dirty="0">
                <a:solidFill>
                  <a:schemeClr val="tx1">
                    <a:lumMod val="65000"/>
                    <a:lumOff val="35000"/>
                  </a:schemeClr>
                </a:solidFill>
              </a:rPr>
              <a:t>Available online at: </a:t>
            </a:r>
            <a:r>
              <a:rPr lang="en-US" sz="1400" dirty="0">
                <a:solidFill>
                  <a:schemeClr val="tx1">
                    <a:lumMod val="65000"/>
                    <a:lumOff val="35000"/>
                  </a:schemeClr>
                </a:solidFill>
                <a:hlinkClick r:id="rId5"/>
              </a:rPr>
              <a:t>https://www.parentcenterhub.org/naptac-tier3-education-youth/</a:t>
            </a:r>
            <a:r>
              <a:rPr lang="en-US" sz="1400" dirty="0">
                <a:solidFill>
                  <a:schemeClr val="tx1">
                    <a:lumMod val="65000"/>
                    <a:lumOff val="35000"/>
                  </a:schemeClr>
                </a:solidFill>
              </a:rPr>
              <a:t> </a:t>
            </a:r>
          </a:p>
        </p:txBody>
      </p:sp>
    </p:spTree>
    <p:extLst>
      <p:ext uri="{BB962C8B-B14F-4D97-AF65-F5344CB8AC3E}">
        <p14:creationId xmlns:p14="http://schemas.microsoft.com/office/powerpoint/2010/main" val="239445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E504F6A-9337-4DDC-A541-41BC16614F94}"/>
              </a:ext>
            </a:extLst>
          </p:cNvPr>
          <p:cNvGrpSpPr/>
          <p:nvPr/>
        </p:nvGrpSpPr>
        <p:grpSpPr>
          <a:xfrm>
            <a:off x="304800" y="2903921"/>
            <a:ext cx="3429000" cy="3429000"/>
            <a:chOff x="-1219200" y="228600"/>
            <a:chExt cx="5257800" cy="5257800"/>
          </a:xfrm>
        </p:grpSpPr>
        <p:pic>
          <p:nvPicPr>
            <p:cNvPr id="16" name="Picture 15">
              <a:extLst>
                <a:ext uri="{FF2B5EF4-FFF2-40B4-BE49-F238E27FC236}">
                  <a16:creationId xmlns:a16="http://schemas.microsoft.com/office/drawing/2014/main" id="{369CA8FE-0ACC-478A-A539-5480F7D97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87074"/>
              <a:ext cx="5238750" cy="5153025"/>
            </a:xfrm>
            <a:prstGeom prst="rect">
              <a:avLst/>
            </a:prstGeom>
          </p:spPr>
        </p:pic>
        <p:sp>
          <p:nvSpPr>
            <p:cNvPr id="17" name="Oval 16">
              <a:extLst>
                <a:ext uri="{FF2B5EF4-FFF2-40B4-BE49-F238E27FC236}">
                  <a16:creationId xmlns:a16="http://schemas.microsoft.com/office/drawing/2014/main" id="{FDF5C348-C299-408E-8F4C-EE1C72916DE7}"/>
                </a:ext>
              </a:extLst>
            </p:cNvPr>
            <p:cNvSpPr/>
            <p:nvPr/>
          </p:nvSpPr>
          <p:spPr>
            <a:xfrm>
              <a:off x="-1219200" y="228600"/>
              <a:ext cx="5257800" cy="525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p:cNvCxnSpPr/>
          <p:nvPr/>
        </p:nvCxnSpPr>
        <p:spPr>
          <a:xfrm>
            <a:off x="457200" y="1097903"/>
            <a:ext cx="80772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1219199" y="1319502"/>
            <a:ext cx="7419975" cy="2033298"/>
          </a:xfrm>
        </p:spPr>
        <p:txBody>
          <a:bodyPr>
            <a:noAutofit/>
          </a:bodyPr>
          <a:lstStyle/>
          <a:p>
            <a:pPr marL="0" indent="0">
              <a:lnSpc>
                <a:spcPct val="110000"/>
              </a:lnSpc>
              <a:spcBef>
                <a:spcPts val="1800"/>
              </a:spcBef>
              <a:buClr>
                <a:schemeClr val="accent6">
                  <a:lumMod val="50000"/>
                </a:schemeClr>
              </a:buClr>
              <a:buSzPct val="85000"/>
              <a:buNone/>
            </a:pPr>
            <a:r>
              <a:rPr lang="en-US" sz="2400" i="1" dirty="0">
                <a:solidFill>
                  <a:srgbClr val="984807"/>
                </a:solidFill>
              </a:rPr>
              <a:t>Cyberbullying</a:t>
            </a:r>
            <a:r>
              <a:rPr lang="en-US" sz="2400" dirty="0">
                <a:solidFill>
                  <a:schemeClr val="bg2">
                    <a:lumMod val="10000"/>
                  </a:schemeClr>
                </a:solidFill>
              </a:rPr>
              <a:t> includes sending or posting harmful material or engaging in other forms of social aggression using the Internet or other digital devices. </a:t>
            </a:r>
          </a:p>
        </p:txBody>
      </p:sp>
      <p:sp>
        <p:nvSpPr>
          <p:cNvPr id="8" name="Title 1"/>
          <p:cNvSpPr>
            <a:spLocks noGrp="1"/>
          </p:cNvSpPr>
          <p:nvPr>
            <p:ph type="title"/>
          </p:nvPr>
        </p:nvSpPr>
        <p:spPr>
          <a:xfrm>
            <a:off x="783281" y="287075"/>
            <a:ext cx="7726237" cy="810828"/>
          </a:xfrm>
        </p:spPr>
        <p:txBody>
          <a:bodyPr>
            <a:normAutofit/>
          </a:bodyPr>
          <a:lstStyle/>
          <a:p>
            <a:r>
              <a:rPr lang="en-US" sz="3200" b="1" dirty="0">
                <a:solidFill>
                  <a:schemeClr val="accent6">
                    <a:lumMod val="50000"/>
                  </a:schemeClr>
                </a:solidFill>
                <a:latin typeface="+mn-lt"/>
              </a:rPr>
              <a:t>Definition of Cyberbullying</a:t>
            </a:r>
          </a:p>
        </p:txBody>
      </p:sp>
      <p:sp>
        <p:nvSpPr>
          <p:cNvPr id="4" name="Rectangle 3">
            <a:extLst>
              <a:ext uri="{FF2B5EF4-FFF2-40B4-BE49-F238E27FC236}">
                <a16:creationId xmlns:a16="http://schemas.microsoft.com/office/drawing/2014/main" id="{CFDC16C0-3CCC-40A3-A7C6-D87C18BA7AD5}"/>
              </a:ext>
            </a:extLst>
          </p:cNvPr>
          <p:cNvSpPr/>
          <p:nvPr/>
        </p:nvSpPr>
        <p:spPr>
          <a:xfrm>
            <a:off x="4592553" y="2931193"/>
            <a:ext cx="3103647" cy="646331"/>
          </a:xfrm>
          <a:prstGeom prst="rect">
            <a:avLst/>
          </a:prstGeom>
        </p:spPr>
        <p:txBody>
          <a:bodyPr wrap="square">
            <a:spAutoFit/>
          </a:bodyPr>
          <a:lstStyle/>
          <a:p>
            <a:pPr algn="ctr"/>
            <a:r>
              <a:rPr lang="en-US" dirty="0"/>
              <a:t>Nancy E. Willard, </a:t>
            </a:r>
            <a:r>
              <a:rPr lang="en-US" i="1" dirty="0"/>
              <a:t>Cyberbullying and Cyberthreats </a:t>
            </a:r>
            <a:r>
              <a:rPr lang="en-US" dirty="0"/>
              <a:t>( 2007)</a:t>
            </a:r>
          </a:p>
        </p:txBody>
      </p:sp>
      <p:sp>
        <p:nvSpPr>
          <p:cNvPr id="10" name="Content Placeholder 2">
            <a:extLst>
              <a:ext uri="{FF2B5EF4-FFF2-40B4-BE49-F238E27FC236}">
                <a16:creationId xmlns:a16="http://schemas.microsoft.com/office/drawing/2014/main" id="{10C87A7E-A21F-4D8B-9DC9-C1EC356E7B5B}"/>
              </a:ext>
            </a:extLst>
          </p:cNvPr>
          <p:cNvSpPr txBox="1">
            <a:spLocks/>
          </p:cNvSpPr>
          <p:nvPr/>
        </p:nvSpPr>
        <p:spPr>
          <a:xfrm>
            <a:off x="3962400" y="4191000"/>
            <a:ext cx="4905373" cy="21856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spcBef>
                <a:spcPts val="1800"/>
              </a:spcBef>
              <a:buClr>
                <a:schemeClr val="accent6">
                  <a:lumMod val="50000"/>
                </a:schemeClr>
              </a:buClr>
              <a:buSzPct val="85000"/>
              <a:buNone/>
            </a:pPr>
            <a:r>
              <a:rPr lang="en-US" sz="2400" dirty="0">
                <a:solidFill>
                  <a:schemeClr val="bg2">
                    <a:lumMod val="10000"/>
                  </a:schemeClr>
                </a:solidFill>
              </a:rPr>
              <a:t>It can occur </a:t>
            </a:r>
            <a:r>
              <a:rPr lang="en-US" sz="2400" b="1" dirty="0">
                <a:solidFill>
                  <a:srgbClr val="984807"/>
                </a:solidFill>
              </a:rPr>
              <a:t>on the Internet </a:t>
            </a:r>
            <a:r>
              <a:rPr lang="en-US" sz="2400" dirty="0">
                <a:solidFill>
                  <a:schemeClr val="bg2">
                    <a:lumMod val="10000"/>
                  </a:schemeClr>
                </a:solidFill>
              </a:rPr>
              <a:t>when cyberbullies use email, chat rooms, discussion groups, social networking sites, instant messaging, or web pages to post harmful content. </a:t>
            </a:r>
          </a:p>
        </p:txBody>
      </p:sp>
      <p:sp>
        <p:nvSpPr>
          <p:cNvPr id="12" name="TextBox 11">
            <a:extLst>
              <a:ext uri="{FF2B5EF4-FFF2-40B4-BE49-F238E27FC236}">
                <a16:creationId xmlns:a16="http://schemas.microsoft.com/office/drawing/2014/main" id="{7BB7C30B-DCF4-46A5-99ED-916094F2231D}"/>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10</a:t>
            </a:fld>
            <a:endParaRPr lang="en-US" dirty="0"/>
          </a:p>
        </p:txBody>
      </p:sp>
    </p:spTree>
    <p:extLst>
      <p:ext uri="{BB962C8B-B14F-4D97-AF65-F5344CB8AC3E}">
        <p14:creationId xmlns:p14="http://schemas.microsoft.com/office/powerpoint/2010/main" val="92171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1143000" y="938674"/>
            <a:ext cx="64770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57200" y="52860"/>
            <a:ext cx="8229600" cy="1143000"/>
          </a:xfrm>
        </p:spPr>
        <p:txBody>
          <a:bodyPr/>
          <a:lstStyle/>
          <a:p>
            <a:r>
              <a:rPr lang="en-US" sz="3200" b="1" dirty="0">
                <a:solidFill>
                  <a:schemeClr val="accent6">
                    <a:lumMod val="50000"/>
                  </a:schemeClr>
                </a:solidFill>
                <a:latin typeface="+mn-lt"/>
              </a:rPr>
              <a:t>Impact of Cyberbullying</a:t>
            </a:r>
          </a:p>
        </p:txBody>
      </p:sp>
      <p:grpSp>
        <p:nvGrpSpPr>
          <p:cNvPr id="14" name="Group 13">
            <a:extLst>
              <a:ext uri="{FF2B5EF4-FFF2-40B4-BE49-F238E27FC236}">
                <a16:creationId xmlns:a16="http://schemas.microsoft.com/office/drawing/2014/main" id="{F6D2E39C-3372-489A-921A-ED3E28383351}"/>
              </a:ext>
            </a:extLst>
          </p:cNvPr>
          <p:cNvGrpSpPr/>
          <p:nvPr/>
        </p:nvGrpSpPr>
        <p:grpSpPr>
          <a:xfrm>
            <a:off x="3478607" y="3526689"/>
            <a:ext cx="2514600" cy="2741748"/>
            <a:chOff x="-3138228" y="1905000"/>
            <a:chExt cx="2514600" cy="2741748"/>
          </a:xfrm>
        </p:grpSpPr>
        <p:pic>
          <p:nvPicPr>
            <p:cNvPr id="7" name="Picture 6">
              <a:extLst>
                <a:ext uri="{FF2B5EF4-FFF2-40B4-BE49-F238E27FC236}">
                  <a16:creationId xmlns:a16="http://schemas.microsoft.com/office/drawing/2014/main" id="{4E3DF8C9-9218-49D3-AD22-E8AC53F61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65050" y="1981199"/>
              <a:ext cx="2368243" cy="2610949"/>
            </a:xfrm>
            <a:prstGeom prst="rect">
              <a:avLst/>
            </a:prstGeom>
          </p:spPr>
        </p:pic>
        <p:sp>
          <p:nvSpPr>
            <p:cNvPr id="8" name="Rectangle 7">
              <a:extLst>
                <a:ext uri="{FF2B5EF4-FFF2-40B4-BE49-F238E27FC236}">
                  <a16:creationId xmlns:a16="http://schemas.microsoft.com/office/drawing/2014/main" id="{0391DED4-8390-44B7-85D8-99190E08B634}"/>
                </a:ext>
              </a:extLst>
            </p:cNvPr>
            <p:cNvSpPr/>
            <p:nvPr/>
          </p:nvSpPr>
          <p:spPr>
            <a:xfrm>
              <a:off x="-3138228" y="1905000"/>
              <a:ext cx="2514600" cy="2741748"/>
            </a:xfrm>
            <a:prstGeom prst="rect">
              <a:avLst/>
            </a:prstGeom>
            <a:no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a:extLst>
              <a:ext uri="{FF2B5EF4-FFF2-40B4-BE49-F238E27FC236}">
                <a16:creationId xmlns:a16="http://schemas.microsoft.com/office/drawing/2014/main" id="{D11CA95D-DDC7-4BA2-9DA2-52D1F519DCCE}"/>
              </a:ext>
            </a:extLst>
          </p:cNvPr>
          <p:cNvSpPr>
            <a:spLocks noGrp="1"/>
          </p:cNvSpPr>
          <p:nvPr>
            <p:ph idx="1"/>
          </p:nvPr>
        </p:nvSpPr>
        <p:spPr>
          <a:xfrm>
            <a:off x="239611" y="1116452"/>
            <a:ext cx="2725774" cy="3352800"/>
          </a:xfrm>
        </p:spPr>
        <p:txBody>
          <a:bodyPr>
            <a:noAutofit/>
          </a:bodyPr>
          <a:lstStyle/>
          <a:p>
            <a:pPr>
              <a:lnSpc>
                <a:spcPct val="110000"/>
              </a:lnSpc>
              <a:spcBef>
                <a:spcPts val="9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Can happen around the clock</a:t>
            </a:r>
          </a:p>
          <a:p>
            <a:pPr>
              <a:lnSpc>
                <a:spcPct val="110000"/>
              </a:lnSpc>
              <a:spcBef>
                <a:spcPts val="9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Can be anonymous</a:t>
            </a:r>
          </a:p>
          <a:p>
            <a:pPr>
              <a:lnSpc>
                <a:spcPct val="110000"/>
              </a:lnSpc>
              <a:spcBef>
                <a:spcPts val="9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May be more vicious than </a:t>
            </a:r>
            <a:br>
              <a:rPr lang="en-US" sz="2400" dirty="0">
                <a:solidFill>
                  <a:schemeClr val="bg2">
                    <a:lumMod val="10000"/>
                  </a:schemeClr>
                </a:solidFill>
              </a:rPr>
            </a:br>
            <a:r>
              <a:rPr lang="en-US" sz="2400" dirty="0">
                <a:solidFill>
                  <a:schemeClr val="bg2">
                    <a:lumMod val="10000"/>
                  </a:schemeClr>
                </a:solidFill>
              </a:rPr>
              <a:t>face-to-face encounters</a:t>
            </a:r>
          </a:p>
          <a:p>
            <a:pPr>
              <a:lnSpc>
                <a:spcPct val="110000"/>
              </a:lnSpc>
              <a:spcBef>
                <a:spcPts val="9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Is easier to get away with it, due to minimal adult oversight</a:t>
            </a:r>
            <a:endParaRPr lang="en-US" sz="2400" dirty="0">
              <a:solidFill>
                <a:schemeClr val="bg2">
                  <a:lumMod val="25000"/>
                </a:schemeClr>
              </a:solidFill>
            </a:endParaRPr>
          </a:p>
        </p:txBody>
      </p:sp>
      <p:sp>
        <p:nvSpPr>
          <p:cNvPr id="12" name="Content Placeholder 2">
            <a:extLst>
              <a:ext uri="{FF2B5EF4-FFF2-40B4-BE49-F238E27FC236}">
                <a16:creationId xmlns:a16="http://schemas.microsoft.com/office/drawing/2014/main" id="{3E179CF5-C866-4881-9B5C-FA25B58788B3}"/>
              </a:ext>
            </a:extLst>
          </p:cNvPr>
          <p:cNvSpPr txBox="1">
            <a:spLocks/>
          </p:cNvSpPr>
          <p:nvPr/>
        </p:nvSpPr>
        <p:spPr>
          <a:xfrm>
            <a:off x="3847489" y="1116452"/>
            <a:ext cx="4759320" cy="236609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9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Spreads negative texts and images widely and immediately</a:t>
            </a:r>
          </a:p>
          <a:p>
            <a:pPr>
              <a:lnSpc>
                <a:spcPct val="110000"/>
              </a:lnSpc>
              <a:spcBef>
                <a:spcPts val="9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Is difficult to detect and prove without a paper trail</a:t>
            </a:r>
            <a:endParaRPr lang="en-US" sz="2400" dirty="0">
              <a:solidFill>
                <a:schemeClr val="bg2">
                  <a:lumMod val="25000"/>
                </a:schemeClr>
              </a:solidFill>
            </a:endParaRPr>
          </a:p>
        </p:txBody>
      </p:sp>
      <p:sp>
        <p:nvSpPr>
          <p:cNvPr id="15" name="Rectangle 14">
            <a:extLst>
              <a:ext uri="{FF2B5EF4-FFF2-40B4-BE49-F238E27FC236}">
                <a16:creationId xmlns:a16="http://schemas.microsoft.com/office/drawing/2014/main" id="{FD686E30-E70A-40A2-A075-87B6E6443887}"/>
              </a:ext>
            </a:extLst>
          </p:cNvPr>
          <p:cNvSpPr/>
          <p:nvPr/>
        </p:nvSpPr>
        <p:spPr>
          <a:xfrm>
            <a:off x="3136232" y="3196292"/>
            <a:ext cx="5887697" cy="3217876"/>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77D1574-48C9-41A8-B76F-686E2575A146}"/>
              </a:ext>
            </a:extLst>
          </p:cNvPr>
          <p:cNvSpPr/>
          <p:nvPr/>
        </p:nvSpPr>
        <p:spPr>
          <a:xfrm>
            <a:off x="6362051" y="3514634"/>
            <a:ext cx="2546929" cy="2677656"/>
          </a:xfrm>
          <a:prstGeom prst="rect">
            <a:avLst/>
          </a:prstGeom>
        </p:spPr>
        <p:txBody>
          <a:bodyPr wrap="square">
            <a:spAutoFit/>
          </a:bodyPr>
          <a:lstStyle/>
          <a:p>
            <a:r>
              <a:rPr lang="en-US" sz="2400" b="1" dirty="0">
                <a:solidFill>
                  <a:srgbClr val="984807"/>
                </a:solidFill>
              </a:rPr>
              <a:t>Targets feel betrayed, shamed, and powerless.</a:t>
            </a:r>
          </a:p>
          <a:p>
            <a:endParaRPr lang="en-US" sz="2400" b="1" dirty="0">
              <a:solidFill>
                <a:srgbClr val="984807"/>
              </a:solidFill>
            </a:endParaRPr>
          </a:p>
          <a:p>
            <a:r>
              <a:rPr lang="en-US" sz="2400" dirty="0">
                <a:solidFill>
                  <a:schemeClr val="tx1">
                    <a:lumMod val="85000"/>
                    <a:lumOff val="15000"/>
                  </a:schemeClr>
                </a:solidFill>
              </a:rPr>
              <a:t>Depression and social withdrawal can result.</a:t>
            </a:r>
          </a:p>
        </p:txBody>
      </p:sp>
      <p:sp>
        <p:nvSpPr>
          <p:cNvPr id="16" name="TextBox 15">
            <a:extLst>
              <a:ext uri="{FF2B5EF4-FFF2-40B4-BE49-F238E27FC236}">
                <a16:creationId xmlns:a16="http://schemas.microsoft.com/office/drawing/2014/main" id="{4C32CDA2-EF15-4F97-AC51-F391E7C183BA}"/>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11</a:t>
            </a:fld>
            <a:endParaRPr lang="en-US" dirty="0"/>
          </a:p>
        </p:txBody>
      </p:sp>
    </p:spTree>
    <p:extLst>
      <p:ext uri="{BB962C8B-B14F-4D97-AF65-F5344CB8AC3E}">
        <p14:creationId xmlns:p14="http://schemas.microsoft.com/office/powerpoint/2010/main" val="33224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1003598"/>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3392103" y="1665071"/>
            <a:ext cx="5151563" cy="4495800"/>
          </a:xfrm>
        </p:spPr>
        <p:txBody>
          <a:bodyPr>
            <a:noAutofit/>
          </a:bodyPr>
          <a:lstStyle/>
          <a:p>
            <a:pPr marL="0" indent="0">
              <a:lnSpc>
                <a:spcPct val="110000"/>
              </a:lnSpc>
              <a:spcBef>
                <a:spcPts val="1800"/>
              </a:spcBef>
              <a:buClr>
                <a:schemeClr val="accent6">
                  <a:lumMod val="50000"/>
                </a:schemeClr>
              </a:buClr>
              <a:buSzPct val="85000"/>
              <a:buNone/>
            </a:pPr>
            <a:r>
              <a:rPr lang="en-US" sz="2400" dirty="0">
                <a:solidFill>
                  <a:schemeClr val="bg2">
                    <a:lumMod val="10000"/>
                  </a:schemeClr>
                </a:solidFill>
              </a:rPr>
              <a:t>A term coined by the media, combining the words </a:t>
            </a:r>
            <a:r>
              <a:rPr lang="en-US" sz="2400" b="1" i="1" dirty="0">
                <a:solidFill>
                  <a:schemeClr val="bg2">
                    <a:lumMod val="10000"/>
                  </a:schemeClr>
                </a:solidFill>
              </a:rPr>
              <a:t>sex</a:t>
            </a:r>
            <a:r>
              <a:rPr lang="en-US" sz="2400" dirty="0">
                <a:solidFill>
                  <a:schemeClr val="bg2">
                    <a:lumMod val="10000"/>
                  </a:schemeClr>
                </a:solidFill>
              </a:rPr>
              <a:t> and </a:t>
            </a:r>
            <a:r>
              <a:rPr lang="en-US" sz="2400" b="1" i="1" dirty="0">
                <a:solidFill>
                  <a:schemeClr val="bg2">
                    <a:lumMod val="10000"/>
                  </a:schemeClr>
                </a:solidFill>
              </a:rPr>
              <a:t>texting</a:t>
            </a:r>
            <a:r>
              <a:rPr lang="en-US" sz="2400" dirty="0">
                <a:solidFill>
                  <a:schemeClr val="bg2">
                    <a:lumMod val="10000"/>
                  </a:schemeClr>
                </a:solidFill>
              </a:rPr>
              <a:t>.</a:t>
            </a:r>
          </a:p>
          <a:p>
            <a:pPr marL="0" indent="0">
              <a:lnSpc>
                <a:spcPct val="110000"/>
              </a:lnSpc>
              <a:spcBef>
                <a:spcPts val="1800"/>
              </a:spcBef>
              <a:buClr>
                <a:schemeClr val="accent6">
                  <a:lumMod val="50000"/>
                </a:schemeClr>
              </a:buClr>
              <a:buSzPct val="85000"/>
              <a:buNone/>
            </a:pPr>
            <a:r>
              <a:rPr lang="en-US" sz="2400" dirty="0">
                <a:solidFill>
                  <a:schemeClr val="bg2">
                    <a:lumMod val="10000"/>
                  </a:schemeClr>
                </a:solidFill>
              </a:rPr>
              <a:t>Sending or forwarding </a:t>
            </a:r>
            <a:r>
              <a:rPr lang="en-US" sz="2400" b="1" dirty="0">
                <a:solidFill>
                  <a:schemeClr val="bg2">
                    <a:lumMod val="10000"/>
                  </a:schemeClr>
                </a:solidFill>
              </a:rPr>
              <a:t>sexually explicit </a:t>
            </a:r>
            <a:r>
              <a:rPr lang="en-US" sz="2400" dirty="0">
                <a:solidFill>
                  <a:schemeClr val="bg2">
                    <a:lumMod val="10000"/>
                  </a:schemeClr>
                </a:solidFill>
              </a:rPr>
              <a:t>photos, videos, or messages of oneself or others from a mobile phone or other digital device to others.</a:t>
            </a:r>
          </a:p>
          <a:p>
            <a:pPr marL="0" indent="0">
              <a:lnSpc>
                <a:spcPct val="110000"/>
              </a:lnSpc>
              <a:spcBef>
                <a:spcPts val="1800"/>
              </a:spcBef>
              <a:buClr>
                <a:schemeClr val="accent6">
                  <a:lumMod val="50000"/>
                </a:schemeClr>
              </a:buClr>
              <a:buSzPct val="85000"/>
              <a:buNone/>
            </a:pPr>
            <a:r>
              <a:rPr lang="en-US" sz="2400" dirty="0">
                <a:solidFill>
                  <a:schemeClr val="bg2">
                    <a:lumMod val="10000"/>
                  </a:schemeClr>
                </a:solidFill>
              </a:rPr>
              <a:t>Sharing </a:t>
            </a:r>
            <a:r>
              <a:rPr lang="en-US" sz="2400" b="1" dirty="0">
                <a:solidFill>
                  <a:schemeClr val="bg2">
                    <a:lumMod val="10000"/>
                  </a:schemeClr>
                </a:solidFill>
              </a:rPr>
              <a:t>unauthorized</a:t>
            </a:r>
            <a:r>
              <a:rPr lang="en-US" sz="2400" dirty="0">
                <a:solidFill>
                  <a:schemeClr val="bg2">
                    <a:lumMod val="10000"/>
                  </a:schemeClr>
                </a:solidFill>
              </a:rPr>
              <a:t> photos of </a:t>
            </a:r>
            <a:r>
              <a:rPr lang="en-US" sz="2400" b="1" dirty="0">
                <a:solidFill>
                  <a:schemeClr val="bg2">
                    <a:lumMod val="10000"/>
                  </a:schemeClr>
                </a:solidFill>
              </a:rPr>
              <a:t>partially nude </a:t>
            </a:r>
            <a:r>
              <a:rPr lang="en-US" sz="2400" dirty="0">
                <a:solidFill>
                  <a:schemeClr val="bg2">
                    <a:lumMod val="10000"/>
                  </a:schemeClr>
                </a:solidFill>
              </a:rPr>
              <a:t>boys or girls in locker rooms or at sleep-overs.</a:t>
            </a:r>
          </a:p>
        </p:txBody>
      </p:sp>
      <p:sp>
        <p:nvSpPr>
          <p:cNvPr id="8" name="Title 1"/>
          <p:cNvSpPr>
            <a:spLocks noGrp="1"/>
          </p:cNvSpPr>
          <p:nvPr>
            <p:ph type="title"/>
          </p:nvPr>
        </p:nvSpPr>
        <p:spPr>
          <a:xfrm>
            <a:off x="495300" y="203355"/>
            <a:ext cx="8229600" cy="810828"/>
          </a:xfrm>
        </p:spPr>
        <p:txBody>
          <a:bodyPr>
            <a:normAutofit/>
          </a:bodyPr>
          <a:lstStyle/>
          <a:p>
            <a:r>
              <a:rPr lang="en-US" sz="3200" b="1" dirty="0">
                <a:solidFill>
                  <a:schemeClr val="accent6">
                    <a:lumMod val="50000"/>
                  </a:schemeClr>
                </a:solidFill>
                <a:latin typeface="+mn-lt"/>
              </a:rPr>
              <a:t>Definition of Sexting</a:t>
            </a:r>
          </a:p>
        </p:txBody>
      </p:sp>
      <p:sp>
        <p:nvSpPr>
          <p:cNvPr id="12" name="Content Placeholder 2">
            <a:extLst>
              <a:ext uri="{FF2B5EF4-FFF2-40B4-BE49-F238E27FC236}">
                <a16:creationId xmlns:a16="http://schemas.microsoft.com/office/drawing/2014/main" id="{8F40E459-C4D9-44C9-B265-D464C54A1BFB}"/>
              </a:ext>
            </a:extLst>
          </p:cNvPr>
          <p:cNvSpPr txBox="1">
            <a:spLocks/>
          </p:cNvSpPr>
          <p:nvPr/>
        </p:nvSpPr>
        <p:spPr>
          <a:xfrm>
            <a:off x="710767" y="1814426"/>
            <a:ext cx="1655043" cy="12948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b="1" dirty="0">
                <a:solidFill>
                  <a:schemeClr val="tx1">
                    <a:lumMod val="65000"/>
                    <a:lumOff val="35000"/>
                  </a:schemeClr>
                </a:solidFill>
              </a:rPr>
              <a:t>Sexting is…</a:t>
            </a:r>
            <a:endParaRPr lang="en-US" sz="2800" b="1" dirty="0">
              <a:solidFill>
                <a:schemeClr val="tx1">
                  <a:lumMod val="65000"/>
                  <a:lumOff val="35000"/>
                </a:schemeClr>
              </a:solidFill>
            </a:endParaRPr>
          </a:p>
        </p:txBody>
      </p:sp>
      <p:grpSp>
        <p:nvGrpSpPr>
          <p:cNvPr id="3" name="Group 2">
            <a:extLst>
              <a:ext uri="{FF2B5EF4-FFF2-40B4-BE49-F238E27FC236}">
                <a16:creationId xmlns:a16="http://schemas.microsoft.com/office/drawing/2014/main" id="{A51FF256-D59F-4581-8455-BFA3AE00B51F}"/>
              </a:ext>
            </a:extLst>
          </p:cNvPr>
          <p:cNvGrpSpPr/>
          <p:nvPr/>
        </p:nvGrpSpPr>
        <p:grpSpPr>
          <a:xfrm>
            <a:off x="2296727" y="1752600"/>
            <a:ext cx="697832" cy="4038600"/>
            <a:chOff x="2645643" y="1524000"/>
            <a:chExt cx="697832" cy="4038600"/>
          </a:xfrm>
        </p:grpSpPr>
        <p:sp>
          <p:nvSpPr>
            <p:cNvPr id="9" name="Isosceles Triangle 8">
              <a:extLst>
                <a:ext uri="{FF2B5EF4-FFF2-40B4-BE49-F238E27FC236}">
                  <a16:creationId xmlns:a16="http://schemas.microsoft.com/office/drawing/2014/main" id="{701023FC-75D7-4E54-827D-2C16E48535CB}"/>
                </a:ext>
              </a:extLst>
            </p:cNvPr>
            <p:cNvSpPr/>
            <p:nvPr/>
          </p:nvSpPr>
          <p:spPr>
            <a:xfrm rot="5400000">
              <a:off x="2991732" y="4425327"/>
              <a:ext cx="325694" cy="377792"/>
            </a:xfrm>
            <a:prstGeom prst="triangle">
              <a:avLst/>
            </a:prstGeom>
            <a:solidFill>
              <a:srgbClr val="98480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8332353F-0D63-48CF-9A5E-EAB6926E2454}"/>
                </a:ext>
              </a:extLst>
            </p:cNvPr>
            <p:cNvSpPr/>
            <p:nvPr/>
          </p:nvSpPr>
          <p:spPr>
            <a:xfrm rot="5400000">
              <a:off x="2991732" y="3076669"/>
              <a:ext cx="325694" cy="377792"/>
            </a:xfrm>
            <a:prstGeom prst="triangle">
              <a:avLst/>
            </a:prstGeom>
            <a:solidFill>
              <a:srgbClr val="98480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BA0D8DDF-0F60-4712-988A-36F09CF707D7}"/>
                </a:ext>
              </a:extLst>
            </p:cNvPr>
            <p:cNvSpPr/>
            <p:nvPr/>
          </p:nvSpPr>
          <p:spPr>
            <a:xfrm rot="5400000">
              <a:off x="2991732" y="1694673"/>
              <a:ext cx="325694" cy="377792"/>
            </a:xfrm>
            <a:prstGeom prst="triangle">
              <a:avLst/>
            </a:prstGeom>
            <a:solidFill>
              <a:srgbClr val="98480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ket 12">
              <a:extLst>
                <a:ext uri="{FF2B5EF4-FFF2-40B4-BE49-F238E27FC236}">
                  <a16:creationId xmlns:a16="http://schemas.microsoft.com/office/drawing/2014/main" id="{660B16CF-E6E4-40E5-ABE5-CF03C3FD26E8}"/>
                </a:ext>
              </a:extLst>
            </p:cNvPr>
            <p:cNvSpPr/>
            <p:nvPr/>
          </p:nvSpPr>
          <p:spPr>
            <a:xfrm>
              <a:off x="2645643" y="1524000"/>
              <a:ext cx="304800" cy="4038600"/>
            </a:xfrm>
            <a:prstGeom prst="rightBracket">
              <a:avLst/>
            </a:prstGeom>
            <a:ln w="28575">
              <a:solidFill>
                <a:srgbClr val="984807">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16991825-B2C7-4AE6-B54C-B74F784219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61949" y="3331318"/>
            <a:ext cx="1371600" cy="2218767"/>
          </a:xfrm>
          <a:prstGeom prst="rect">
            <a:avLst/>
          </a:prstGeom>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F4EE3520-9549-49EC-AE6D-AC3A77267D4E}"/>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12</a:t>
            </a:fld>
            <a:endParaRPr lang="en-US" dirty="0"/>
          </a:p>
        </p:txBody>
      </p:sp>
    </p:spTree>
    <p:extLst>
      <p:ext uri="{BB962C8B-B14F-4D97-AF65-F5344CB8AC3E}">
        <p14:creationId xmlns:p14="http://schemas.microsoft.com/office/powerpoint/2010/main" val="248884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05700"/>
            <a:ext cx="8229600" cy="1143000"/>
          </a:xfrm>
        </p:spPr>
        <p:txBody>
          <a:bodyPr/>
          <a:lstStyle/>
          <a:p>
            <a:r>
              <a:rPr lang="en-US" sz="3200" b="1" dirty="0">
                <a:solidFill>
                  <a:schemeClr val="accent6">
                    <a:lumMod val="50000"/>
                  </a:schemeClr>
                </a:solidFill>
                <a:latin typeface="+mn-lt"/>
              </a:rPr>
              <a:t>Federal Law and Sexting</a:t>
            </a:r>
          </a:p>
        </p:txBody>
      </p:sp>
      <p:sp>
        <p:nvSpPr>
          <p:cNvPr id="3" name="Content Placeholder 2"/>
          <p:cNvSpPr>
            <a:spLocks noGrp="1"/>
          </p:cNvSpPr>
          <p:nvPr>
            <p:ph idx="1"/>
          </p:nvPr>
        </p:nvSpPr>
        <p:spPr>
          <a:xfrm>
            <a:off x="781431" y="1472075"/>
            <a:ext cx="4267200" cy="1371600"/>
          </a:xfrm>
        </p:spPr>
        <p:txBody>
          <a:bodyPr>
            <a:normAutofit/>
          </a:bodyPr>
          <a:lstStyle/>
          <a:p>
            <a:pPr marL="0" indent="0">
              <a:lnSpc>
                <a:spcPct val="110000"/>
              </a:lnSpc>
              <a:buNone/>
            </a:pPr>
            <a:r>
              <a:rPr lang="en-US" sz="2400" b="1" dirty="0"/>
              <a:t>Federal laws treat all sexually explicit images of youth under age 18 as </a:t>
            </a:r>
            <a:r>
              <a:rPr lang="en-US" sz="2400" b="1" dirty="0">
                <a:solidFill>
                  <a:srgbClr val="984807"/>
                </a:solidFill>
              </a:rPr>
              <a:t>child pornography</a:t>
            </a:r>
            <a:r>
              <a:rPr lang="en-US" sz="2400" b="1" dirty="0"/>
              <a:t>.  </a:t>
            </a:r>
          </a:p>
        </p:txBody>
      </p:sp>
      <p:cxnSp>
        <p:nvCxnSpPr>
          <p:cNvPr id="5" name="Straight Connector 4"/>
          <p:cNvCxnSpPr/>
          <p:nvPr/>
        </p:nvCxnSpPr>
        <p:spPr>
          <a:xfrm>
            <a:off x="495592" y="1044374"/>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5ED547C-6FCF-4B26-8D22-93D9C1C9A05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27486" y="3048000"/>
            <a:ext cx="3696462" cy="3200400"/>
          </a:xfrm>
          <a:prstGeom prst="rect">
            <a:avLst/>
          </a:prstGeom>
          <a:ln>
            <a:solidFill>
              <a:schemeClr val="accent6">
                <a:lumMod val="50000"/>
              </a:schemeClr>
            </a:solidFill>
          </a:ln>
          <a:effectLst>
            <a:outerShdw blurRad="50800" dist="38100" dir="2700000" algn="tl" rotWithShape="0">
              <a:prstClr val="black">
                <a:alpha val="40000"/>
              </a:prstClr>
            </a:outerShdw>
          </a:effectLst>
        </p:spPr>
      </p:pic>
      <p:sp>
        <p:nvSpPr>
          <p:cNvPr id="10" name="Content Placeholder 2">
            <a:extLst>
              <a:ext uri="{FF2B5EF4-FFF2-40B4-BE49-F238E27FC236}">
                <a16:creationId xmlns:a16="http://schemas.microsoft.com/office/drawing/2014/main" id="{44F99FC2-6506-4FEB-96EB-C8E350840903}"/>
              </a:ext>
            </a:extLst>
          </p:cNvPr>
          <p:cNvSpPr txBox="1">
            <a:spLocks/>
          </p:cNvSpPr>
          <p:nvPr/>
        </p:nvSpPr>
        <p:spPr>
          <a:xfrm>
            <a:off x="5209005" y="2630634"/>
            <a:ext cx="3392070" cy="259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buFont typeface="Arial" panose="020B0604020202020204" pitchFamily="34" charset="0"/>
              <a:buNone/>
            </a:pPr>
            <a:r>
              <a:rPr lang="en-US" sz="2400" dirty="0"/>
              <a:t>Youth could be convicted of </a:t>
            </a:r>
            <a:r>
              <a:rPr lang="en-US" sz="2400" u="sng" dirty="0"/>
              <a:t>producing</a:t>
            </a:r>
            <a:r>
              <a:rPr lang="en-US" sz="2400" dirty="0"/>
              <a:t>, </a:t>
            </a:r>
            <a:r>
              <a:rPr lang="en-US" sz="2400" u="sng" dirty="0"/>
              <a:t>possessing</a:t>
            </a:r>
            <a:r>
              <a:rPr lang="en-US" sz="2400" dirty="0"/>
              <a:t>, and/or </a:t>
            </a:r>
            <a:r>
              <a:rPr lang="en-US" sz="2400" u="sng" dirty="0"/>
              <a:t>disseminating</a:t>
            </a:r>
            <a:r>
              <a:rPr lang="en-US" sz="2400" dirty="0"/>
              <a:t> child pornography, resulting in a criminal record and requiring registration as a sex offender.</a:t>
            </a:r>
          </a:p>
        </p:txBody>
      </p:sp>
      <p:sp>
        <p:nvSpPr>
          <p:cNvPr id="11" name="TextBox 10">
            <a:extLst>
              <a:ext uri="{FF2B5EF4-FFF2-40B4-BE49-F238E27FC236}">
                <a16:creationId xmlns:a16="http://schemas.microsoft.com/office/drawing/2014/main" id="{C49198AC-9486-425F-8C8F-73787CF6BBD9}"/>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13</a:t>
            </a:fld>
            <a:endParaRPr lang="en-US" dirty="0"/>
          </a:p>
        </p:txBody>
      </p:sp>
    </p:spTree>
    <p:extLst>
      <p:ext uri="{BB962C8B-B14F-4D97-AF65-F5344CB8AC3E}">
        <p14:creationId xmlns:p14="http://schemas.microsoft.com/office/powerpoint/2010/main" val="388118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3400" y="972458"/>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685800" y="1524000"/>
            <a:ext cx="2971800"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gn="ctr">
              <a:spcBef>
                <a:spcPts val="0"/>
              </a:spcBef>
              <a:spcAft>
                <a:spcPts val="1800"/>
              </a:spcAft>
              <a:buClr>
                <a:schemeClr val="accent6">
                  <a:lumMod val="50000"/>
                </a:schemeClr>
              </a:buClr>
              <a:buSzPct val="85000"/>
              <a:buNone/>
            </a:pPr>
            <a:r>
              <a:rPr lang="en-US" sz="2800" b="1" dirty="0"/>
              <a:t>Unforeseen Consequences </a:t>
            </a:r>
            <a:br>
              <a:rPr lang="en-US" sz="2800" b="1" dirty="0"/>
            </a:br>
            <a:r>
              <a:rPr lang="en-US" sz="2800" b="1" dirty="0"/>
              <a:t>of Sexting</a:t>
            </a:r>
            <a:endParaRPr lang="en-US" sz="2800" dirty="0"/>
          </a:p>
        </p:txBody>
      </p:sp>
      <p:sp>
        <p:nvSpPr>
          <p:cNvPr id="10" name="Title 1"/>
          <p:cNvSpPr>
            <a:spLocks noGrp="1"/>
          </p:cNvSpPr>
          <p:nvPr>
            <p:ph type="title"/>
          </p:nvPr>
        </p:nvSpPr>
        <p:spPr>
          <a:xfrm>
            <a:off x="685800" y="166884"/>
            <a:ext cx="7772400" cy="808782"/>
          </a:xfrm>
        </p:spPr>
        <p:txBody>
          <a:bodyPr/>
          <a:lstStyle/>
          <a:p>
            <a:r>
              <a:rPr lang="en-US" sz="3200" b="1" dirty="0">
                <a:solidFill>
                  <a:schemeClr val="accent6">
                    <a:lumMod val="50000"/>
                  </a:schemeClr>
                </a:solidFill>
                <a:latin typeface="+mn-lt"/>
              </a:rPr>
              <a:t>Impact of Sexting on Youth</a:t>
            </a:r>
          </a:p>
        </p:txBody>
      </p:sp>
      <p:pic>
        <p:nvPicPr>
          <p:cNvPr id="3" name="Picture 2">
            <a:extLst>
              <a:ext uri="{FF2B5EF4-FFF2-40B4-BE49-F238E27FC236}">
                <a16:creationId xmlns:a16="http://schemas.microsoft.com/office/drawing/2014/main" id="{BFCDB701-383A-4055-A4D8-6AFF222254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24688" y="1371600"/>
            <a:ext cx="3810000" cy="1638300"/>
          </a:xfrm>
          <a:prstGeom prst="rect">
            <a:avLst/>
          </a:prstGeom>
          <a:ln>
            <a:solidFill>
              <a:srgbClr val="984807"/>
            </a:solidFill>
          </a:ln>
          <a:effectLst>
            <a:outerShdw blurRad="50800" dist="38100" dir="2700000" algn="tl" rotWithShape="0">
              <a:prstClr val="black">
                <a:alpha val="40000"/>
              </a:prstClr>
            </a:outerShdw>
          </a:effectLst>
        </p:spPr>
      </p:pic>
      <p:sp>
        <p:nvSpPr>
          <p:cNvPr id="11" name="Content Placeholder 2">
            <a:extLst>
              <a:ext uri="{FF2B5EF4-FFF2-40B4-BE49-F238E27FC236}">
                <a16:creationId xmlns:a16="http://schemas.microsoft.com/office/drawing/2014/main" id="{E9AADFC6-8508-42C1-BF6B-D184D465EAD9}"/>
              </a:ext>
            </a:extLst>
          </p:cNvPr>
          <p:cNvSpPr txBox="1">
            <a:spLocks/>
          </p:cNvSpPr>
          <p:nvPr/>
        </p:nvSpPr>
        <p:spPr>
          <a:xfrm>
            <a:off x="1905000" y="3200400"/>
            <a:ext cx="4572000" cy="3048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Damage to one’s reputation</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Bullying and sexual harassment by peers </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Refused admission to the college of one’s choice</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Loss of future employment </a:t>
            </a:r>
          </a:p>
        </p:txBody>
      </p:sp>
      <p:sp>
        <p:nvSpPr>
          <p:cNvPr id="12" name="TextBox 11">
            <a:extLst>
              <a:ext uri="{FF2B5EF4-FFF2-40B4-BE49-F238E27FC236}">
                <a16:creationId xmlns:a16="http://schemas.microsoft.com/office/drawing/2014/main" id="{B123CB2E-83E6-4FD8-A4BB-3A32E0E20B87}"/>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14</a:t>
            </a:fld>
            <a:endParaRPr lang="en-US" dirty="0"/>
          </a:p>
        </p:txBody>
      </p:sp>
    </p:spTree>
    <p:extLst>
      <p:ext uri="{BB962C8B-B14F-4D97-AF65-F5344CB8AC3E}">
        <p14:creationId xmlns:p14="http://schemas.microsoft.com/office/powerpoint/2010/main" val="21027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sz="3200" b="1" dirty="0">
                <a:solidFill>
                  <a:schemeClr val="accent6">
                    <a:lumMod val="50000"/>
                  </a:schemeClr>
                </a:solidFill>
                <a:latin typeface="+mn-lt"/>
              </a:rPr>
              <a:t>Native Youth with Disabilities as Targets </a:t>
            </a:r>
            <a:br>
              <a:rPr lang="en-US" sz="3200" b="1" dirty="0">
                <a:solidFill>
                  <a:schemeClr val="accent6">
                    <a:lumMod val="50000"/>
                  </a:schemeClr>
                </a:solidFill>
                <a:latin typeface="+mn-lt"/>
              </a:rPr>
            </a:br>
            <a:r>
              <a:rPr lang="en-US" sz="3200" b="1" dirty="0">
                <a:solidFill>
                  <a:schemeClr val="accent6">
                    <a:lumMod val="50000"/>
                  </a:schemeClr>
                </a:solidFill>
                <a:latin typeface="+mn-lt"/>
              </a:rPr>
              <a:t>of Cyberbullying/Sexting</a:t>
            </a:r>
          </a:p>
        </p:txBody>
      </p:sp>
      <p:cxnSp>
        <p:nvCxnSpPr>
          <p:cNvPr id="5" name="Straight Connector 4"/>
          <p:cNvCxnSpPr/>
          <p:nvPr/>
        </p:nvCxnSpPr>
        <p:spPr>
          <a:xfrm>
            <a:off x="505117" y="1447800"/>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200371" y="1828800"/>
            <a:ext cx="3967602" cy="1958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spcBef>
                <a:spcPts val="0"/>
              </a:spcBef>
              <a:spcAft>
                <a:spcPts val="1800"/>
              </a:spcAft>
              <a:buClr>
                <a:schemeClr val="accent6">
                  <a:lumMod val="50000"/>
                </a:schemeClr>
              </a:buClr>
              <a:buSzPct val="85000"/>
              <a:buNone/>
            </a:pPr>
            <a:r>
              <a:rPr lang="en-US" sz="2400" dirty="0"/>
              <a:t>Cyberbullies can </a:t>
            </a:r>
            <a:r>
              <a:rPr lang="en-US" sz="2400" b="1" dirty="0"/>
              <a:t>take advantage</a:t>
            </a:r>
            <a:r>
              <a:rPr lang="en-US" sz="2400" dirty="0"/>
              <a:t> of unsuspecting Native youth with disabilities by </a:t>
            </a:r>
            <a:r>
              <a:rPr lang="en-US" sz="2400" b="1" dirty="0"/>
              <a:t>manipulating</a:t>
            </a:r>
            <a:r>
              <a:rPr lang="en-US" sz="2400" dirty="0"/>
              <a:t> them into:</a:t>
            </a:r>
          </a:p>
          <a:p>
            <a:pPr marL="857250" lvl="1" indent="-342900">
              <a:spcBef>
                <a:spcPts val="0"/>
              </a:spcBef>
              <a:spcAft>
                <a:spcPts val="1800"/>
              </a:spcAft>
              <a:buClr>
                <a:schemeClr val="accent6">
                  <a:lumMod val="50000"/>
                </a:schemeClr>
              </a:buClr>
              <a:buSzPct val="85000"/>
              <a:buFont typeface="Wingdings" panose="05000000000000000000" pitchFamily="2" charset="2"/>
              <a:buChar char="§"/>
            </a:pPr>
            <a:r>
              <a:rPr lang="en-US" sz="2400" dirty="0"/>
              <a:t>Cyberbullying another</a:t>
            </a:r>
          </a:p>
          <a:p>
            <a:pPr marL="857250" lvl="1" indent="-342900">
              <a:spcBef>
                <a:spcPts val="0"/>
              </a:spcBef>
              <a:spcAft>
                <a:spcPts val="1800"/>
              </a:spcAft>
              <a:buClr>
                <a:schemeClr val="accent6">
                  <a:lumMod val="50000"/>
                </a:schemeClr>
              </a:buClr>
              <a:buSzPct val="85000"/>
              <a:buFont typeface="Wingdings" panose="05000000000000000000" pitchFamily="2" charset="2"/>
              <a:buChar char="§"/>
            </a:pPr>
            <a:r>
              <a:rPr lang="en-US" sz="2400" dirty="0"/>
              <a:t>Becoming a victim of sexting </a:t>
            </a:r>
          </a:p>
          <a:p>
            <a:pPr marL="857250" lvl="1" indent="-342900">
              <a:spcBef>
                <a:spcPts val="0"/>
              </a:spcBef>
              <a:spcAft>
                <a:spcPts val="1800"/>
              </a:spcAft>
              <a:buClr>
                <a:schemeClr val="accent6">
                  <a:lumMod val="50000"/>
                </a:schemeClr>
              </a:buClr>
              <a:buSzPct val="85000"/>
              <a:buFont typeface="Wingdings" panose="05000000000000000000" pitchFamily="2" charset="2"/>
              <a:buChar char="§"/>
            </a:pPr>
            <a:r>
              <a:rPr lang="en-US" sz="2400" dirty="0"/>
              <a:t>Downloading pornography</a:t>
            </a:r>
          </a:p>
        </p:txBody>
      </p:sp>
      <p:sp>
        <p:nvSpPr>
          <p:cNvPr id="8" name="Content Placeholder 2">
            <a:extLst>
              <a:ext uri="{FF2B5EF4-FFF2-40B4-BE49-F238E27FC236}">
                <a16:creationId xmlns:a16="http://schemas.microsoft.com/office/drawing/2014/main" id="{8E511A2C-C35E-46E2-9F59-4D290AF90B8E}"/>
              </a:ext>
            </a:extLst>
          </p:cNvPr>
          <p:cNvSpPr txBox="1">
            <a:spLocks/>
          </p:cNvSpPr>
          <p:nvPr/>
        </p:nvSpPr>
        <p:spPr>
          <a:xfrm>
            <a:off x="5123280" y="1828800"/>
            <a:ext cx="3657600" cy="19584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spcBef>
                <a:spcPts val="0"/>
              </a:spcBef>
              <a:spcAft>
                <a:spcPts val="1800"/>
              </a:spcAft>
              <a:buClr>
                <a:schemeClr val="accent6">
                  <a:lumMod val="50000"/>
                </a:schemeClr>
              </a:buClr>
              <a:buSzPct val="85000"/>
              <a:buNone/>
            </a:pPr>
            <a:r>
              <a:rPr lang="en-US" sz="2400" dirty="0"/>
              <a:t>The intensity and humiliation of being cyberbullied can increase Native youth’s high risk for:</a:t>
            </a:r>
          </a:p>
          <a:p>
            <a:pPr marL="857250" lvl="1" indent="-342900">
              <a:spcBef>
                <a:spcPts val="0"/>
              </a:spcBef>
              <a:spcAft>
                <a:spcPts val="1800"/>
              </a:spcAft>
              <a:buClr>
                <a:schemeClr val="accent6">
                  <a:lumMod val="50000"/>
                </a:schemeClr>
              </a:buClr>
              <a:buSzPct val="85000"/>
              <a:buFont typeface="Wingdings" panose="05000000000000000000" pitchFamily="2" charset="2"/>
              <a:buChar char="§"/>
            </a:pPr>
            <a:r>
              <a:rPr lang="en-US" sz="2400" dirty="0"/>
              <a:t>Dropping out of school</a:t>
            </a:r>
          </a:p>
          <a:p>
            <a:pPr marL="857250" lvl="1" indent="-342900">
              <a:spcBef>
                <a:spcPts val="0"/>
              </a:spcBef>
              <a:spcAft>
                <a:spcPts val="1800"/>
              </a:spcAft>
              <a:buClr>
                <a:schemeClr val="accent6">
                  <a:lumMod val="50000"/>
                </a:schemeClr>
              </a:buClr>
              <a:buSzPct val="85000"/>
              <a:buFont typeface="Wingdings" panose="05000000000000000000" pitchFamily="2" charset="2"/>
              <a:buChar char="§"/>
            </a:pPr>
            <a:r>
              <a:rPr lang="en-US" sz="2400" dirty="0"/>
              <a:t>Engaging in suicidal thoughts and/or actions</a:t>
            </a:r>
          </a:p>
        </p:txBody>
      </p:sp>
      <p:sp>
        <p:nvSpPr>
          <p:cNvPr id="11" name="Freeform: Shape 10">
            <a:extLst>
              <a:ext uri="{FF2B5EF4-FFF2-40B4-BE49-F238E27FC236}">
                <a16:creationId xmlns:a16="http://schemas.microsoft.com/office/drawing/2014/main" id="{279BACB8-6632-4BC9-B4CA-533F3E373188}"/>
              </a:ext>
            </a:extLst>
          </p:cNvPr>
          <p:cNvSpPr/>
          <p:nvPr/>
        </p:nvSpPr>
        <p:spPr>
          <a:xfrm>
            <a:off x="4260562" y="1676400"/>
            <a:ext cx="770128" cy="4938990"/>
          </a:xfrm>
          <a:custGeom>
            <a:avLst/>
            <a:gdLst>
              <a:gd name="connsiteX0" fmla="*/ 0 w 770128"/>
              <a:gd name="connsiteY0" fmla="*/ 0 h 4938990"/>
              <a:gd name="connsiteX1" fmla="*/ 173255 w 770128"/>
              <a:gd name="connsiteY1" fmla="*/ 9625 h 4938990"/>
              <a:gd name="connsiteX2" fmla="*/ 240632 w 770128"/>
              <a:gd name="connsiteY2" fmla="*/ 28876 h 4938990"/>
              <a:gd name="connsiteX3" fmla="*/ 317634 w 770128"/>
              <a:gd name="connsiteY3" fmla="*/ 48126 h 4938990"/>
              <a:gd name="connsiteX4" fmla="*/ 423512 w 770128"/>
              <a:gd name="connsiteY4" fmla="*/ 67377 h 4938990"/>
              <a:gd name="connsiteX5" fmla="*/ 500514 w 770128"/>
              <a:gd name="connsiteY5" fmla="*/ 86627 h 4938990"/>
              <a:gd name="connsiteX6" fmla="*/ 587141 w 770128"/>
              <a:gd name="connsiteY6" fmla="*/ 105878 h 4938990"/>
              <a:gd name="connsiteX7" fmla="*/ 664143 w 770128"/>
              <a:gd name="connsiteY7" fmla="*/ 134754 h 4938990"/>
              <a:gd name="connsiteX8" fmla="*/ 721895 w 770128"/>
              <a:gd name="connsiteY8" fmla="*/ 154004 h 4938990"/>
              <a:gd name="connsiteX9" fmla="*/ 760396 w 770128"/>
              <a:gd name="connsiteY9" fmla="*/ 182880 h 4938990"/>
              <a:gd name="connsiteX10" fmla="*/ 760396 w 770128"/>
              <a:gd name="connsiteY10" fmla="*/ 259882 h 4938990"/>
              <a:gd name="connsiteX11" fmla="*/ 731520 w 770128"/>
              <a:gd name="connsiteY11" fmla="*/ 288758 h 4938990"/>
              <a:gd name="connsiteX12" fmla="*/ 721895 w 770128"/>
              <a:gd name="connsiteY12" fmla="*/ 317634 h 4938990"/>
              <a:gd name="connsiteX13" fmla="*/ 664143 w 770128"/>
              <a:gd name="connsiteY13" fmla="*/ 365760 h 4938990"/>
              <a:gd name="connsiteX14" fmla="*/ 635267 w 770128"/>
              <a:gd name="connsiteY14" fmla="*/ 404261 h 4938990"/>
              <a:gd name="connsiteX15" fmla="*/ 519764 w 770128"/>
              <a:gd name="connsiteY15" fmla="*/ 510139 h 4938990"/>
              <a:gd name="connsiteX16" fmla="*/ 442762 w 770128"/>
              <a:gd name="connsiteY16" fmla="*/ 577516 h 4938990"/>
              <a:gd name="connsiteX17" fmla="*/ 394636 w 770128"/>
              <a:gd name="connsiteY17" fmla="*/ 596766 h 4938990"/>
              <a:gd name="connsiteX18" fmla="*/ 327259 w 770128"/>
              <a:gd name="connsiteY18" fmla="*/ 635267 h 4938990"/>
              <a:gd name="connsiteX19" fmla="*/ 317634 w 770128"/>
              <a:gd name="connsiteY19" fmla="*/ 664143 h 4938990"/>
              <a:gd name="connsiteX20" fmla="*/ 288758 w 770128"/>
              <a:gd name="connsiteY20" fmla="*/ 683394 h 4938990"/>
              <a:gd name="connsiteX21" fmla="*/ 269507 w 770128"/>
              <a:gd name="connsiteY21" fmla="*/ 712269 h 4938990"/>
              <a:gd name="connsiteX22" fmla="*/ 279133 w 770128"/>
              <a:gd name="connsiteY22" fmla="*/ 818147 h 4938990"/>
              <a:gd name="connsiteX23" fmla="*/ 317634 w 770128"/>
              <a:gd name="connsiteY23" fmla="*/ 875899 h 4938990"/>
              <a:gd name="connsiteX24" fmla="*/ 336884 w 770128"/>
              <a:gd name="connsiteY24" fmla="*/ 904775 h 4938990"/>
              <a:gd name="connsiteX25" fmla="*/ 365760 w 770128"/>
              <a:gd name="connsiteY25" fmla="*/ 962526 h 4938990"/>
              <a:gd name="connsiteX26" fmla="*/ 385011 w 770128"/>
              <a:gd name="connsiteY26" fmla="*/ 1010653 h 4938990"/>
              <a:gd name="connsiteX27" fmla="*/ 404261 w 770128"/>
              <a:gd name="connsiteY27" fmla="*/ 1068404 h 4938990"/>
              <a:gd name="connsiteX28" fmla="*/ 423512 w 770128"/>
              <a:gd name="connsiteY28" fmla="*/ 1135781 h 4938990"/>
              <a:gd name="connsiteX29" fmla="*/ 413886 w 770128"/>
              <a:gd name="connsiteY29" fmla="*/ 1232034 h 4938990"/>
              <a:gd name="connsiteX30" fmla="*/ 365760 w 770128"/>
              <a:gd name="connsiteY30" fmla="*/ 1309036 h 4938990"/>
              <a:gd name="connsiteX31" fmla="*/ 346510 w 770128"/>
              <a:gd name="connsiteY31" fmla="*/ 1337912 h 4938990"/>
              <a:gd name="connsiteX32" fmla="*/ 288758 w 770128"/>
              <a:gd name="connsiteY32" fmla="*/ 1395663 h 4938990"/>
              <a:gd name="connsiteX33" fmla="*/ 259882 w 770128"/>
              <a:gd name="connsiteY33" fmla="*/ 1424539 h 4938990"/>
              <a:gd name="connsiteX34" fmla="*/ 250257 w 770128"/>
              <a:gd name="connsiteY34" fmla="*/ 1453415 h 4938990"/>
              <a:gd name="connsiteX35" fmla="*/ 221381 w 770128"/>
              <a:gd name="connsiteY35" fmla="*/ 1501541 h 4938990"/>
              <a:gd name="connsiteX36" fmla="*/ 250257 w 770128"/>
              <a:gd name="connsiteY36" fmla="*/ 1636295 h 4938990"/>
              <a:gd name="connsiteX37" fmla="*/ 279133 w 770128"/>
              <a:gd name="connsiteY37" fmla="*/ 1655545 h 4938990"/>
              <a:gd name="connsiteX38" fmla="*/ 308009 w 770128"/>
              <a:gd name="connsiteY38" fmla="*/ 1684421 h 4938990"/>
              <a:gd name="connsiteX39" fmla="*/ 327259 w 770128"/>
              <a:gd name="connsiteY39" fmla="*/ 1742173 h 4938990"/>
              <a:gd name="connsiteX40" fmla="*/ 336884 w 770128"/>
              <a:gd name="connsiteY40" fmla="*/ 1771048 h 4938990"/>
              <a:gd name="connsiteX41" fmla="*/ 327259 w 770128"/>
              <a:gd name="connsiteY41" fmla="*/ 1848050 h 4938990"/>
              <a:gd name="connsiteX42" fmla="*/ 308009 w 770128"/>
              <a:gd name="connsiteY42" fmla="*/ 1876926 h 4938990"/>
              <a:gd name="connsiteX43" fmla="*/ 250257 w 770128"/>
              <a:gd name="connsiteY43" fmla="*/ 1934678 h 4938990"/>
              <a:gd name="connsiteX44" fmla="*/ 221381 w 770128"/>
              <a:gd name="connsiteY44" fmla="*/ 1963554 h 4938990"/>
              <a:gd name="connsiteX45" fmla="*/ 202131 w 770128"/>
              <a:gd name="connsiteY45" fmla="*/ 1992429 h 4938990"/>
              <a:gd name="connsiteX46" fmla="*/ 192505 w 770128"/>
              <a:gd name="connsiteY46" fmla="*/ 2021305 h 4938990"/>
              <a:gd name="connsiteX47" fmla="*/ 173255 w 770128"/>
              <a:gd name="connsiteY47" fmla="*/ 2059806 h 4938990"/>
              <a:gd name="connsiteX48" fmla="*/ 163630 w 770128"/>
              <a:gd name="connsiteY48" fmla="*/ 2107933 h 4938990"/>
              <a:gd name="connsiteX49" fmla="*/ 154004 w 770128"/>
              <a:gd name="connsiteY49" fmla="*/ 2136808 h 4938990"/>
              <a:gd name="connsiteX50" fmla="*/ 182880 w 770128"/>
              <a:gd name="connsiteY50" fmla="*/ 2300438 h 4938990"/>
              <a:gd name="connsiteX51" fmla="*/ 279133 w 770128"/>
              <a:gd name="connsiteY51" fmla="*/ 2387065 h 4938990"/>
              <a:gd name="connsiteX52" fmla="*/ 365760 w 770128"/>
              <a:gd name="connsiteY52" fmla="*/ 2444817 h 4938990"/>
              <a:gd name="connsiteX53" fmla="*/ 394636 w 770128"/>
              <a:gd name="connsiteY53" fmla="*/ 2464067 h 4938990"/>
              <a:gd name="connsiteX54" fmla="*/ 481263 w 770128"/>
              <a:gd name="connsiteY54" fmla="*/ 2541069 h 4938990"/>
              <a:gd name="connsiteX55" fmla="*/ 510139 w 770128"/>
              <a:gd name="connsiteY55" fmla="*/ 2598821 h 4938990"/>
              <a:gd name="connsiteX56" fmla="*/ 490889 w 770128"/>
              <a:gd name="connsiteY56" fmla="*/ 2723949 h 4938990"/>
              <a:gd name="connsiteX57" fmla="*/ 462013 w 770128"/>
              <a:gd name="connsiteY57" fmla="*/ 2762450 h 4938990"/>
              <a:gd name="connsiteX58" fmla="*/ 442762 w 770128"/>
              <a:gd name="connsiteY58" fmla="*/ 2820202 h 4938990"/>
              <a:gd name="connsiteX59" fmla="*/ 433137 w 770128"/>
              <a:gd name="connsiteY59" fmla="*/ 2868328 h 4938990"/>
              <a:gd name="connsiteX60" fmla="*/ 423512 w 770128"/>
              <a:gd name="connsiteY60" fmla="*/ 2906829 h 4938990"/>
              <a:gd name="connsiteX61" fmla="*/ 404261 w 770128"/>
              <a:gd name="connsiteY61" fmla="*/ 2993457 h 4938990"/>
              <a:gd name="connsiteX62" fmla="*/ 385011 w 770128"/>
              <a:gd name="connsiteY62" fmla="*/ 3089709 h 4938990"/>
              <a:gd name="connsiteX63" fmla="*/ 413886 w 770128"/>
              <a:gd name="connsiteY63" fmla="*/ 3311090 h 4938990"/>
              <a:gd name="connsiteX64" fmla="*/ 433137 w 770128"/>
              <a:gd name="connsiteY64" fmla="*/ 3349592 h 4938990"/>
              <a:gd name="connsiteX65" fmla="*/ 490889 w 770128"/>
              <a:gd name="connsiteY65" fmla="*/ 3407343 h 4938990"/>
              <a:gd name="connsiteX66" fmla="*/ 529390 w 770128"/>
              <a:gd name="connsiteY66" fmla="*/ 3445844 h 4938990"/>
              <a:gd name="connsiteX67" fmla="*/ 587141 w 770128"/>
              <a:gd name="connsiteY67" fmla="*/ 3513221 h 4938990"/>
              <a:gd name="connsiteX68" fmla="*/ 596766 w 770128"/>
              <a:gd name="connsiteY68" fmla="*/ 3542097 h 4938990"/>
              <a:gd name="connsiteX69" fmla="*/ 577516 w 770128"/>
              <a:gd name="connsiteY69" fmla="*/ 3590223 h 4938990"/>
              <a:gd name="connsiteX70" fmla="*/ 519764 w 770128"/>
              <a:gd name="connsiteY70" fmla="*/ 3628724 h 4938990"/>
              <a:gd name="connsiteX71" fmla="*/ 413886 w 770128"/>
              <a:gd name="connsiteY71" fmla="*/ 3676850 h 4938990"/>
              <a:gd name="connsiteX72" fmla="*/ 356135 w 770128"/>
              <a:gd name="connsiteY72" fmla="*/ 3715352 h 4938990"/>
              <a:gd name="connsiteX73" fmla="*/ 259882 w 770128"/>
              <a:gd name="connsiteY73" fmla="*/ 3753853 h 4938990"/>
              <a:gd name="connsiteX74" fmla="*/ 231006 w 770128"/>
              <a:gd name="connsiteY74" fmla="*/ 3792354 h 4938990"/>
              <a:gd name="connsiteX75" fmla="*/ 202131 w 770128"/>
              <a:gd name="connsiteY75" fmla="*/ 3821229 h 4938990"/>
              <a:gd name="connsiteX76" fmla="*/ 173255 w 770128"/>
              <a:gd name="connsiteY76" fmla="*/ 3888606 h 4938990"/>
              <a:gd name="connsiteX77" fmla="*/ 154004 w 770128"/>
              <a:gd name="connsiteY77" fmla="*/ 3955983 h 4938990"/>
              <a:gd name="connsiteX78" fmla="*/ 163630 w 770128"/>
              <a:gd name="connsiteY78" fmla="*/ 4071486 h 4938990"/>
              <a:gd name="connsiteX79" fmla="*/ 182880 w 770128"/>
              <a:gd name="connsiteY79" fmla="*/ 4109987 h 4938990"/>
              <a:gd name="connsiteX80" fmla="*/ 250257 w 770128"/>
              <a:gd name="connsiteY80" fmla="*/ 4186989 h 4938990"/>
              <a:gd name="connsiteX81" fmla="*/ 279133 w 770128"/>
              <a:gd name="connsiteY81" fmla="*/ 4225490 h 4938990"/>
              <a:gd name="connsiteX82" fmla="*/ 288758 w 770128"/>
              <a:gd name="connsiteY82" fmla="*/ 4254366 h 4938990"/>
              <a:gd name="connsiteX83" fmla="*/ 298383 w 770128"/>
              <a:gd name="connsiteY83" fmla="*/ 4302493 h 4938990"/>
              <a:gd name="connsiteX84" fmla="*/ 336884 w 770128"/>
              <a:gd name="connsiteY84" fmla="*/ 4417996 h 4938990"/>
              <a:gd name="connsiteX85" fmla="*/ 356135 w 770128"/>
              <a:gd name="connsiteY85" fmla="*/ 4475747 h 4938990"/>
              <a:gd name="connsiteX86" fmla="*/ 365760 w 770128"/>
              <a:gd name="connsiteY86" fmla="*/ 4523874 h 4938990"/>
              <a:gd name="connsiteX87" fmla="*/ 375385 w 770128"/>
              <a:gd name="connsiteY87" fmla="*/ 4581625 h 4938990"/>
              <a:gd name="connsiteX88" fmla="*/ 394636 w 770128"/>
              <a:gd name="connsiteY88" fmla="*/ 4629752 h 4938990"/>
              <a:gd name="connsiteX89" fmla="*/ 433137 w 770128"/>
              <a:gd name="connsiteY89" fmla="*/ 4706754 h 4938990"/>
              <a:gd name="connsiteX90" fmla="*/ 375385 w 770128"/>
              <a:gd name="connsiteY90" fmla="*/ 4726004 h 4938990"/>
              <a:gd name="connsiteX91" fmla="*/ 385011 w 770128"/>
              <a:gd name="connsiteY91" fmla="*/ 4803006 h 4938990"/>
              <a:gd name="connsiteX92" fmla="*/ 452387 w 770128"/>
              <a:gd name="connsiteY92" fmla="*/ 4831882 h 4938990"/>
              <a:gd name="connsiteX93" fmla="*/ 413886 w 770128"/>
              <a:gd name="connsiteY93" fmla="*/ 4899259 h 4938990"/>
              <a:gd name="connsiteX94" fmla="*/ 394636 w 770128"/>
              <a:gd name="connsiteY94" fmla="*/ 4937760 h 4938990"/>
              <a:gd name="connsiteX95" fmla="*/ 404261 w 770128"/>
              <a:gd name="connsiteY95" fmla="*/ 4908884 h 4938990"/>
              <a:gd name="connsiteX96" fmla="*/ 413886 w 770128"/>
              <a:gd name="connsiteY96" fmla="*/ 4831882 h 4938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770128" h="4938990">
                <a:moveTo>
                  <a:pt x="0" y="0"/>
                </a:moveTo>
                <a:cubicBezTo>
                  <a:pt x="57752" y="3208"/>
                  <a:pt x="115826" y="2734"/>
                  <a:pt x="173255" y="9625"/>
                </a:cubicBezTo>
                <a:cubicBezTo>
                  <a:pt x="196446" y="12408"/>
                  <a:pt x="218063" y="22858"/>
                  <a:pt x="240632" y="28876"/>
                </a:cubicBezTo>
                <a:cubicBezTo>
                  <a:pt x="266196" y="35693"/>
                  <a:pt x="291744" y="42676"/>
                  <a:pt x="317634" y="48126"/>
                </a:cubicBezTo>
                <a:cubicBezTo>
                  <a:pt x="352736" y="55516"/>
                  <a:pt x="388410" y="59987"/>
                  <a:pt x="423512" y="67377"/>
                </a:cubicBezTo>
                <a:cubicBezTo>
                  <a:pt x="449402" y="72827"/>
                  <a:pt x="474760" y="80567"/>
                  <a:pt x="500514" y="86627"/>
                </a:cubicBezTo>
                <a:cubicBezTo>
                  <a:pt x="529308" y="93402"/>
                  <a:pt x="558763" y="97531"/>
                  <a:pt x="587141" y="105878"/>
                </a:cubicBezTo>
                <a:cubicBezTo>
                  <a:pt x="613440" y="113613"/>
                  <a:pt x="638327" y="125534"/>
                  <a:pt x="664143" y="134754"/>
                </a:cubicBezTo>
                <a:cubicBezTo>
                  <a:pt x="683253" y="141579"/>
                  <a:pt x="702644" y="147587"/>
                  <a:pt x="721895" y="154004"/>
                </a:cubicBezTo>
                <a:cubicBezTo>
                  <a:pt x="734729" y="163629"/>
                  <a:pt x="750126" y="170556"/>
                  <a:pt x="760396" y="182880"/>
                </a:cubicBezTo>
                <a:cubicBezTo>
                  <a:pt x="776765" y="202523"/>
                  <a:pt x="769477" y="241719"/>
                  <a:pt x="760396" y="259882"/>
                </a:cubicBezTo>
                <a:cubicBezTo>
                  <a:pt x="754308" y="272057"/>
                  <a:pt x="741145" y="279133"/>
                  <a:pt x="731520" y="288758"/>
                </a:cubicBezTo>
                <a:cubicBezTo>
                  <a:pt x="728312" y="298383"/>
                  <a:pt x="727523" y="309192"/>
                  <a:pt x="721895" y="317634"/>
                </a:cubicBezTo>
                <a:cubicBezTo>
                  <a:pt x="690362" y="364934"/>
                  <a:pt x="699651" y="330252"/>
                  <a:pt x="664143" y="365760"/>
                </a:cubicBezTo>
                <a:cubicBezTo>
                  <a:pt x="652799" y="377104"/>
                  <a:pt x="646058" y="392391"/>
                  <a:pt x="635267" y="404261"/>
                </a:cubicBezTo>
                <a:cubicBezTo>
                  <a:pt x="552172" y="495666"/>
                  <a:pt x="593464" y="445651"/>
                  <a:pt x="519764" y="510139"/>
                </a:cubicBezTo>
                <a:cubicBezTo>
                  <a:pt x="484942" y="540609"/>
                  <a:pt x="488570" y="550032"/>
                  <a:pt x="442762" y="577516"/>
                </a:cubicBezTo>
                <a:cubicBezTo>
                  <a:pt x="427946" y="586405"/>
                  <a:pt x="409739" y="588375"/>
                  <a:pt x="394636" y="596766"/>
                </a:cubicBezTo>
                <a:cubicBezTo>
                  <a:pt x="307228" y="645326"/>
                  <a:pt x="397152" y="611970"/>
                  <a:pt x="327259" y="635267"/>
                </a:cubicBezTo>
                <a:cubicBezTo>
                  <a:pt x="324051" y="644892"/>
                  <a:pt x="323972" y="656220"/>
                  <a:pt x="317634" y="664143"/>
                </a:cubicBezTo>
                <a:cubicBezTo>
                  <a:pt x="310407" y="673176"/>
                  <a:pt x="296938" y="675214"/>
                  <a:pt x="288758" y="683394"/>
                </a:cubicBezTo>
                <a:cubicBezTo>
                  <a:pt x="280578" y="691574"/>
                  <a:pt x="275924" y="702644"/>
                  <a:pt x="269507" y="712269"/>
                </a:cubicBezTo>
                <a:cubicBezTo>
                  <a:pt x="272716" y="747562"/>
                  <a:pt x="269133" y="784149"/>
                  <a:pt x="279133" y="818147"/>
                </a:cubicBezTo>
                <a:cubicBezTo>
                  <a:pt x="285661" y="840343"/>
                  <a:pt x="304800" y="856648"/>
                  <a:pt x="317634" y="875899"/>
                </a:cubicBezTo>
                <a:cubicBezTo>
                  <a:pt x="324051" y="885524"/>
                  <a:pt x="333226" y="893801"/>
                  <a:pt x="336884" y="904775"/>
                </a:cubicBezTo>
                <a:cubicBezTo>
                  <a:pt x="361081" y="977359"/>
                  <a:pt x="328440" y="887885"/>
                  <a:pt x="365760" y="962526"/>
                </a:cubicBezTo>
                <a:cubicBezTo>
                  <a:pt x="373487" y="977980"/>
                  <a:pt x="379106" y="994415"/>
                  <a:pt x="385011" y="1010653"/>
                </a:cubicBezTo>
                <a:cubicBezTo>
                  <a:pt x="391945" y="1029723"/>
                  <a:pt x="398430" y="1048968"/>
                  <a:pt x="404261" y="1068404"/>
                </a:cubicBezTo>
                <a:cubicBezTo>
                  <a:pt x="440499" y="1189201"/>
                  <a:pt x="391178" y="1038786"/>
                  <a:pt x="423512" y="1135781"/>
                </a:cubicBezTo>
                <a:cubicBezTo>
                  <a:pt x="420303" y="1167865"/>
                  <a:pt x="420642" y="1200505"/>
                  <a:pt x="413886" y="1232034"/>
                </a:cubicBezTo>
                <a:cubicBezTo>
                  <a:pt x="408348" y="1257879"/>
                  <a:pt x="379894" y="1289248"/>
                  <a:pt x="365760" y="1309036"/>
                </a:cubicBezTo>
                <a:cubicBezTo>
                  <a:pt x="359036" y="1318449"/>
                  <a:pt x="354195" y="1329266"/>
                  <a:pt x="346510" y="1337912"/>
                </a:cubicBezTo>
                <a:cubicBezTo>
                  <a:pt x="328423" y="1358260"/>
                  <a:pt x="308009" y="1376413"/>
                  <a:pt x="288758" y="1395663"/>
                </a:cubicBezTo>
                <a:lnTo>
                  <a:pt x="259882" y="1424539"/>
                </a:lnTo>
                <a:cubicBezTo>
                  <a:pt x="256674" y="1434164"/>
                  <a:pt x="254794" y="1444340"/>
                  <a:pt x="250257" y="1453415"/>
                </a:cubicBezTo>
                <a:cubicBezTo>
                  <a:pt x="241890" y="1470148"/>
                  <a:pt x="223854" y="1482997"/>
                  <a:pt x="221381" y="1501541"/>
                </a:cubicBezTo>
                <a:cubicBezTo>
                  <a:pt x="217158" y="1533210"/>
                  <a:pt x="223383" y="1604047"/>
                  <a:pt x="250257" y="1636295"/>
                </a:cubicBezTo>
                <a:cubicBezTo>
                  <a:pt x="257663" y="1645182"/>
                  <a:pt x="270246" y="1648139"/>
                  <a:pt x="279133" y="1655545"/>
                </a:cubicBezTo>
                <a:cubicBezTo>
                  <a:pt x="289590" y="1664259"/>
                  <a:pt x="298384" y="1674796"/>
                  <a:pt x="308009" y="1684421"/>
                </a:cubicBezTo>
                <a:lnTo>
                  <a:pt x="327259" y="1742173"/>
                </a:lnTo>
                <a:lnTo>
                  <a:pt x="336884" y="1771048"/>
                </a:lnTo>
                <a:cubicBezTo>
                  <a:pt x="333676" y="1796715"/>
                  <a:pt x="334065" y="1823094"/>
                  <a:pt x="327259" y="1848050"/>
                </a:cubicBezTo>
                <a:cubicBezTo>
                  <a:pt x="324215" y="1859210"/>
                  <a:pt x="315694" y="1868280"/>
                  <a:pt x="308009" y="1876926"/>
                </a:cubicBezTo>
                <a:cubicBezTo>
                  <a:pt x="289922" y="1897274"/>
                  <a:pt x="269508" y="1915427"/>
                  <a:pt x="250257" y="1934678"/>
                </a:cubicBezTo>
                <a:cubicBezTo>
                  <a:pt x="240632" y="1944303"/>
                  <a:pt x="228932" y="1952228"/>
                  <a:pt x="221381" y="1963554"/>
                </a:cubicBezTo>
                <a:cubicBezTo>
                  <a:pt x="214964" y="1973179"/>
                  <a:pt x="207304" y="1982082"/>
                  <a:pt x="202131" y="1992429"/>
                </a:cubicBezTo>
                <a:cubicBezTo>
                  <a:pt x="197593" y="2001504"/>
                  <a:pt x="196502" y="2011979"/>
                  <a:pt x="192505" y="2021305"/>
                </a:cubicBezTo>
                <a:cubicBezTo>
                  <a:pt x="186853" y="2034493"/>
                  <a:pt x="179672" y="2046972"/>
                  <a:pt x="173255" y="2059806"/>
                </a:cubicBezTo>
                <a:cubicBezTo>
                  <a:pt x="170047" y="2075848"/>
                  <a:pt x="167598" y="2092061"/>
                  <a:pt x="163630" y="2107933"/>
                </a:cubicBezTo>
                <a:cubicBezTo>
                  <a:pt x="161169" y="2117776"/>
                  <a:pt x="152994" y="2126713"/>
                  <a:pt x="154004" y="2136808"/>
                </a:cubicBezTo>
                <a:cubicBezTo>
                  <a:pt x="159515" y="2191919"/>
                  <a:pt x="162697" y="2248860"/>
                  <a:pt x="182880" y="2300438"/>
                </a:cubicBezTo>
                <a:cubicBezTo>
                  <a:pt x="191122" y="2321501"/>
                  <a:pt x="254711" y="2370157"/>
                  <a:pt x="279133" y="2387065"/>
                </a:cubicBezTo>
                <a:cubicBezTo>
                  <a:pt x="307667" y="2406819"/>
                  <a:pt x="336884" y="2425566"/>
                  <a:pt x="365760" y="2444817"/>
                </a:cubicBezTo>
                <a:cubicBezTo>
                  <a:pt x="375385" y="2451234"/>
                  <a:pt x="386456" y="2455887"/>
                  <a:pt x="394636" y="2464067"/>
                </a:cubicBezTo>
                <a:cubicBezTo>
                  <a:pt x="460567" y="2529999"/>
                  <a:pt x="429735" y="2506718"/>
                  <a:pt x="481263" y="2541069"/>
                </a:cubicBezTo>
                <a:cubicBezTo>
                  <a:pt x="490997" y="2555670"/>
                  <a:pt x="510139" y="2578895"/>
                  <a:pt x="510139" y="2598821"/>
                </a:cubicBezTo>
                <a:cubicBezTo>
                  <a:pt x="510139" y="2603192"/>
                  <a:pt x="502513" y="2700702"/>
                  <a:pt x="490889" y="2723949"/>
                </a:cubicBezTo>
                <a:cubicBezTo>
                  <a:pt x="483715" y="2738298"/>
                  <a:pt x="471638" y="2749616"/>
                  <a:pt x="462013" y="2762450"/>
                </a:cubicBezTo>
                <a:cubicBezTo>
                  <a:pt x="455596" y="2781701"/>
                  <a:pt x="446742" y="2800304"/>
                  <a:pt x="442762" y="2820202"/>
                </a:cubicBezTo>
                <a:cubicBezTo>
                  <a:pt x="439554" y="2836244"/>
                  <a:pt x="436686" y="2852358"/>
                  <a:pt x="433137" y="2868328"/>
                </a:cubicBezTo>
                <a:cubicBezTo>
                  <a:pt x="430267" y="2881242"/>
                  <a:pt x="426487" y="2893939"/>
                  <a:pt x="423512" y="2906829"/>
                </a:cubicBezTo>
                <a:cubicBezTo>
                  <a:pt x="416861" y="2935652"/>
                  <a:pt x="410355" y="2964511"/>
                  <a:pt x="404261" y="2993457"/>
                </a:cubicBezTo>
                <a:cubicBezTo>
                  <a:pt x="397520" y="3025475"/>
                  <a:pt x="385011" y="3089709"/>
                  <a:pt x="385011" y="3089709"/>
                </a:cubicBezTo>
                <a:cubicBezTo>
                  <a:pt x="393430" y="3241251"/>
                  <a:pt x="373801" y="3220899"/>
                  <a:pt x="413886" y="3311090"/>
                </a:cubicBezTo>
                <a:cubicBezTo>
                  <a:pt x="419714" y="3324202"/>
                  <a:pt x="424173" y="3338387"/>
                  <a:pt x="433137" y="3349592"/>
                </a:cubicBezTo>
                <a:cubicBezTo>
                  <a:pt x="450144" y="3370851"/>
                  <a:pt x="471638" y="3388093"/>
                  <a:pt x="490889" y="3407343"/>
                </a:cubicBezTo>
                <a:lnTo>
                  <a:pt x="529390" y="3445844"/>
                </a:lnTo>
                <a:cubicBezTo>
                  <a:pt x="553073" y="3469527"/>
                  <a:pt x="572482" y="3483902"/>
                  <a:pt x="587141" y="3513221"/>
                </a:cubicBezTo>
                <a:cubicBezTo>
                  <a:pt x="591678" y="3522296"/>
                  <a:pt x="593558" y="3532472"/>
                  <a:pt x="596766" y="3542097"/>
                </a:cubicBezTo>
                <a:cubicBezTo>
                  <a:pt x="590349" y="3558139"/>
                  <a:pt x="586673" y="3575572"/>
                  <a:pt x="577516" y="3590223"/>
                </a:cubicBezTo>
                <a:cubicBezTo>
                  <a:pt x="554416" y="3627183"/>
                  <a:pt x="551901" y="3614116"/>
                  <a:pt x="519764" y="3628724"/>
                </a:cubicBezTo>
                <a:cubicBezTo>
                  <a:pt x="401408" y="3682522"/>
                  <a:pt x="481399" y="3654346"/>
                  <a:pt x="413886" y="3676850"/>
                </a:cubicBezTo>
                <a:cubicBezTo>
                  <a:pt x="394636" y="3689684"/>
                  <a:pt x="378084" y="3708036"/>
                  <a:pt x="356135" y="3715352"/>
                </a:cubicBezTo>
                <a:cubicBezTo>
                  <a:pt x="284771" y="3739139"/>
                  <a:pt x="316533" y="3725527"/>
                  <a:pt x="259882" y="3753853"/>
                </a:cubicBezTo>
                <a:cubicBezTo>
                  <a:pt x="250257" y="3766687"/>
                  <a:pt x="241446" y="3780174"/>
                  <a:pt x="231006" y="3792354"/>
                </a:cubicBezTo>
                <a:cubicBezTo>
                  <a:pt x="222148" y="3802689"/>
                  <a:pt x="209134" y="3809557"/>
                  <a:pt x="202131" y="3821229"/>
                </a:cubicBezTo>
                <a:cubicBezTo>
                  <a:pt x="189559" y="3842182"/>
                  <a:pt x="182330" y="3865919"/>
                  <a:pt x="173255" y="3888606"/>
                </a:cubicBezTo>
                <a:cubicBezTo>
                  <a:pt x="164051" y="3911615"/>
                  <a:pt x="160087" y="3931652"/>
                  <a:pt x="154004" y="3955983"/>
                </a:cubicBezTo>
                <a:cubicBezTo>
                  <a:pt x="157213" y="3994484"/>
                  <a:pt x="156510" y="4033513"/>
                  <a:pt x="163630" y="4071486"/>
                </a:cubicBezTo>
                <a:cubicBezTo>
                  <a:pt x="166274" y="4085589"/>
                  <a:pt x="174921" y="4098048"/>
                  <a:pt x="182880" y="4109987"/>
                </a:cubicBezTo>
                <a:cubicBezTo>
                  <a:pt x="227386" y="4176747"/>
                  <a:pt x="208509" y="4138284"/>
                  <a:pt x="250257" y="4186989"/>
                </a:cubicBezTo>
                <a:cubicBezTo>
                  <a:pt x="260697" y="4199169"/>
                  <a:pt x="269508" y="4212656"/>
                  <a:pt x="279133" y="4225490"/>
                </a:cubicBezTo>
                <a:cubicBezTo>
                  <a:pt x="282341" y="4235115"/>
                  <a:pt x="286297" y="4244523"/>
                  <a:pt x="288758" y="4254366"/>
                </a:cubicBezTo>
                <a:cubicBezTo>
                  <a:pt x="292726" y="4270238"/>
                  <a:pt x="293767" y="4286798"/>
                  <a:pt x="298383" y="4302493"/>
                </a:cubicBezTo>
                <a:cubicBezTo>
                  <a:pt x="309834" y="4341428"/>
                  <a:pt x="324050" y="4379495"/>
                  <a:pt x="336884" y="4417996"/>
                </a:cubicBezTo>
                <a:cubicBezTo>
                  <a:pt x="343301" y="4437246"/>
                  <a:pt x="352156" y="4455849"/>
                  <a:pt x="356135" y="4475747"/>
                </a:cubicBezTo>
                <a:cubicBezTo>
                  <a:pt x="359343" y="4491789"/>
                  <a:pt x="362834" y="4507778"/>
                  <a:pt x="365760" y="4523874"/>
                </a:cubicBezTo>
                <a:cubicBezTo>
                  <a:pt x="369251" y="4543075"/>
                  <a:pt x="370250" y="4562797"/>
                  <a:pt x="375385" y="4581625"/>
                </a:cubicBezTo>
                <a:cubicBezTo>
                  <a:pt x="379931" y="4598294"/>
                  <a:pt x="387395" y="4614064"/>
                  <a:pt x="394636" y="4629752"/>
                </a:cubicBezTo>
                <a:cubicBezTo>
                  <a:pt x="406662" y="4655808"/>
                  <a:pt x="433137" y="4706754"/>
                  <a:pt x="433137" y="4706754"/>
                </a:cubicBezTo>
                <a:cubicBezTo>
                  <a:pt x="413886" y="4713171"/>
                  <a:pt x="372868" y="4705869"/>
                  <a:pt x="375385" y="4726004"/>
                </a:cubicBezTo>
                <a:cubicBezTo>
                  <a:pt x="378594" y="4751671"/>
                  <a:pt x="375404" y="4778989"/>
                  <a:pt x="385011" y="4803006"/>
                </a:cubicBezTo>
                <a:cubicBezTo>
                  <a:pt x="392397" y="4821472"/>
                  <a:pt x="439824" y="4828741"/>
                  <a:pt x="452387" y="4831882"/>
                </a:cubicBezTo>
                <a:cubicBezTo>
                  <a:pt x="433745" y="4906452"/>
                  <a:pt x="457998" y="4837502"/>
                  <a:pt x="413886" y="4899259"/>
                </a:cubicBezTo>
                <a:cubicBezTo>
                  <a:pt x="405546" y="4910935"/>
                  <a:pt x="404782" y="4927614"/>
                  <a:pt x="394636" y="4937760"/>
                </a:cubicBezTo>
                <a:cubicBezTo>
                  <a:pt x="387462" y="4944934"/>
                  <a:pt x="402271" y="4918833"/>
                  <a:pt x="404261" y="4908884"/>
                </a:cubicBezTo>
                <a:cubicBezTo>
                  <a:pt x="415774" y="4851320"/>
                  <a:pt x="413886" y="4877118"/>
                  <a:pt x="413886" y="4831882"/>
                </a:cubicBezTo>
              </a:path>
            </a:pathLst>
          </a:cu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F682F57-B90C-4E7A-B56A-25838F0542A5}"/>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15</a:t>
            </a:fld>
            <a:endParaRPr lang="en-US" dirty="0"/>
          </a:p>
        </p:txBody>
      </p:sp>
    </p:spTree>
    <p:extLst>
      <p:ext uri="{BB962C8B-B14F-4D97-AF65-F5344CB8AC3E}">
        <p14:creationId xmlns:p14="http://schemas.microsoft.com/office/powerpoint/2010/main" val="132310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34118" y="990600"/>
            <a:ext cx="80772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p:nvPr>
        </p:nvSpPr>
        <p:spPr>
          <a:xfrm>
            <a:off x="609600" y="127751"/>
            <a:ext cx="7726237" cy="810828"/>
          </a:xfrm>
        </p:spPr>
        <p:txBody>
          <a:bodyPr>
            <a:noAutofit/>
          </a:bodyPr>
          <a:lstStyle/>
          <a:p>
            <a:r>
              <a:rPr lang="en-US" sz="2400" b="1" dirty="0">
                <a:solidFill>
                  <a:schemeClr val="accent6">
                    <a:lumMod val="50000"/>
                  </a:schemeClr>
                </a:solidFill>
                <a:latin typeface="+mn-lt"/>
              </a:rPr>
              <a:t>Strategies Parent Centers Can Suggest </a:t>
            </a:r>
            <a:br>
              <a:rPr lang="en-US" sz="2400" b="1" dirty="0">
                <a:solidFill>
                  <a:schemeClr val="accent6">
                    <a:lumMod val="50000"/>
                  </a:schemeClr>
                </a:solidFill>
                <a:latin typeface="+mn-lt"/>
              </a:rPr>
            </a:br>
            <a:r>
              <a:rPr lang="en-US" sz="2400" b="1" dirty="0">
                <a:solidFill>
                  <a:schemeClr val="accent6">
                    <a:lumMod val="50000"/>
                  </a:schemeClr>
                </a:solidFill>
                <a:latin typeface="+mn-lt"/>
              </a:rPr>
              <a:t>to </a:t>
            </a:r>
            <a:r>
              <a:rPr lang="en-US" sz="2400" b="1" i="1" u="sng" dirty="0">
                <a:solidFill>
                  <a:schemeClr val="accent6">
                    <a:lumMod val="50000"/>
                  </a:schemeClr>
                </a:solidFill>
                <a:latin typeface="+mn-lt"/>
              </a:rPr>
              <a:t>Youth</a:t>
            </a:r>
            <a:r>
              <a:rPr lang="en-US" sz="2400" b="1" dirty="0">
                <a:solidFill>
                  <a:schemeClr val="accent6">
                    <a:lumMod val="50000"/>
                  </a:schemeClr>
                </a:solidFill>
                <a:latin typeface="+mn-lt"/>
              </a:rPr>
              <a:t> to Support Targets of Bullying</a:t>
            </a:r>
          </a:p>
        </p:txBody>
      </p:sp>
      <p:grpSp>
        <p:nvGrpSpPr>
          <p:cNvPr id="21" name="Group 20">
            <a:extLst>
              <a:ext uri="{FF2B5EF4-FFF2-40B4-BE49-F238E27FC236}">
                <a16:creationId xmlns:a16="http://schemas.microsoft.com/office/drawing/2014/main" id="{30FCA21A-CFD8-40A7-A28D-D120BCFEA926}"/>
              </a:ext>
            </a:extLst>
          </p:cNvPr>
          <p:cNvGrpSpPr/>
          <p:nvPr/>
        </p:nvGrpSpPr>
        <p:grpSpPr>
          <a:xfrm>
            <a:off x="522120" y="1268739"/>
            <a:ext cx="2362200" cy="2168080"/>
            <a:chOff x="457200" y="1676400"/>
            <a:chExt cx="2362200" cy="2168080"/>
          </a:xfrm>
        </p:grpSpPr>
        <p:sp>
          <p:nvSpPr>
            <p:cNvPr id="5" name="Rectangle: Rounded Corners 4">
              <a:extLst>
                <a:ext uri="{FF2B5EF4-FFF2-40B4-BE49-F238E27FC236}">
                  <a16:creationId xmlns:a16="http://schemas.microsoft.com/office/drawing/2014/main" id="{4948F344-BD5E-4D23-8469-44418A167859}"/>
                </a:ext>
              </a:extLst>
            </p:cNvPr>
            <p:cNvSpPr/>
            <p:nvPr/>
          </p:nvSpPr>
          <p:spPr>
            <a:xfrm>
              <a:off x="457200" y="1676400"/>
              <a:ext cx="2362200" cy="1981200"/>
            </a:xfrm>
            <a:prstGeom prst="roundRect">
              <a:avLst/>
            </a:prstGeom>
            <a:solidFill>
              <a:schemeClr val="accent1">
                <a:lumMod val="40000"/>
                <a:lumOff val="6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3798361F-6703-45E1-875B-E9515C6AB94C}"/>
                </a:ext>
              </a:extLst>
            </p:cNvPr>
            <p:cNvSpPr txBox="1">
              <a:spLocks/>
            </p:cNvSpPr>
            <p:nvPr/>
          </p:nvSpPr>
          <p:spPr>
            <a:xfrm>
              <a:off x="685800" y="1771711"/>
              <a:ext cx="1752600" cy="698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spcBef>
                  <a:spcPts val="0"/>
                </a:spcBef>
                <a:spcAft>
                  <a:spcPts val="1800"/>
                </a:spcAft>
                <a:buClr>
                  <a:schemeClr val="accent6">
                    <a:lumMod val="50000"/>
                  </a:schemeClr>
                </a:buClr>
                <a:buSzPct val="85000"/>
                <a:buNone/>
              </a:pPr>
              <a:r>
                <a:rPr lang="en-US" sz="2400" b="1" dirty="0"/>
                <a:t>Reach out</a:t>
              </a:r>
            </a:p>
          </p:txBody>
        </p:sp>
        <p:pic>
          <p:nvPicPr>
            <p:cNvPr id="12" name="Picture 11">
              <a:extLst>
                <a:ext uri="{FF2B5EF4-FFF2-40B4-BE49-F238E27FC236}">
                  <a16:creationId xmlns:a16="http://schemas.microsoft.com/office/drawing/2014/main" id="{2D429CB5-1DBC-44CC-B8E1-0879C8DF4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362200"/>
              <a:ext cx="2362200" cy="1482280"/>
            </a:xfrm>
            <a:prstGeom prst="rect">
              <a:avLst/>
            </a:prstGeom>
          </p:spPr>
        </p:pic>
      </p:grpSp>
      <p:grpSp>
        <p:nvGrpSpPr>
          <p:cNvPr id="22" name="Group 21">
            <a:extLst>
              <a:ext uri="{FF2B5EF4-FFF2-40B4-BE49-F238E27FC236}">
                <a16:creationId xmlns:a16="http://schemas.microsoft.com/office/drawing/2014/main" id="{5BB4F32C-AF93-4281-8A2A-CDCD1DD8E402}"/>
              </a:ext>
            </a:extLst>
          </p:cNvPr>
          <p:cNvGrpSpPr/>
          <p:nvPr/>
        </p:nvGrpSpPr>
        <p:grpSpPr>
          <a:xfrm>
            <a:off x="3399083" y="1268739"/>
            <a:ext cx="2389846" cy="2032000"/>
            <a:chOff x="3581400" y="1676400"/>
            <a:chExt cx="2389846" cy="2032000"/>
          </a:xfrm>
        </p:grpSpPr>
        <p:sp>
          <p:nvSpPr>
            <p:cNvPr id="13" name="Rectangle: Rounded Corners 12">
              <a:extLst>
                <a:ext uri="{FF2B5EF4-FFF2-40B4-BE49-F238E27FC236}">
                  <a16:creationId xmlns:a16="http://schemas.microsoft.com/office/drawing/2014/main" id="{4C07C222-9B13-45BC-A7F8-CA54A6FE7FB5}"/>
                </a:ext>
              </a:extLst>
            </p:cNvPr>
            <p:cNvSpPr/>
            <p:nvPr/>
          </p:nvSpPr>
          <p:spPr>
            <a:xfrm>
              <a:off x="3581400" y="1676400"/>
              <a:ext cx="2362200" cy="1600200"/>
            </a:xfrm>
            <a:prstGeom prst="roundRect">
              <a:avLst/>
            </a:prstGeom>
            <a:solidFill>
              <a:schemeClr val="bg2">
                <a:lumMod val="75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16911EA8-AF10-4128-A6F8-4249F2050143}"/>
                </a:ext>
              </a:extLst>
            </p:cNvPr>
            <p:cNvSpPr txBox="1">
              <a:spLocks/>
            </p:cNvSpPr>
            <p:nvPr/>
          </p:nvSpPr>
          <p:spPr>
            <a:xfrm>
              <a:off x="3585650" y="1771711"/>
              <a:ext cx="2357950" cy="698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spcBef>
                  <a:spcPts val="0"/>
                </a:spcBef>
                <a:spcAft>
                  <a:spcPts val="1800"/>
                </a:spcAft>
                <a:buClr>
                  <a:schemeClr val="accent6">
                    <a:lumMod val="50000"/>
                  </a:schemeClr>
                </a:buClr>
                <a:buSzPct val="85000"/>
                <a:buNone/>
              </a:pPr>
              <a:r>
                <a:rPr lang="en-US" sz="2400" b="1" dirty="0"/>
                <a:t>Band together</a:t>
              </a:r>
            </a:p>
          </p:txBody>
        </p:sp>
        <p:pic>
          <p:nvPicPr>
            <p:cNvPr id="17" name="Picture 16">
              <a:extLst>
                <a:ext uri="{FF2B5EF4-FFF2-40B4-BE49-F238E27FC236}">
                  <a16:creationId xmlns:a16="http://schemas.microsoft.com/office/drawing/2014/main" id="{A2CFB17D-61C0-43BB-B24D-B46DFB35B9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81400" y="2363497"/>
              <a:ext cx="2389846" cy="1344903"/>
            </a:xfrm>
            <a:prstGeom prst="rect">
              <a:avLst/>
            </a:prstGeom>
          </p:spPr>
        </p:pic>
      </p:grpSp>
      <p:grpSp>
        <p:nvGrpSpPr>
          <p:cNvPr id="23" name="Group 22">
            <a:extLst>
              <a:ext uri="{FF2B5EF4-FFF2-40B4-BE49-F238E27FC236}">
                <a16:creationId xmlns:a16="http://schemas.microsoft.com/office/drawing/2014/main" id="{1D5BFAFA-2AFE-41A2-8A96-728D27F97BD6}"/>
              </a:ext>
            </a:extLst>
          </p:cNvPr>
          <p:cNvGrpSpPr/>
          <p:nvPr/>
        </p:nvGrpSpPr>
        <p:grpSpPr>
          <a:xfrm>
            <a:off x="6248400" y="1166592"/>
            <a:ext cx="2400567" cy="2641626"/>
            <a:chOff x="6559404" y="1641909"/>
            <a:chExt cx="2400567" cy="2641626"/>
          </a:xfrm>
        </p:grpSpPr>
        <p:sp>
          <p:nvSpPr>
            <p:cNvPr id="14" name="Rectangle: Rounded Corners 13">
              <a:extLst>
                <a:ext uri="{FF2B5EF4-FFF2-40B4-BE49-F238E27FC236}">
                  <a16:creationId xmlns:a16="http://schemas.microsoft.com/office/drawing/2014/main" id="{FEBAE998-6959-4375-88A7-C1ADBAA2BC5E}"/>
                </a:ext>
              </a:extLst>
            </p:cNvPr>
            <p:cNvSpPr/>
            <p:nvPr/>
          </p:nvSpPr>
          <p:spPr>
            <a:xfrm>
              <a:off x="6587050" y="1641909"/>
              <a:ext cx="2362200" cy="1981200"/>
            </a:xfrm>
            <a:prstGeom prst="roundRect">
              <a:avLst/>
            </a:prstGeom>
            <a:solidFill>
              <a:schemeClr val="accent2">
                <a:lumMod val="40000"/>
                <a:lumOff val="6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FBED5D4E-93C0-4F1E-86BC-8EF0DCA20CD1}"/>
                </a:ext>
              </a:extLst>
            </p:cNvPr>
            <p:cNvSpPr txBox="1">
              <a:spLocks/>
            </p:cNvSpPr>
            <p:nvPr/>
          </p:nvSpPr>
          <p:spPr>
            <a:xfrm>
              <a:off x="6559404" y="1778127"/>
              <a:ext cx="2328058" cy="698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gn="ctr">
                <a:spcBef>
                  <a:spcPts val="0"/>
                </a:spcBef>
                <a:spcAft>
                  <a:spcPts val="1800"/>
                </a:spcAft>
                <a:buClr>
                  <a:schemeClr val="accent6">
                    <a:lumMod val="50000"/>
                  </a:schemeClr>
                </a:buClr>
                <a:buSzPct val="85000"/>
                <a:buNone/>
              </a:pPr>
              <a:r>
                <a:rPr lang="en-US" sz="2400" b="1" dirty="0"/>
                <a:t>Speak up!</a:t>
              </a:r>
            </a:p>
          </p:txBody>
        </p:sp>
        <p:pic>
          <p:nvPicPr>
            <p:cNvPr id="20" name="Picture 19">
              <a:extLst>
                <a:ext uri="{FF2B5EF4-FFF2-40B4-BE49-F238E27FC236}">
                  <a16:creationId xmlns:a16="http://schemas.microsoft.com/office/drawing/2014/main" id="{DDC3D8CE-8AD5-4F59-9FC3-BB0B5C1016B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576329" y="2324100"/>
              <a:ext cx="2383642" cy="1959435"/>
            </a:xfrm>
            <a:prstGeom prst="rect">
              <a:avLst/>
            </a:prstGeom>
            <a:ln>
              <a:solidFill>
                <a:schemeClr val="bg1">
                  <a:lumMod val="75000"/>
                </a:schemeClr>
              </a:solidFill>
            </a:ln>
          </p:spPr>
        </p:pic>
      </p:grpSp>
      <p:sp>
        <p:nvSpPr>
          <p:cNvPr id="25" name="Rectangle: Rounded Corners 24">
            <a:extLst>
              <a:ext uri="{FF2B5EF4-FFF2-40B4-BE49-F238E27FC236}">
                <a16:creationId xmlns:a16="http://schemas.microsoft.com/office/drawing/2014/main" id="{78ED6F96-35F0-4C2B-82B0-64417509C5E0}"/>
              </a:ext>
            </a:extLst>
          </p:cNvPr>
          <p:cNvSpPr/>
          <p:nvPr/>
        </p:nvSpPr>
        <p:spPr>
          <a:xfrm>
            <a:off x="550984" y="3746696"/>
            <a:ext cx="2362200" cy="1981200"/>
          </a:xfrm>
          <a:prstGeom prst="roundRect">
            <a:avLst/>
          </a:prstGeom>
          <a:solidFill>
            <a:schemeClr val="accent2">
              <a:lumMod val="75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ontent Placeholder 2">
            <a:extLst>
              <a:ext uri="{FF2B5EF4-FFF2-40B4-BE49-F238E27FC236}">
                <a16:creationId xmlns:a16="http://schemas.microsoft.com/office/drawing/2014/main" id="{7EC5653C-8451-4589-9A7F-FC5FD0F9C283}"/>
              </a:ext>
            </a:extLst>
          </p:cNvPr>
          <p:cNvSpPr txBox="1">
            <a:spLocks/>
          </p:cNvSpPr>
          <p:nvPr/>
        </p:nvSpPr>
        <p:spPr>
          <a:xfrm>
            <a:off x="572470" y="3816788"/>
            <a:ext cx="2374812" cy="698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spcBef>
                <a:spcPts val="0"/>
              </a:spcBef>
              <a:spcAft>
                <a:spcPts val="1800"/>
              </a:spcAft>
              <a:buClr>
                <a:schemeClr val="accent6">
                  <a:lumMod val="50000"/>
                </a:schemeClr>
              </a:buClr>
              <a:buSzPct val="85000"/>
              <a:buNone/>
            </a:pPr>
            <a:r>
              <a:rPr lang="en-US" sz="2400" b="1" dirty="0">
                <a:solidFill>
                  <a:schemeClr val="bg1"/>
                </a:solidFill>
              </a:rPr>
              <a:t>Don’t join in</a:t>
            </a:r>
          </a:p>
        </p:txBody>
      </p:sp>
      <p:sp>
        <p:nvSpPr>
          <p:cNvPr id="30" name="Rectangle: Rounded Corners 29">
            <a:extLst>
              <a:ext uri="{FF2B5EF4-FFF2-40B4-BE49-F238E27FC236}">
                <a16:creationId xmlns:a16="http://schemas.microsoft.com/office/drawing/2014/main" id="{ED78F5AA-0F8C-4D0D-8439-C70FD6C16FE0}"/>
              </a:ext>
            </a:extLst>
          </p:cNvPr>
          <p:cNvSpPr/>
          <p:nvPr/>
        </p:nvSpPr>
        <p:spPr>
          <a:xfrm>
            <a:off x="3434830" y="3594252"/>
            <a:ext cx="2362200" cy="1981200"/>
          </a:xfrm>
          <a:prstGeom prst="roundRect">
            <a:avLst/>
          </a:prstGeom>
          <a:solidFill>
            <a:schemeClr val="accent3">
              <a:lumMod val="60000"/>
              <a:lumOff val="4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ontent Placeholder 2">
            <a:extLst>
              <a:ext uri="{FF2B5EF4-FFF2-40B4-BE49-F238E27FC236}">
                <a16:creationId xmlns:a16="http://schemas.microsoft.com/office/drawing/2014/main" id="{344E32E7-785C-4F2B-9BCE-FF0D9CF8BC66}"/>
              </a:ext>
            </a:extLst>
          </p:cNvPr>
          <p:cNvSpPr txBox="1">
            <a:spLocks/>
          </p:cNvSpPr>
          <p:nvPr/>
        </p:nvSpPr>
        <p:spPr>
          <a:xfrm>
            <a:off x="3596468" y="3574470"/>
            <a:ext cx="1932646" cy="6983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gn="ctr">
              <a:spcBef>
                <a:spcPts val="0"/>
              </a:spcBef>
              <a:spcAft>
                <a:spcPts val="1800"/>
              </a:spcAft>
              <a:buClr>
                <a:schemeClr val="accent6">
                  <a:lumMod val="50000"/>
                </a:schemeClr>
              </a:buClr>
              <a:buSzPct val="85000"/>
              <a:buNone/>
            </a:pPr>
            <a:r>
              <a:rPr lang="en-US" sz="2400" b="1" dirty="0"/>
              <a:t>Ask adults for help</a:t>
            </a:r>
          </a:p>
        </p:txBody>
      </p:sp>
      <p:grpSp>
        <p:nvGrpSpPr>
          <p:cNvPr id="4" name="Group 3">
            <a:extLst>
              <a:ext uri="{FF2B5EF4-FFF2-40B4-BE49-F238E27FC236}">
                <a16:creationId xmlns:a16="http://schemas.microsoft.com/office/drawing/2014/main" id="{2F9A0378-7E13-4AF2-831B-AD32038319E7}"/>
              </a:ext>
            </a:extLst>
          </p:cNvPr>
          <p:cNvGrpSpPr/>
          <p:nvPr/>
        </p:nvGrpSpPr>
        <p:grpSpPr>
          <a:xfrm>
            <a:off x="6342689" y="3970382"/>
            <a:ext cx="2368910" cy="2568886"/>
            <a:chOff x="6280057" y="4305120"/>
            <a:chExt cx="2368910" cy="2568886"/>
          </a:xfrm>
        </p:grpSpPr>
        <p:grpSp>
          <p:nvGrpSpPr>
            <p:cNvPr id="32" name="Group 31">
              <a:extLst>
                <a:ext uri="{FF2B5EF4-FFF2-40B4-BE49-F238E27FC236}">
                  <a16:creationId xmlns:a16="http://schemas.microsoft.com/office/drawing/2014/main" id="{31D704F3-91C7-4444-8106-B5A025776C6C}"/>
                </a:ext>
              </a:extLst>
            </p:cNvPr>
            <p:cNvGrpSpPr/>
            <p:nvPr/>
          </p:nvGrpSpPr>
          <p:grpSpPr>
            <a:xfrm>
              <a:off x="6286767" y="4305120"/>
              <a:ext cx="2362200" cy="1981200"/>
              <a:chOff x="5231227" y="4784290"/>
              <a:chExt cx="2362200" cy="1981200"/>
            </a:xfrm>
          </p:grpSpPr>
          <p:sp>
            <p:nvSpPr>
              <p:cNvPr id="31" name="Rectangle: Rounded Corners 30">
                <a:extLst>
                  <a:ext uri="{FF2B5EF4-FFF2-40B4-BE49-F238E27FC236}">
                    <a16:creationId xmlns:a16="http://schemas.microsoft.com/office/drawing/2014/main" id="{4C53AF86-0EE5-41E1-B184-5FF4674935BF}"/>
                  </a:ext>
                </a:extLst>
              </p:cNvPr>
              <p:cNvSpPr/>
              <p:nvPr/>
            </p:nvSpPr>
            <p:spPr>
              <a:xfrm>
                <a:off x="5231227" y="4784290"/>
                <a:ext cx="2362200" cy="1981200"/>
              </a:xfrm>
              <a:prstGeom prst="roundRect">
                <a:avLst/>
              </a:prstGeom>
              <a:solidFill>
                <a:schemeClr val="accent5">
                  <a:lumMod val="50000"/>
                </a:schemeClr>
              </a:solidFill>
              <a:ln w="3175">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2">
                <a:extLst>
                  <a:ext uri="{FF2B5EF4-FFF2-40B4-BE49-F238E27FC236}">
                    <a16:creationId xmlns:a16="http://schemas.microsoft.com/office/drawing/2014/main" id="{CDFB0887-D296-417A-AE86-06B688875AB8}"/>
                  </a:ext>
                </a:extLst>
              </p:cNvPr>
              <p:cNvSpPr txBox="1">
                <a:spLocks/>
              </p:cNvSpPr>
              <p:nvPr/>
            </p:nvSpPr>
            <p:spPr>
              <a:xfrm>
                <a:off x="5231227" y="4851526"/>
                <a:ext cx="2362200" cy="698373"/>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gn="ctr">
                  <a:spcBef>
                    <a:spcPts val="0"/>
                  </a:spcBef>
                  <a:spcAft>
                    <a:spcPts val="1800"/>
                  </a:spcAft>
                  <a:buClr>
                    <a:schemeClr val="accent6">
                      <a:lumMod val="50000"/>
                    </a:schemeClr>
                  </a:buClr>
                  <a:buSzPct val="85000"/>
                  <a:buNone/>
                </a:pPr>
                <a:r>
                  <a:rPr lang="en-US" sz="2400" b="1" dirty="0">
                    <a:solidFill>
                      <a:schemeClr val="bg1"/>
                    </a:solidFill>
                  </a:rPr>
                  <a:t>Interrupt the bullying</a:t>
                </a:r>
              </a:p>
            </p:txBody>
          </p:sp>
        </p:grpSp>
        <p:pic>
          <p:nvPicPr>
            <p:cNvPr id="3" name="Picture 2">
              <a:extLst>
                <a:ext uri="{FF2B5EF4-FFF2-40B4-BE49-F238E27FC236}">
                  <a16:creationId xmlns:a16="http://schemas.microsoft.com/office/drawing/2014/main" id="{3256F9E4-CAB9-4409-9165-4254D93A2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0057" y="5295720"/>
              <a:ext cx="2368910" cy="1578286"/>
            </a:xfrm>
            <a:prstGeom prst="rect">
              <a:avLst/>
            </a:prstGeom>
          </p:spPr>
        </p:pic>
      </p:grpSp>
      <p:pic>
        <p:nvPicPr>
          <p:cNvPr id="9" name="Picture 8">
            <a:extLst>
              <a:ext uri="{FF2B5EF4-FFF2-40B4-BE49-F238E27FC236}">
                <a16:creationId xmlns:a16="http://schemas.microsoft.com/office/drawing/2014/main" id="{FA4567BE-6B76-4838-B382-DC5CE562941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3438640" y="4419600"/>
            <a:ext cx="2354580" cy="2293112"/>
          </a:xfrm>
          <a:prstGeom prst="rect">
            <a:avLst/>
          </a:prstGeom>
        </p:spPr>
      </p:pic>
      <p:pic>
        <p:nvPicPr>
          <p:cNvPr id="16" name="Picture 15">
            <a:extLst>
              <a:ext uri="{FF2B5EF4-FFF2-40B4-BE49-F238E27FC236}">
                <a16:creationId xmlns:a16="http://schemas.microsoft.com/office/drawing/2014/main" id="{27AA5C2D-42A3-4F21-AA36-837A323D8D7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984" y="4515161"/>
            <a:ext cx="2362200" cy="1479328"/>
          </a:xfrm>
          <a:prstGeom prst="rect">
            <a:avLst/>
          </a:prstGeom>
          <a:ln>
            <a:solidFill>
              <a:schemeClr val="bg1">
                <a:lumMod val="65000"/>
              </a:schemeClr>
            </a:solidFill>
          </a:ln>
        </p:spPr>
      </p:pic>
      <p:sp>
        <p:nvSpPr>
          <p:cNvPr id="34" name="TextBox 33">
            <a:extLst>
              <a:ext uri="{FF2B5EF4-FFF2-40B4-BE49-F238E27FC236}">
                <a16:creationId xmlns:a16="http://schemas.microsoft.com/office/drawing/2014/main" id="{10EA1E49-50D3-4F9C-BF4E-45B8919D1AE5}"/>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16</a:t>
            </a:fld>
            <a:endParaRPr lang="en-US" dirty="0"/>
          </a:p>
        </p:txBody>
      </p:sp>
    </p:spTree>
    <p:extLst>
      <p:ext uri="{BB962C8B-B14F-4D97-AF65-F5344CB8AC3E}">
        <p14:creationId xmlns:p14="http://schemas.microsoft.com/office/powerpoint/2010/main" val="193234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3400" y="1219200"/>
            <a:ext cx="80772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53E2F55-5794-4C77-864F-DFEC79907E04}"/>
              </a:ext>
            </a:extLst>
          </p:cNvPr>
          <p:cNvSpPr txBox="1">
            <a:spLocks/>
          </p:cNvSpPr>
          <p:nvPr/>
        </p:nvSpPr>
        <p:spPr>
          <a:xfrm>
            <a:off x="657726" y="338801"/>
            <a:ext cx="7726237" cy="81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accent6">
                    <a:lumMod val="50000"/>
                  </a:schemeClr>
                </a:solidFill>
                <a:latin typeface="+mn-lt"/>
              </a:rPr>
              <a:t>Strategies Parent Centers Can Suggest </a:t>
            </a:r>
            <a:br>
              <a:rPr lang="en-US" sz="2400" b="1" dirty="0">
                <a:solidFill>
                  <a:schemeClr val="accent6">
                    <a:lumMod val="50000"/>
                  </a:schemeClr>
                </a:solidFill>
                <a:latin typeface="+mn-lt"/>
              </a:rPr>
            </a:br>
            <a:r>
              <a:rPr lang="en-US" sz="2400" b="1" dirty="0">
                <a:solidFill>
                  <a:schemeClr val="accent6">
                    <a:lumMod val="50000"/>
                  </a:schemeClr>
                </a:solidFill>
                <a:latin typeface="+mn-lt"/>
              </a:rPr>
              <a:t>to </a:t>
            </a:r>
            <a:r>
              <a:rPr lang="en-US" sz="2400" b="1" i="1" u="sng" dirty="0">
                <a:solidFill>
                  <a:schemeClr val="accent6">
                    <a:lumMod val="50000"/>
                  </a:schemeClr>
                </a:solidFill>
                <a:latin typeface="+mn-lt"/>
              </a:rPr>
              <a:t>Parents</a:t>
            </a:r>
            <a:r>
              <a:rPr lang="en-US" sz="2400" b="1" dirty="0">
                <a:solidFill>
                  <a:schemeClr val="accent6">
                    <a:lumMod val="50000"/>
                  </a:schemeClr>
                </a:solidFill>
                <a:latin typeface="+mn-lt"/>
              </a:rPr>
              <a:t> About Bullying and Cyberbullying</a:t>
            </a:r>
          </a:p>
        </p:txBody>
      </p:sp>
      <p:cxnSp>
        <p:nvCxnSpPr>
          <p:cNvPr id="17" name="Straight Connector 16">
            <a:extLst>
              <a:ext uri="{FF2B5EF4-FFF2-40B4-BE49-F238E27FC236}">
                <a16:creationId xmlns:a16="http://schemas.microsoft.com/office/drawing/2014/main" id="{B7473CCB-11B1-4834-A82F-92AD2FC7F45C}"/>
              </a:ext>
            </a:extLst>
          </p:cNvPr>
          <p:cNvCxnSpPr/>
          <p:nvPr/>
        </p:nvCxnSpPr>
        <p:spPr>
          <a:xfrm>
            <a:off x="685800" y="3429000"/>
            <a:ext cx="8001000" cy="0"/>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436B64-E9A2-43A8-8B03-12F6613F6934}"/>
              </a:ext>
            </a:extLst>
          </p:cNvPr>
          <p:cNvCxnSpPr/>
          <p:nvPr/>
        </p:nvCxnSpPr>
        <p:spPr>
          <a:xfrm>
            <a:off x="4648200" y="1333500"/>
            <a:ext cx="0" cy="4800600"/>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39188994-8327-49C4-85EB-2165BC9B3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8075" y="2428635"/>
            <a:ext cx="2000250" cy="1924050"/>
          </a:xfrm>
          <a:prstGeom prst="rect">
            <a:avLst/>
          </a:prstGeom>
        </p:spPr>
      </p:pic>
      <p:sp>
        <p:nvSpPr>
          <p:cNvPr id="14" name="Content Placeholder 2">
            <a:extLst>
              <a:ext uri="{FF2B5EF4-FFF2-40B4-BE49-F238E27FC236}">
                <a16:creationId xmlns:a16="http://schemas.microsoft.com/office/drawing/2014/main" id="{7FFFDF9E-BAC8-4C88-876A-8941C9687808}"/>
              </a:ext>
            </a:extLst>
          </p:cNvPr>
          <p:cNvSpPr txBox="1">
            <a:spLocks/>
          </p:cNvSpPr>
          <p:nvPr/>
        </p:nvSpPr>
        <p:spPr>
          <a:xfrm>
            <a:off x="5191226" y="1564629"/>
            <a:ext cx="3306637"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b="1" dirty="0">
                <a:solidFill>
                  <a:schemeClr val="bg2">
                    <a:lumMod val="10000"/>
                  </a:schemeClr>
                </a:solidFill>
              </a:rPr>
              <a:t>Don’t expect </a:t>
            </a:r>
            <a:r>
              <a:rPr lang="en-US" sz="2400" dirty="0">
                <a:solidFill>
                  <a:schemeClr val="bg2">
                    <a:lumMod val="10000"/>
                  </a:schemeClr>
                </a:solidFill>
              </a:rPr>
              <a:t>youth to solve things themselves.</a:t>
            </a:r>
          </a:p>
        </p:txBody>
      </p:sp>
      <p:sp>
        <p:nvSpPr>
          <p:cNvPr id="13" name="Content Placeholder 2">
            <a:extLst>
              <a:ext uri="{FF2B5EF4-FFF2-40B4-BE49-F238E27FC236}">
                <a16:creationId xmlns:a16="http://schemas.microsoft.com/office/drawing/2014/main" id="{17710004-28BD-4B35-97D3-E9DDDEC84D34}"/>
              </a:ext>
            </a:extLst>
          </p:cNvPr>
          <p:cNvSpPr txBox="1">
            <a:spLocks/>
          </p:cNvSpPr>
          <p:nvPr/>
        </p:nvSpPr>
        <p:spPr>
          <a:xfrm>
            <a:off x="5017907" y="4441206"/>
            <a:ext cx="3869422"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b="1" dirty="0">
                <a:solidFill>
                  <a:schemeClr val="bg2">
                    <a:lumMod val="10000"/>
                  </a:schemeClr>
                </a:solidFill>
              </a:rPr>
              <a:t>Role play </a:t>
            </a:r>
            <a:r>
              <a:rPr lang="en-US" sz="2400" dirty="0">
                <a:solidFill>
                  <a:schemeClr val="bg2">
                    <a:lumMod val="10000"/>
                  </a:schemeClr>
                </a:solidFill>
              </a:rPr>
              <a:t>with youth on diffusing a bullying situation and engaging those observing, the bystanders.</a:t>
            </a:r>
          </a:p>
        </p:txBody>
      </p:sp>
      <p:sp>
        <p:nvSpPr>
          <p:cNvPr id="15" name="Content Placeholder 2">
            <a:extLst>
              <a:ext uri="{FF2B5EF4-FFF2-40B4-BE49-F238E27FC236}">
                <a16:creationId xmlns:a16="http://schemas.microsoft.com/office/drawing/2014/main" id="{CD3C96D8-9F16-411D-823C-6E1061DEC48A}"/>
              </a:ext>
            </a:extLst>
          </p:cNvPr>
          <p:cNvSpPr txBox="1">
            <a:spLocks/>
          </p:cNvSpPr>
          <p:nvPr/>
        </p:nvSpPr>
        <p:spPr>
          <a:xfrm>
            <a:off x="609600" y="4470483"/>
            <a:ext cx="3680927"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dirty="0">
                <a:solidFill>
                  <a:schemeClr val="bg2">
                    <a:lumMod val="10000"/>
                  </a:schemeClr>
                </a:solidFill>
              </a:rPr>
              <a:t>Express</a:t>
            </a:r>
            <a:r>
              <a:rPr lang="en-US" sz="2400" b="1" dirty="0">
                <a:solidFill>
                  <a:schemeClr val="bg2">
                    <a:lumMod val="10000"/>
                  </a:schemeClr>
                </a:solidFill>
              </a:rPr>
              <a:t> strong disapproval </a:t>
            </a:r>
            <a:r>
              <a:rPr lang="en-US" sz="2400" dirty="0">
                <a:solidFill>
                  <a:schemeClr val="bg2">
                    <a:lumMod val="10000"/>
                  </a:schemeClr>
                </a:solidFill>
              </a:rPr>
              <a:t>of bullying when you see it, even among siblings.</a:t>
            </a:r>
          </a:p>
        </p:txBody>
      </p:sp>
      <p:sp>
        <p:nvSpPr>
          <p:cNvPr id="9" name="Content Placeholder 2"/>
          <p:cNvSpPr txBox="1">
            <a:spLocks/>
          </p:cNvSpPr>
          <p:nvPr/>
        </p:nvSpPr>
        <p:spPr>
          <a:xfrm>
            <a:off x="722697" y="1564629"/>
            <a:ext cx="3497179" cy="914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b="1" dirty="0">
                <a:solidFill>
                  <a:schemeClr val="bg2">
                    <a:lumMod val="10000"/>
                  </a:schemeClr>
                </a:solidFill>
              </a:rPr>
              <a:t>Initiate conversations </a:t>
            </a:r>
            <a:r>
              <a:rPr lang="en-US" sz="2400" dirty="0">
                <a:solidFill>
                  <a:schemeClr val="bg2">
                    <a:lumMod val="10000"/>
                  </a:schemeClr>
                </a:solidFill>
              </a:rPr>
              <a:t>about all forms of bullying.</a:t>
            </a:r>
          </a:p>
        </p:txBody>
      </p:sp>
      <p:sp>
        <p:nvSpPr>
          <p:cNvPr id="16" name="TextBox 15">
            <a:extLst>
              <a:ext uri="{FF2B5EF4-FFF2-40B4-BE49-F238E27FC236}">
                <a16:creationId xmlns:a16="http://schemas.microsoft.com/office/drawing/2014/main" id="{25803129-A5C4-46CF-9850-1E238109AEB1}"/>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17</a:t>
            </a:fld>
            <a:endParaRPr lang="en-US" dirty="0"/>
          </a:p>
        </p:txBody>
      </p:sp>
    </p:spTree>
    <p:extLst>
      <p:ext uri="{BB962C8B-B14F-4D97-AF65-F5344CB8AC3E}">
        <p14:creationId xmlns:p14="http://schemas.microsoft.com/office/powerpoint/2010/main" val="3591402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33400" y="938579"/>
            <a:ext cx="80772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753E2F55-5794-4C77-864F-DFEC79907E04}"/>
              </a:ext>
            </a:extLst>
          </p:cNvPr>
          <p:cNvSpPr txBox="1">
            <a:spLocks/>
          </p:cNvSpPr>
          <p:nvPr/>
        </p:nvSpPr>
        <p:spPr>
          <a:xfrm>
            <a:off x="676175" y="249761"/>
            <a:ext cx="7726237" cy="8108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accent6">
                    <a:lumMod val="50000"/>
                  </a:schemeClr>
                </a:solidFill>
                <a:latin typeface="+mn-lt"/>
              </a:rPr>
              <a:t>Further Strategies for Parents on Bullying and Cyberbullying</a:t>
            </a:r>
          </a:p>
        </p:txBody>
      </p:sp>
      <p:cxnSp>
        <p:nvCxnSpPr>
          <p:cNvPr id="17" name="Straight Connector 16">
            <a:extLst>
              <a:ext uri="{FF2B5EF4-FFF2-40B4-BE49-F238E27FC236}">
                <a16:creationId xmlns:a16="http://schemas.microsoft.com/office/drawing/2014/main" id="{B7473CCB-11B1-4834-A82F-92AD2FC7F45C}"/>
              </a:ext>
            </a:extLst>
          </p:cNvPr>
          <p:cNvCxnSpPr/>
          <p:nvPr/>
        </p:nvCxnSpPr>
        <p:spPr>
          <a:xfrm>
            <a:off x="685800" y="3429000"/>
            <a:ext cx="8001000" cy="0"/>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436B64-E9A2-43A8-8B03-12F6613F6934}"/>
              </a:ext>
            </a:extLst>
          </p:cNvPr>
          <p:cNvCxnSpPr/>
          <p:nvPr/>
        </p:nvCxnSpPr>
        <p:spPr>
          <a:xfrm>
            <a:off x="4648200" y="1333500"/>
            <a:ext cx="0" cy="4800600"/>
          </a:xfrm>
          <a:prstGeom prst="line">
            <a:avLst/>
          </a:prstGeom>
          <a:ln w="19050">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FFFDF9E-BAC8-4C88-876A-8941C9687808}"/>
              </a:ext>
            </a:extLst>
          </p:cNvPr>
          <p:cNvSpPr txBox="1">
            <a:spLocks/>
          </p:cNvSpPr>
          <p:nvPr/>
        </p:nvSpPr>
        <p:spPr>
          <a:xfrm>
            <a:off x="5717325" y="1333500"/>
            <a:ext cx="2366374"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dirty="0">
                <a:solidFill>
                  <a:schemeClr val="bg2">
                    <a:lumMod val="10000"/>
                  </a:schemeClr>
                </a:solidFill>
              </a:rPr>
              <a:t>Encourage an improved </a:t>
            </a:r>
            <a:r>
              <a:rPr lang="en-US" sz="2400" b="1" dirty="0">
                <a:solidFill>
                  <a:schemeClr val="bg2">
                    <a:lumMod val="10000"/>
                  </a:schemeClr>
                </a:solidFill>
              </a:rPr>
              <a:t>climate of respect </a:t>
            </a:r>
            <a:r>
              <a:rPr lang="en-US" sz="2400" dirty="0">
                <a:solidFill>
                  <a:schemeClr val="bg2">
                    <a:lumMod val="10000"/>
                  </a:schemeClr>
                </a:solidFill>
              </a:rPr>
              <a:t>at local </a:t>
            </a:r>
            <a:r>
              <a:rPr lang="en-US" sz="2400" b="1" dirty="0">
                <a:solidFill>
                  <a:schemeClr val="bg2">
                    <a:lumMod val="10000"/>
                  </a:schemeClr>
                </a:solidFill>
              </a:rPr>
              <a:t>schools</a:t>
            </a:r>
            <a:r>
              <a:rPr lang="en-US" sz="2400" dirty="0">
                <a:solidFill>
                  <a:schemeClr val="bg2">
                    <a:lumMod val="10000"/>
                  </a:schemeClr>
                </a:solidFill>
              </a:rPr>
              <a:t>.</a:t>
            </a:r>
          </a:p>
        </p:txBody>
      </p:sp>
      <p:sp>
        <p:nvSpPr>
          <p:cNvPr id="13" name="Content Placeholder 2">
            <a:extLst>
              <a:ext uri="{FF2B5EF4-FFF2-40B4-BE49-F238E27FC236}">
                <a16:creationId xmlns:a16="http://schemas.microsoft.com/office/drawing/2014/main" id="{17710004-28BD-4B35-97D3-E9DDDEC84D34}"/>
              </a:ext>
            </a:extLst>
          </p:cNvPr>
          <p:cNvSpPr txBox="1">
            <a:spLocks/>
          </p:cNvSpPr>
          <p:nvPr/>
        </p:nvSpPr>
        <p:spPr>
          <a:xfrm>
            <a:off x="5017907" y="4319221"/>
            <a:ext cx="3869422"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dirty="0">
                <a:solidFill>
                  <a:schemeClr val="bg2">
                    <a:lumMod val="10000"/>
                  </a:schemeClr>
                </a:solidFill>
              </a:rPr>
              <a:t>Know your </a:t>
            </a:r>
            <a:r>
              <a:rPr lang="en-US" sz="2400" b="1" dirty="0">
                <a:solidFill>
                  <a:schemeClr val="bg2">
                    <a:lumMod val="10000"/>
                  </a:schemeClr>
                </a:solidFill>
              </a:rPr>
              <a:t>federal rights </a:t>
            </a:r>
            <a:br>
              <a:rPr lang="en-US" sz="2400" dirty="0">
                <a:solidFill>
                  <a:schemeClr val="bg2">
                    <a:lumMod val="10000"/>
                  </a:schemeClr>
                </a:solidFill>
              </a:rPr>
            </a:br>
            <a:r>
              <a:rPr lang="en-US" sz="2400" dirty="0">
                <a:solidFill>
                  <a:schemeClr val="bg2">
                    <a:lumMod val="10000"/>
                  </a:schemeClr>
                </a:solidFill>
              </a:rPr>
              <a:t>and file a complaint at </a:t>
            </a:r>
            <a:r>
              <a:rPr lang="en-US" sz="2400" dirty="0">
                <a:solidFill>
                  <a:schemeClr val="bg2">
                    <a:lumMod val="10000"/>
                  </a:schemeClr>
                </a:solidFill>
                <a:hlinkClick r:id="rId3"/>
              </a:rPr>
              <a:t>ocr@ed.gov</a:t>
            </a:r>
            <a:r>
              <a:rPr lang="en-US" sz="2400" dirty="0">
                <a:solidFill>
                  <a:schemeClr val="bg2">
                    <a:lumMod val="10000"/>
                  </a:schemeClr>
                </a:solidFill>
              </a:rPr>
              <a:t>.</a:t>
            </a:r>
          </a:p>
        </p:txBody>
      </p:sp>
      <p:sp>
        <p:nvSpPr>
          <p:cNvPr id="15" name="Content Placeholder 2">
            <a:extLst>
              <a:ext uri="{FF2B5EF4-FFF2-40B4-BE49-F238E27FC236}">
                <a16:creationId xmlns:a16="http://schemas.microsoft.com/office/drawing/2014/main" id="{CD3C96D8-9F16-411D-823C-6E1061DEC48A}"/>
              </a:ext>
            </a:extLst>
          </p:cNvPr>
          <p:cNvSpPr txBox="1">
            <a:spLocks/>
          </p:cNvSpPr>
          <p:nvPr/>
        </p:nvSpPr>
        <p:spPr>
          <a:xfrm>
            <a:off x="419717" y="4324313"/>
            <a:ext cx="3359740"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dirty="0">
                <a:solidFill>
                  <a:schemeClr val="bg2">
                    <a:lumMod val="10000"/>
                  </a:schemeClr>
                </a:solidFill>
              </a:rPr>
              <a:t>Write anti-bullying strategies into your child’s </a:t>
            </a:r>
            <a:r>
              <a:rPr lang="en-US" sz="2400" b="1" dirty="0">
                <a:solidFill>
                  <a:schemeClr val="bg2">
                    <a:lumMod val="10000"/>
                  </a:schemeClr>
                </a:solidFill>
              </a:rPr>
              <a:t>IEP</a:t>
            </a:r>
            <a:r>
              <a:rPr lang="en-US" sz="2400" dirty="0">
                <a:solidFill>
                  <a:schemeClr val="bg2">
                    <a:lumMod val="10000"/>
                  </a:schemeClr>
                </a:solidFill>
              </a:rPr>
              <a:t>.</a:t>
            </a:r>
          </a:p>
        </p:txBody>
      </p:sp>
      <p:sp>
        <p:nvSpPr>
          <p:cNvPr id="9" name="Content Placeholder 2"/>
          <p:cNvSpPr txBox="1">
            <a:spLocks/>
          </p:cNvSpPr>
          <p:nvPr/>
        </p:nvSpPr>
        <p:spPr>
          <a:xfrm>
            <a:off x="2133600" y="1333500"/>
            <a:ext cx="2286000" cy="11500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10000"/>
              </a:lnSpc>
              <a:spcBef>
                <a:spcPts val="1800"/>
              </a:spcBef>
              <a:buClr>
                <a:schemeClr val="accent6">
                  <a:lumMod val="50000"/>
                </a:schemeClr>
              </a:buClr>
              <a:buSzPct val="85000"/>
              <a:buNone/>
            </a:pPr>
            <a:r>
              <a:rPr lang="en-US" sz="2400" dirty="0">
                <a:solidFill>
                  <a:schemeClr val="bg2">
                    <a:lumMod val="10000"/>
                  </a:schemeClr>
                </a:solidFill>
              </a:rPr>
              <a:t>Develop </a:t>
            </a:r>
            <a:r>
              <a:rPr lang="en-US" sz="2400" b="1" dirty="0">
                <a:solidFill>
                  <a:schemeClr val="bg2">
                    <a:lumMod val="10000"/>
                  </a:schemeClr>
                </a:solidFill>
              </a:rPr>
              <a:t>empathy</a:t>
            </a:r>
            <a:r>
              <a:rPr lang="en-US" sz="2400" dirty="0">
                <a:solidFill>
                  <a:schemeClr val="bg2">
                    <a:lumMod val="10000"/>
                  </a:schemeClr>
                </a:solidFill>
              </a:rPr>
              <a:t> and </a:t>
            </a:r>
            <a:r>
              <a:rPr lang="en-US" sz="2400" b="1" dirty="0">
                <a:solidFill>
                  <a:schemeClr val="bg2">
                    <a:lumMod val="10000"/>
                  </a:schemeClr>
                </a:solidFill>
              </a:rPr>
              <a:t>respect</a:t>
            </a:r>
            <a:r>
              <a:rPr lang="en-US" sz="2400" dirty="0">
                <a:solidFill>
                  <a:schemeClr val="bg2">
                    <a:lumMod val="10000"/>
                  </a:schemeClr>
                </a:solidFill>
              </a:rPr>
              <a:t> among youth at home.</a:t>
            </a:r>
          </a:p>
        </p:txBody>
      </p:sp>
      <p:pic>
        <p:nvPicPr>
          <p:cNvPr id="5" name="Picture 4">
            <a:extLst>
              <a:ext uri="{FF2B5EF4-FFF2-40B4-BE49-F238E27FC236}">
                <a16:creationId xmlns:a16="http://schemas.microsoft.com/office/drawing/2014/main" id="{CDE9BBF6-27F7-4BB9-99B6-F9AC67BFE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6480" y="1659627"/>
            <a:ext cx="1560808" cy="902821"/>
          </a:xfrm>
          <a:prstGeom prst="rect">
            <a:avLst/>
          </a:prstGeom>
        </p:spPr>
      </p:pic>
      <p:pic>
        <p:nvPicPr>
          <p:cNvPr id="8" name="Picture 7">
            <a:extLst>
              <a:ext uri="{FF2B5EF4-FFF2-40B4-BE49-F238E27FC236}">
                <a16:creationId xmlns:a16="http://schemas.microsoft.com/office/drawing/2014/main" id="{2E8DDC2B-42A0-463B-A259-782679A0FF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61927">
            <a:off x="4002008" y="3786077"/>
            <a:ext cx="835185" cy="2277777"/>
          </a:xfrm>
          <a:prstGeom prst="rect">
            <a:avLst/>
          </a:prstGeom>
        </p:spPr>
      </p:pic>
      <p:sp>
        <p:nvSpPr>
          <p:cNvPr id="18" name="TextBox 17">
            <a:extLst>
              <a:ext uri="{FF2B5EF4-FFF2-40B4-BE49-F238E27FC236}">
                <a16:creationId xmlns:a16="http://schemas.microsoft.com/office/drawing/2014/main" id="{0C230C4F-B0DF-46A1-8FD0-D57525CBE19C}"/>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18</a:t>
            </a:fld>
            <a:endParaRPr lang="en-US" dirty="0"/>
          </a:p>
        </p:txBody>
      </p:sp>
    </p:spTree>
    <p:extLst>
      <p:ext uri="{BB962C8B-B14F-4D97-AF65-F5344CB8AC3E}">
        <p14:creationId xmlns:p14="http://schemas.microsoft.com/office/powerpoint/2010/main" val="2754630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05117" y="1395874"/>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505117" y="346435"/>
            <a:ext cx="8229600" cy="1143000"/>
          </a:xfrm>
        </p:spPr>
        <p:txBody>
          <a:bodyPr>
            <a:normAutofit/>
          </a:bodyPr>
          <a:lstStyle/>
          <a:p>
            <a:r>
              <a:rPr lang="en-US" sz="2800" b="1" dirty="0">
                <a:solidFill>
                  <a:schemeClr val="accent6">
                    <a:lumMod val="50000"/>
                  </a:schemeClr>
                </a:solidFill>
                <a:latin typeface="+mn-lt"/>
              </a:rPr>
              <a:t>Strategies Parent Centers Can Suggest to Parents </a:t>
            </a:r>
            <a:br>
              <a:rPr lang="en-US" sz="2800" b="1" dirty="0">
                <a:solidFill>
                  <a:schemeClr val="accent6">
                    <a:lumMod val="50000"/>
                  </a:schemeClr>
                </a:solidFill>
                <a:latin typeface="+mn-lt"/>
              </a:rPr>
            </a:br>
            <a:r>
              <a:rPr lang="en-US" sz="2800" b="1" dirty="0">
                <a:solidFill>
                  <a:schemeClr val="accent6">
                    <a:lumMod val="50000"/>
                  </a:schemeClr>
                </a:solidFill>
                <a:latin typeface="+mn-lt"/>
              </a:rPr>
              <a:t>on Cyberbullying and Sexting</a:t>
            </a:r>
          </a:p>
        </p:txBody>
      </p:sp>
      <p:sp>
        <p:nvSpPr>
          <p:cNvPr id="6" name="Content Placeholder 2"/>
          <p:cNvSpPr txBox="1">
            <a:spLocks/>
          </p:cNvSpPr>
          <p:nvPr/>
        </p:nvSpPr>
        <p:spPr>
          <a:xfrm>
            <a:off x="609600" y="1782097"/>
            <a:ext cx="3657600" cy="3744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indent="-454025">
              <a:spcBef>
                <a:spcPts val="0"/>
              </a:spcBef>
              <a:spcAft>
                <a:spcPts val="1800"/>
              </a:spcAft>
              <a:buClr>
                <a:schemeClr val="accent6">
                  <a:lumMod val="50000"/>
                </a:schemeClr>
              </a:buClr>
              <a:buSzPct val="125000"/>
              <a:buFont typeface="+mj-lt"/>
              <a:buAutoNum type="arabicPeriod"/>
            </a:pPr>
            <a:r>
              <a:rPr lang="en-US" sz="2400" b="1" dirty="0"/>
              <a:t>Set rules </a:t>
            </a:r>
            <a:r>
              <a:rPr lang="en-US" sz="2400" dirty="0"/>
              <a:t>for using technology</a:t>
            </a:r>
          </a:p>
          <a:p>
            <a:pPr marL="685800" indent="-454025">
              <a:spcBef>
                <a:spcPts val="0"/>
              </a:spcBef>
              <a:spcAft>
                <a:spcPts val="1800"/>
              </a:spcAft>
              <a:buClr>
                <a:schemeClr val="accent6">
                  <a:lumMod val="50000"/>
                </a:schemeClr>
              </a:buClr>
              <a:buSzPct val="125000"/>
              <a:buFont typeface="+mj-lt"/>
              <a:buAutoNum type="arabicPeriod"/>
            </a:pPr>
            <a:r>
              <a:rPr lang="en-US" sz="2400" b="1" dirty="0"/>
              <a:t>Know</a:t>
            </a:r>
            <a:r>
              <a:rPr lang="en-US" sz="2400" dirty="0"/>
              <a:t> what your children are doing online</a:t>
            </a:r>
          </a:p>
          <a:p>
            <a:pPr marL="685800" indent="-454025">
              <a:spcBef>
                <a:spcPts val="0"/>
              </a:spcBef>
              <a:spcAft>
                <a:spcPts val="1800"/>
              </a:spcAft>
              <a:buClr>
                <a:schemeClr val="accent6">
                  <a:lumMod val="50000"/>
                </a:schemeClr>
              </a:buClr>
              <a:buSzPct val="125000"/>
              <a:buFont typeface="+mj-lt"/>
              <a:buAutoNum type="arabicPeriod"/>
            </a:pPr>
            <a:r>
              <a:rPr lang="en-US" sz="2400" b="1" dirty="0"/>
              <a:t>Save evidence </a:t>
            </a:r>
            <a:r>
              <a:rPr lang="en-US" sz="2400" dirty="0"/>
              <a:t>of cyberbullying  and sexting</a:t>
            </a:r>
          </a:p>
          <a:p>
            <a:pPr marL="685800" indent="-454025">
              <a:spcBef>
                <a:spcPts val="0"/>
              </a:spcBef>
              <a:spcAft>
                <a:spcPts val="1800"/>
              </a:spcAft>
              <a:buClr>
                <a:schemeClr val="accent6">
                  <a:lumMod val="50000"/>
                </a:schemeClr>
              </a:buClr>
              <a:buSzPct val="125000"/>
              <a:buFont typeface="+mj-lt"/>
              <a:buAutoNum type="arabicPeriod"/>
            </a:pPr>
            <a:r>
              <a:rPr lang="en-US" sz="2400" dirty="0"/>
              <a:t>File </a:t>
            </a:r>
            <a:r>
              <a:rPr lang="en-US" sz="2400" b="1" dirty="0"/>
              <a:t>complaints</a:t>
            </a:r>
          </a:p>
        </p:txBody>
      </p:sp>
      <p:sp>
        <p:nvSpPr>
          <p:cNvPr id="11" name="Rectangle 10"/>
          <p:cNvSpPr/>
          <p:nvPr/>
        </p:nvSpPr>
        <p:spPr>
          <a:xfrm>
            <a:off x="4642999" y="1981200"/>
            <a:ext cx="3739002" cy="3346191"/>
          </a:xfrm>
          <a:prstGeom prst="rect">
            <a:avLst/>
          </a:prstGeom>
          <a:noFill/>
          <a:ln w="12700">
            <a:solidFill>
              <a:schemeClr val="accent6">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A8D73E-7683-4762-B64C-0ADC37653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8500" y="2248404"/>
            <a:ext cx="3048000" cy="2811780"/>
          </a:xfrm>
          <a:prstGeom prst="rect">
            <a:avLst/>
          </a:prstGeom>
        </p:spPr>
      </p:pic>
      <p:sp>
        <p:nvSpPr>
          <p:cNvPr id="9" name="TextBox 8">
            <a:extLst>
              <a:ext uri="{FF2B5EF4-FFF2-40B4-BE49-F238E27FC236}">
                <a16:creationId xmlns:a16="http://schemas.microsoft.com/office/drawing/2014/main" id="{2957DE6E-5411-4405-9220-7A5D9DBEAC04}"/>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19</a:t>
            </a:fld>
            <a:endParaRPr lang="en-US" dirty="0"/>
          </a:p>
        </p:txBody>
      </p:sp>
    </p:spTree>
    <p:extLst>
      <p:ext uri="{BB962C8B-B14F-4D97-AF65-F5344CB8AC3E}">
        <p14:creationId xmlns:p14="http://schemas.microsoft.com/office/powerpoint/2010/main" val="409198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91987" y="852671"/>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3810000" y="1066800"/>
            <a:ext cx="4953000" cy="4495800"/>
          </a:xfrm>
        </p:spPr>
        <p:txBody>
          <a:bodyPr>
            <a:noAutofit/>
          </a:bodyPr>
          <a:lstStyle/>
          <a:p>
            <a:pPr marL="0" indent="0">
              <a:lnSpc>
                <a:spcPct val="110000"/>
              </a:lnSpc>
              <a:spcBef>
                <a:spcPts val="1800"/>
              </a:spcBef>
              <a:buClr>
                <a:schemeClr val="accent6">
                  <a:lumMod val="50000"/>
                </a:schemeClr>
              </a:buClr>
              <a:buSzPct val="85000"/>
              <a:buNone/>
            </a:pPr>
            <a:r>
              <a:rPr lang="en-US" sz="2400" dirty="0">
                <a:solidFill>
                  <a:schemeClr val="bg2">
                    <a:lumMod val="10000"/>
                  </a:schemeClr>
                </a:solidFill>
              </a:rPr>
              <a:t>To assist Parent Centers in their outreach to Native parents by:</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b="1" dirty="0">
                <a:solidFill>
                  <a:srgbClr val="984807"/>
                </a:solidFill>
              </a:rPr>
              <a:t>Increasing their awareness of bullying</a:t>
            </a:r>
            <a:r>
              <a:rPr lang="en-US" sz="2400" dirty="0">
                <a:solidFill>
                  <a:schemeClr val="bg2">
                    <a:lumMod val="10000"/>
                  </a:schemeClr>
                </a:solidFill>
              </a:rPr>
              <a:t> in general and its impact on American Indian/Alaska Native (AI/AN) youth, particularly those with disabilities</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Increasing their awareness of </a:t>
            </a:r>
            <a:r>
              <a:rPr lang="en-US" sz="2400" b="1" dirty="0">
                <a:solidFill>
                  <a:srgbClr val="984807"/>
                </a:solidFill>
              </a:rPr>
              <a:t>cyberbullying </a:t>
            </a:r>
            <a:r>
              <a:rPr lang="en-US" sz="2400" dirty="0">
                <a:solidFill>
                  <a:srgbClr val="984807"/>
                </a:solidFill>
              </a:rPr>
              <a:t>and</a:t>
            </a:r>
            <a:r>
              <a:rPr lang="en-US" sz="2400" b="1" dirty="0">
                <a:solidFill>
                  <a:srgbClr val="984807"/>
                </a:solidFill>
              </a:rPr>
              <a:t> sexting</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rgbClr val="984807"/>
                </a:solidFill>
              </a:rPr>
              <a:t>Learning</a:t>
            </a:r>
            <a:r>
              <a:rPr lang="en-US" sz="2400" dirty="0">
                <a:solidFill>
                  <a:schemeClr val="bg2">
                    <a:lumMod val="10000"/>
                  </a:schemeClr>
                </a:solidFill>
              </a:rPr>
              <a:t> </a:t>
            </a:r>
            <a:r>
              <a:rPr lang="en-US" sz="2400" b="1" dirty="0">
                <a:solidFill>
                  <a:srgbClr val="984807"/>
                </a:solidFill>
              </a:rPr>
              <a:t>bullying prevention strategies</a:t>
            </a:r>
            <a:r>
              <a:rPr lang="en-US" sz="2400" dirty="0">
                <a:solidFill>
                  <a:schemeClr val="bg2">
                    <a:lumMod val="10000"/>
                  </a:schemeClr>
                </a:solidFill>
              </a:rPr>
              <a:t> that Parent Centers can share with Native parents</a:t>
            </a:r>
          </a:p>
        </p:txBody>
      </p:sp>
      <p:sp>
        <p:nvSpPr>
          <p:cNvPr id="8" name="Title 1"/>
          <p:cNvSpPr>
            <a:spLocks noGrp="1"/>
          </p:cNvSpPr>
          <p:nvPr>
            <p:ph type="title"/>
          </p:nvPr>
        </p:nvSpPr>
        <p:spPr>
          <a:xfrm>
            <a:off x="438150" y="41843"/>
            <a:ext cx="8229600" cy="810828"/>
          </a:xfrm>
        </p:spPr>
        <p:txBody>
          <a:bodyPr>
            <a:normAutofit/>
          </a:bodyPr>
          <a:lstStyle/>
          <a:p>
            <a:r>
              <a:rPr lang="en-US" sz="3200" b="1" dirty="0">
                <a:solidFill>
                  <a:schemeClr val="accent6">
                    <a:lumMod val="50000"/>
                  </a:schemeClr>
                </a:solidFill>
                <a:latin typeface="+mn-lt"/>
              </a:rPr>
              <a:t>Objectives for Today’s Webinar</a:t>
            </a:r>
          </a:p>
        </p:txBody>
      </p:sp>
      <p:pic>
        <p:nvPicPr>
          <p:cNvPr id="11" name="Picture 10">
            <a:extLst>
              <a:ext uri="{FF2B5EF4-FFF2-40B4-BE49-F238E27FC236}">
                <a16:creationId xmlns:a16="http://schemas.microsoft.com/office/drawing/2014/main" id="{FF1EF6E4-A15F-4A6F-832D-A18E5343E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398069"/>
            <a:ext cx="2996184" cy="4572000"/>
          </a:xfrm>
          <a:prstGeom prst="rect">
            <a:avLst/>
          </a:prstGeom>
          <a:ln>
            <a:solidFill>
              <a:schemeClr val="accent6">
                <a:lumMod val="50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77E1F1C0-602F-446B-8B7F-4544DBAFD9E7}"/>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2</a:t>
            </a:fld>
            <a:endParaRPr lang="en-US" dirty="0"/>
          </a:p>
        </p:txBody>
      </p:sp>
    </p:spTree>
    <p:extLst>
      <p:ext uri="{BB962C8B-B14F-4D97-AF65-F5344CB8AC3E}">
        <p14:creationId xmlns:p14="http://schemas.microsoft.com/office/powerpoint/2010/main" val="98711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48" y="293008"/>
            <a:ext cx="8236711" cy="609600"/>
          </a:xfrm>
        </p:spPr>
        <p:txBody>
          <a:bodyPr>
            <a:normAutofit/>
          </a:bodyPr>
          <a:lstStyle/>
          <a:p>
            <a:r>
              <a:rPr lang="en-US" sz="2800" b="1" dirty="0">
                <a:solidFill>
                  <a:schemeClr val="accent6">
                    <a:lumMod val="50000"/>
                  </a:schemeClr>
                </a:solidFill>
                <a:latin typeface="+mn-lt"/>
              </a:rPr>
              <a:t>Native Resources You Can Share</a:t>
            </a:r>
          </a:p>
        </p:txBody>
      </p:sp>
      <p:cxnSp>
        <p:nvCxnSpPr>
          <p:cNvPr id="5" name="Straight Connector 4"/>
          <p:cNvCxnSpPr>
            <a:cxnSpLocks/>
          </p:cNvCxnSpPr>
          <p:nvPr/>
        </p:nvCxnSpPr>
        <p:spPr>
          <a:xfrm>
            <a:off x="418148" y="902608"/>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14388" y="917852"/>
            <a:ext cx="6924574" cy="1015663"/>
          </a:xfrm>
          <a:prstGeom prst="rect">
            <a:avLst/>
          </a:prstGeom>
        </p:spPr>
        <p:txBody>
          <a:bodyPr wrap="square">
            <a:spAutoFit/>
          </a:bodyPr>
          <a:lstStyle/>
          <a:p>
            <a:pPr algn="ctr"/>
            <a:r>
              <a:rPr lang="en-US" sz="3600" dirty="0"/>
              <a:t>NAPTAC</a:t>
            </a:r>
            <a:r>
              <a:rPr lang="en-US" sz="2400" dirty="0"/>
              <a:t> published </a:t>
            </a:r>
            <a:r>
              <a:rPr lang="en-US" sz="2400" b="1" dirty="0">
                <a:solidFill>
                  <a:srgbClr val="984807"/>
                </a:solidFill>
              </a:rPr>
              <a:t>3 briefs</a:t>
            </a:r>
            <a:r>
              <a:rPr lang="en-US" sz="2400" dirty="0"/>
              <a:t> to inform Native parents on bullying, cyberbullying, and sexting</a:t>
            </a:r>
          </a:p>
        </p:txBody>
      </p:sp>
      <p:sp>
        <p:nvSpPr>
          <p:cNvPr id="15" name="Rectangle 14"/>
          <p:cNvSpPr/>
          <p:nvPr/>
        </p:nvSpPr>
        <p:spPr>
          <a:xfrm>
            <a:off x="752375" y="2115839"/>
            <a:ext cx="7848601" cy="4419600"/>
          </a:xfrm>
          <a:prstGeom prst="rect">
            <a:avLst/>
          </a:prstGeom>
          <a:noFill/>
          <a:ln w="12700">
            <a:solidFill>
              <a:schemeClr val="accent6">
                <a:lumMod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743F5DD-DA1B-4E3D-A1D4-20CDCE239D47}"/>
              </a:ext>
            </a:extLst>
          </p:cNvPr>
          <p:cNvSpPr/>
          <p:nvPr/>
        </p:nvSpPr>
        <p:spPr>
          <a:xfrm>
            <a:off x="997711" y="2333685"/>
            <a:ext cx="7696200" cy="3970318"/>
          </a:xfrm>
          <a:prstGeom prst="rect">
            <a:avLst/>
          </a:prstGeom>
        </p:spPr>
        <p:txBody>
          <a:bodyPr wrap="square">
            <a:spAutoFit/>
          </a:bodyPr>
          <a:lstStyle/>
          <a:p>
            <a:r>
              <a:rPr lang="en-US" sz="2400" b="1" dirty="0">
                <a:solidFill>
                  <a:srgbClr val="984807"/>
                </a:solidFill>
              </a:rPr>
              <a:t>Bullying</a:t>
            </a:r>
            <a:r>
              <a:rPr lang="en-US" sz="2400" dirty="0"/>
              <a:t>: </a:t>
            </a:r>
            <a:r>
              <a:rPr lang="en-US" sz="2400" i="1" dirty="0"/>
              <a:t>What American Indian and Alaska Native Parents Need to Know</a:t>
            </a:r>
            <a:br>
              <a:rPr lang="en-US" sz="2400" i="1" dirty="0"/>
            </a:br>
            <a:endParaRPr lang="en-US" sz="2400" b="1" dirty="0"/>
          </a:p>
          <a:p>
            <a:r>
              <a:rPr lang="en-US" sz="2400" b="1" dirty="0">
                <a:solidFill>
                  <a:srgbClr val="984807"/>
                </a:solidFill>
              </a:rPr>
              <a:t>Cyberbullying</a:t>
            </a:r>
            <a:r>
              <a:rPr lang="en-US" sz="2400" dirty="0"/>
              <a:t>: </a:t>
            </a:r>
            <a:r>
              <a:rPr lang="en-US" sz="2400" i="1" dirty="0"/>
              <a:t>What American Indian and Alaska Native Parents Need to Know</a:t>
            </a:r>
            <a:br>
              <a:rPr lang="en-US" sz="2400" i="1" dirty="0"/>
            </a:br>
            <a:endParaRPr lang="en-US" sz="2400" dirty="0"/>
          </a:p>
          <a:p>
            <a:r>
              <a:rPr lang="en-US" sz="2400" b="1" dirty="0">
                <a:solidFill>
                  <a:srgbClr val="984807"/>
                </a:solidFill>
              </a:rPr>
              <a:t>Resources</a:t>
            </a:r>
            <a:r>
              <a:rPr lang="en-US" sz="2400" dirty="0">
                <a:solidFill>
                  <a:srgbClr val="984807"/>
                </a:solidFill>
              </a:rPr>
              <a:t> </a:t>
            </a:r>
            <a:r>
              <a:rPr lang="en-US" sz="2400" b="1" dirty="0">
                <a:solidFill>
                  <a:srgbClr val="984807"/>
                </a:solidFill>
              </a:rPr>
              <a:t>on Bullying and Cyberbullying of Native Youth</a:t>
            </a:r>
          </a:p>
          <a:p>
            <a:endParaRPr lang="en-US" sz="2400" dirty="0"/>
          </a:p>
          <a:p>
            <a:endParaRPr lang="en-US" sz="2400" dirty="0"/>
          </a:p>
          <a:p>
            <a:pPr algn="ctr"/>
            <a:r>
              <a:rPr lang="en-US" dirty="0"/>
              <a:t>All are available at the Center for Parent Information and Resources, at:</a:t>
            </a:r>
          </a:p>
          <a:p>
            <a:pPr algn="ctr"/>
            <a:r>
              <a:rPr lang="en-US" dirty="0">
                <a:hlinkClick r:id="rId3"/>
              </a:rPr>
              <a:t>https://www.parentcenterhub.org/naptac-tier3-education-youth/</a:t>
            </a:r>
            <a:r>
              <a:rPr lang="en-US" dirty="0"/>
              <a:t> </a:t>
            </a:r>
          </a:p>
        </p:txBody>
      </p:sp>
      <p:sp>
        <p:nvSpPr>
          <p:cNvPr id="10" name="TextBox 9">
            <a:extLst>
              <a:ext uri="{FF2B5EF4-FFF2-40B4-BE49-F238E27FC236}">
                <a16:creationId xmlns:a16="http://schemas.microsoft.com/office/drawing/2014/main" id="{68283391-F413-4B1A-AD51-698825393F11}"/>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20</a:t>
            </a:fld>
            <a:endParaRPr lang="en-US" dirty="0"/>
          </a:p>
        </p:txBody>
      </p:sp>
    </p:spTree>
    <p:extLst>
      <p:ext uri="{BB962C8B-B14F-4D97-AF65-F5344CB8AC3E}">
        <p14:creationId xmlns:p14="http://schemas.microsoft.com/office/powerpoint/2010/main" val="335761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886200" y="1676400"/>
            <a:ext cx="4572000" cy="1226473"/>
          </a:xfrm>
        </p:spPr>
        <p:txBody>
          <a:bodyPr>
            <a:noAutofit/>
          </a:bodyPr>
          <a:lstStyle/>
          <a:p>
            <a:pPr marL="0" indent="0" algn="ctr">
              <a:lnSpc>
                <a:spcPct val="110000"/>
              </a:lnSpc>
              <a:spcBef>
                <a:spcPts val="1800"/>
              </a:spcBef>
              <a:buClr>
                <a:schemeClr val="accent6">
                  <a:lumMod val="50000"/>
                </a:schemeClr>
              </a:buClr>
              <a:buSzPct val="85000"/>
              <a:buNone/>
            </a:pPr>
            <a:r>
              <a:rPr lang="en-US" sz="2400" b="1" dirty="0">
                <a:solidFill>
                  <a:schemeClr val="accent6">
                    <a:lumMod val="50000"/>
                  </a:schemeClr>
                </a:solidFill>
              </a:rPr>
              <a:t>NAPTAC</a:t>
            </a:r>
            <a:br>
              <a:rPr lang="en-US" sz="2400" b="1" dirty="0">
                <a:solidFill>
                  <a:schemeClr val="accent6">
                    <a:lumMod val="50000"/>
                  </a:schemeClr>
                </a:solidFill>
              </a:rPr>
            </a:br>
            <a:r>
              <a:rPr lang="en-US" sz="2400" dirty="0">
                <a:solidFill>
                  <a:schemeClr val="tx1">
                    <a:lumMod val="65000"/>
                    <a:lumOff val="35000"/>
                  </a:schemeClr>
                </a:solidFill>
              </a:rPr>
              <a:t>All of NAPTAC’s products are available at the Center for Parent Information and Resources:</a:t>
            </a:r>
            <a:br>
              <a:rPr lang="en-US" sz="2400" dirty="0">
                <a:solidFill>
                  <a:schemeClr val="tx1">
                    <a:lumMod val="65000"/>
                    <a:lumOff val="35000"/>
                  </a:schemeClr>
                </a:solidFill>
              </a:rPr>
            </a:br>
            <a:r>
              <a:rPr lang="en-US" sz="2400" dirty="0">
                <a:solidFill>
                  <a:schemeClr val="tx1">
                    <a:lumMod val="65000"/>
                    <a:lumOff val="35000"/>
                  </a:schemeClr>
                </a:solidFill>
                <a:hlinkClick r:id="rId2"/>
              </a:rPr>
              <a:t>https://www.parentcenterhub.org/welcome-to-the-naptac-library/</a:t>
            </a:r>
            <a:r>
              <a:rPr lang="en-US" sz="2400" dirty="0">
                <a:solidFill>
                  <a:schemeClr val="tx1">
                    <a:lumMod val="65000"/>
                    <a:lumOff val="35000"/>
                  </a:schemeClr>
                </a:solidFill>
              </a:rPr>
              <a:t> </a:t>
            </a:r>
            <a:endParaRPr lang="en-US" sz="2400" b="1" dirty="0">
              <a:solidFill>
                <a:schemeClr val="tx1">
                  <a:lumMod val="65000"/>
                  <a:lumOff val="35000"/>
                </a:schemeClr>
              </a:solidFill>
            </a:endParaRPr>
          </a:p>
          <a:p>
            <a:pPr marL="0" indent="0" algn="ctr">
              <a:lnSpc>
                <a:spcPct val="110000"/>
              </a:lnSpc>
              <a:spcBef>
                <a:spcPts val="1800"/>
              </a:spcBef>
              <a:buClr>
                <a:schemeClr val="accent6">
                  <a:lumMod val="50000"/>
                </a:schemeClr>
              </a:buClr>
              <a:buSzPct val="85000"/>
              <a:buNone/>
            </a:pPr>
            <a:endParaRPr lang="en-US" sz="2400" dirty="0">
              <a:solidFill>
                <a:schemeClr val="accent6">
                  <a:lumMod val="50000"/>
                </a:schemeClr>
              </a:solidFill>
            </a:endParaRPr>
          </a:p>
          <a:p>
            <a:pPr marL="0" indent="0" algn="ctr">
              <a:lnSpc>
                <a:spcPct val="110000"/>
              </a:lnSpc>
              <a:spcBef>
                <a:spcPts val="1800"/>
              </a:spcBef>
              <a:buClr>
                <a:schemeClr val="accent6">
                  <a:lumMod val="50000"/>
                </a:schemeClr>
              </a:buClr>
              <a:buSzPct val="85000"/>
              <a:buNone/>
            </a:pPr>
            <a:endParaRPr lang="en-US" sz="2400" i="1" dirty="0">
              <a:solidFill>
                <a:schemeClr val="bg2">
                  <a:lumMod val="25000"/>
                </a:schemeClr>
              </a:solidFill>
            </a:endParaRPr>
          </a:p>
        </p:txBody>
      </p:sp>
      <p:sp>
        <p:nvSpPr>
          <p:cNvPr id="8" name="Title 1"/>
          <p:cNvSpPr>
            <a:spLocks noGrp="1"/>
          </p:cNvSpPr>
          <p:nvPr>
            <p:ph type="title"/>
          </p:nvPr>
        </p:nvSpPr>
        <p:spPr>
          <a:xfrm>
            <a:off x="795528" y="103287"/>
            <a:ext cx="7528782" cy="810828"/>
          </a:xfrm>
        </p:spPr>
        <p:txBody>
          <a:bodyPr>
            <a:normAutofit/>
          </a:bodyPr>
          <a:lstStyle/>
          <a:p>
            <a:r>
              <a:rPr lang="en-US" sz="3200" b="1" dirty="0">
                <a:solidFill>
                  <a:schemeClr val="accent6">
                    <a:lumMod val="50000"/>
                  </a:schemeClr>
                </a:solidFill>
                <a:latin typeface="+mn-lt"/>
              </a:rPr>
              <a:t>Thanks for attending this webinar.</a:t>
            </a:r>
          </a:p>
        </p:txBody>
      </p:sp>
      <p:cxnSp>
        <p:nvCxnSpPr>
          <p:cNvPr id="23" name="Straight Connector 22"/>
          <p:cNvCxnSpPr/>
          <p:nvPr/>
        </p:nvCxnSpPr>
        <p:spPr>
          <a:xfrm>
            <a:off x="510318" y="956886"/>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5"/>
          <p:cNvSpPr txBox="1">
            <a:spLocks/>
          </p:cNvSpPr>
          <p:nvPr/>
        </p:nvSpPr>
        <p:spPr>
          <a:xfrm>
            <a:off x="891318" y="5561386"/>
            <a:ext cx="7924800" cy="137159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000" b="1" dirty="0">
                <a:solidFill>
                  <a:schemeClr val="tx1">
                    <a:lumMod val="65000"/>
                    <a:lumOff val="35000"/>
                  </a:schemeClr>
                </a:solidFill>
              </a:rPr>
              <a:t>Native American Parent Technical Assistance Center</a:t>
            </a:r>
            <a:br>
              <a:rPr lang="en-US" sz="2000" dirty="0">
                <a:solidFill>
                  <a:schemeClr val="tx1">
                    <a:lumMod val="65000"/>
                    <a:lumOff val="35000"/>
                  </a:schemeClr>
                </a:solidFill>
              </a:rPr>
            </a:br>
            <a:endParaRPr lang="en-US" sz="2000" dirty="0">
              <a:solidFill>
                <a:schemeClr val="tx1">
                  <a:lumMod val="65000"/>
                  <a:lumOff val="35000"/>
                </a:schemeClr>
              </a:solidFill>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1549188"/>
            <a:ext cx="1994848" cy="2159423"/>
          </a:xfrm>
          <a:prstGeom prst="rect">
            <a:avLst/>
          </a:prstGeom>
        </p:spPr>
      </p:pic>
      <p:cxnSp>
        <p:nvCxnSpPr>
          <p:cNvPr id="11" name="Straight Connector 10"/>
          <p:cNvCxnSpPr/>
          <p:nvPr/>
        </p:nvCxnSpPr>
        <p:spPr>
          <a:xfrm>
            <a:off x="510318" y="5408987"/>
            <a:ext cx="8305800" cy="0"/>
          </a:xfrm>
          <a:prstGeom prst="line">
            <a:avLst/>
          </a:prstGeom>
          <a:ln w="19050">
            <a:solidFill>
              <a:schemeClr val="accent6">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712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48" y="261772"/>
            <a:ext cx="8229600" cy="1143000"/>
          </a:xfrm>
        </p:spPr>
        <p:txBody>
          <a:bodyPr/>
          <a:lstStyle/>
          <a:p>
            <a:r>
              <a:rPr lang="en-US" sz="3200" b="1" dirty="0">
                <a:solidFill>
                  <a:schemeClr val="accent6">
                    <a:lumMod val="50000"/>
                  </a:schemeClr>
                </a:solidFill>
                <a:latin typeface="+mn-lt"/>
              </a:rPr>
              <a:t>U. S. Department of Education (ED) </a:t>
            </a:r>
            <a:br>
              <a:rPr lang="en-US" sz="3200" b="1" dirty="0">
                <a:solidFill>
                  <a:schemeClr val="accent6">
                    <a:lumMod val="50000"/>
                  </a:schemeClr>
                </a:solidFill>
                <a:latin typeface="+mn-lt"/>
              </a:rPr>
            </a:br>
            <a:r>
              <a:rPr lang="en-US" sz="3200" b="1" dirty="0">
                <a:solidFill>
                  <a:schemeClr val="accent6">
                    <a:lumMod val="50000"/>
                  </a:schemeClr>
                </a:solidFill>
                <a:latin typeface="+mn-lt"/>
              </a:rPr>
              <a:t>Definition of Bullying</a:t>
            </a:r>
          </a:p>
        </p:txBody>
      </p:sp>
      <p:sp>
        <p:nvSpPr>
          <p:cNvPr id="3" name="Content Placeholder 2"/>
          <p:cNvSpPr>
            <a:spLocks noGrp="1"/>
          </p:cNvSpPr>
          <p:nvPr>
            <p:ph idx="1"/>
          </p:nvPr>
        </p:nvSpPr>
        <p:spPr>
          <a:xfrm>
            <a:off x="630957" y="1601376"/>
            <a:ext cx="7729685" cy="1338725"/>
          </a:xfrm>
        </p:spPr>
        <p:txBody>
          <a:bodyPr>
            <a:normAutofit/>
          </a:bodyPr>
          <a:lstStyle/>
          <a:p>
            <a:pPr marL="0" indent="0">
              <a:lnSpc>
                <a:spcPct val="120000"/>
              </a:lnSpc>
              <a:buNone/>
            </a:pPr>
            <a:r>
              <a:rPr lang="en-US" sz="2800" dirty="0"/>
              <a:t>Per the U.S. ED’s website </a:t>
            </a:r>
            <a:r>
              <a:rPr lang="en-US" sz="2800" i="1" dirty="0">
                <a:hlinkClick r:id="rId3" action="ppaction://hlinkfile"/>
              </a:rPr>
              <a:t>stopbullying.gov</a:t>
            </a:r>
            <a:r>
              <a:rPr lang="en-US" sz="2800" dirty="0"/>
              <a:t>, bullying is defined as:</a:t>
            </a:r>
          </a:p>
        </p:txBody>
      </p:sp>
      <p:cxnSp>
        <p:nvCxnSpPr>
          <p:cNvPr id="5" name="Straight Connector 4"/>
          <p:cNvCxnSpPr/>
          <p:nvPr/>
        </p:nvCxnSpPr>
        <p:spPr>
          <a:xfrm>
            <a:off x="406667" y="1371600"/>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A42FD466-550D-4345-A3EA-D131536D7118}"/>
              </a:ext>
            </a:extLst>
          </p:cNvPr>
          <p:cNvSpPr txBox="1">
            <a:spLocks/>
          </p:cNvSpPr>
          <p:nvPr/>
        </p:nvSpPr>
        <p:spPr>
          <a:xfrm>
            <a:off x="3810000" y="3203609"/>
            <a:ext cx="4114800" cy="28227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dirty="0"/>
              <a:t>“…</a:t>
            </a:r>
            <a:r>
              <a:rPr lang="en-US" sz="2400" u="sng" dirty="0"/>
              <a:t>unwanted</a:t>
            </a:r>
            <a:r>
              <a:rPr lang="en-US" sz="2400" dirty="0"/>
              <a:t>, aggressive behavior among school-aged children that involves a real or perceived </a:t>
            </a:r>
            <a:r>
              <a:rPr lang="en-US" sz="2400" u="sng" dirty="0"/>
              <a:t>power imbalance</a:t>
            </a:r>
            <a:r>
              <a:rPr lang="en-US" sz="2400" dirty="0"/>
              <a:t>. </a:t>
            </a:r>
          </a:p>
          <a:p>
            <a:pPr marL="0" indent="0">
              <a:buFont typeface="Arial" panose="020B0604020202020204" pitchFamily="34" charset="0"/>
              <a:buNone/>
            </a:pPr>
            <a:br>
              <a:rPr lang="en-US" sz="2400" dirty="0"/>
            </a:br>
            <a:r>
              <a:rPr lang="en-US" sz="2400" dirty="0"/>
              <a:t>The behavior is </a:t>
            </a:r>
            <a:r>
              <a:rPr lang="en-US" sz="2400" u="sng" dirty="0"/>
              <a:t>repeated</a:t>
            </a:r>
            <a:r>
              <a:rPr lang="en-US" sz="2400" dirty="0"/>
              <a:t>, or has the potential to be repeated, over time.” </a:t>
            </a:r>
          </a:p>
        </p:txBody>
      </p:sp>
      <p:pic>
        <p:nvPicPr>
          <p:cNvPr id="7" name="Picture 6">
            <a:extLst>
              <a:ext uri="{FF2B5EF4-FFF2-40B4-BE49-F238E27FC236}">
                <a16:creationId xmlns:a16="http://schemas.microsoft.com/office/drawing/2014/main" id="{9DE876D2-B078-460B-A6FA-B2450D0E41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2819400"/>
            <a:ext cx="2046380" cy="3071490"/>
          </a:xfrm>
          <a:prstGeom prst="rect">
            <a:avLst/>
          </a:prstGeom>
          <a:ln>
            <a:solidFill>
              <a:srgbClr val="CC660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17C35030-1609-4B85-93F8-5E4779A582B3}"/>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3</a:t>
            </a:fld>
            <a:endParaRPr lang="en-US" dirty="0"/>
          </a:p>
        </p:txBody>
      </p:sp>
    </p:spTree>
    <p:extLst>
      <p:ext uri="{BB962C8B-B14F-4D97-AF65-F5344CB8AC3E}">
        <p14:creationId xmlns:p14="http://schemas.microsoft.com/office/powerpoint/2010/main" val="148197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304800" y="1003598"/>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533400" y="1371600"/>
            <a:ext cx="4953000" cy="4495800"/>
          </a:xfrm>
        </p:spPr>
        <p:txBody>
          <a:bodyPr>
            <a:noAutofit/>
          </a:bodyPr>
          <a:lstStyle/>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Bullying is an attack or intimidation </a:t>
            </a:r>
            <a:r>
              <a:rPr lang="en-US" sz="2400" u="sng" dirty="0">
                <a:solidFill>
                  <a:schemeClr val="bg2">
                    <a:lumMod val="10000"/>
                  </a:schemeClr>
                </a:solidFill>
              </a:rPr>
              <a:t>intended</a:t>
            </a:r>
            <a:r>
              <a:rPr lang="en-US" sz="2400" dirty="0">
                <a:solidFill>
                  <a:schemeClr val="bg2">
                    <a:lumMod val="10000"/>
                  </a:schemeClr>
                </a:solidFill>
              </a:rPr>
              <a:t> to cause fear, distress, or harm—either physical, verbal, and/or psychological.</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Bullying involves a real or perceived </a:t>
            </a:r>
            <a:r>
              <a:rPr lang="en-US" sz="2400" u="sng" dirty="0">
                <a:solidFill>
                  <a:schemeClr val="bg2">
                    <a:lumMod val="10000"/>
                  </a:schemeClr>
                </a:solidFill>
              </a:rPr>
              <a:t>power imbalance</a:t>
            </a:r>
            <a:r>
              <a:rPr lang="en-US" sz="2400" dirty="0">
                <a:solidFill>
                  <a:schemeClr val="bg2">
                    <a:lumMod val="10000"/>
                  </a:schemeClr>
                </a:solidFill>
              </a:rPr>
              <a:t> between the students involved. </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Bullying is </a:t>
            </a:r>
            <a:r>
              <a:rPr lang="en-US" sz="2400" u="sng" dirty="0">
                <a:solidFill>
                  <a:schemeClr val="bg2">
                    <a:lumMod val="10000"/>
                  </a:schemeClr>
                </a:solidFill>
              </a:rPr>
              <a:t>repeated</a:t>
            </a:r>
            <a:r>
              <a:rPr lang="en-US" sz="2400" dirty="0">
                <a:solidFill>
                  <a:schemeClr val="bg2">
                    <a:lumMod val="10000"/>
                  </a:schemeClr>
                </a:solidFill>
              </a:rPr>
              <a:t> attacks or intimidation between the same students over time.</a:t>
            </a:r>
          </a:p>
        </p:txBody>
      </p:sp>
      <p:sp>
        <p:nvSpPr>
          <p:cNvPr id="8" name="Title 1"/>
          <p:cNvSpPr>
            <a:spLocks noGrp="1"/>
          </p:cNvSpPr>
          <p:nvPr>
            <p:ph type="title"/>
          </p:nvPr>
        </p:nvSpPr>
        <p:spPr>
          <a:xfrm>
            <a:off x="505326" y="228852"/>
            <a:ext cx="8229600" cy="810828"/>
          </a:xfrm>
        </p:spPr>
        <p:txBody>
          <a:bodyPr>
            <a:normAutofit/>
          </a:bodyPr>
          <a:lstStyle/>
          <a:p>
            <a:r>
              <a:rPr lang="en-US" sz="3200" b="1" dirty="0">
                <a:solidFill>
                  <a:schemeClr val="accent6">
                    <a:lumMod val="50000"/>
                  </a:schemeClr>
                </a:solidFill>
                <a:latin typeface="+mn-lt"/>
              </a:rPr>
              <a:t>National Definition of Bullying</a:t>
            </a:r>
          </a:p>
        </p:txBody>
      </p:sp>
      <p:sp>
        <p:nvSpPr>
          <p:cNvPr id="2" name="Rectangle 1">
            <a:extLst>
              <a:ext uri="{FF2B5EF4-FFF2-40B4-BE49-F238E27FC236}">
                <a16:creationId xmlns:a16="http://schemas.microsoft.com/office/drawing/2014/main" id="{69CBEBED-328C-4F2E-AE03-9FC0C356FC94}"/>
              </a:ext>
            </a:extLst>
          </p:cNvPr>
          <p:cNvSpPr/>
          <p:nvPr/>
        </p:nvSpPr>
        <p:spPr>
          <a:xfrm>
            <a:off x="1219200" y="6183113"/>
            <a:ext cx="4597156" cy="369332"/>
          </a:xfrm>
          <a:prstGeom prst="rect">
            <a:avLst/>
          </a:prstGeom>
        </p:spPr>
        <p:txBody>
          <a:bodyPr wrap="none">
            <a:spAutoFit/>
          </a:bodyPr>
          <a:lstStyle/>
          <a:p>
            <a:r>
              <a:rPr lang="en-US" dirty="0"/>
              <a:t>Centers for Disease Control &amp; Prevention, 2011</a:t>
            </a:r>
          </a:p>
        </p:txBody>
      </p:sp>
      <p:pic>
        <p:nvPicPr>
          <p:cNvPr id="4" name="Picture 3">
            <a:extLst>
              <a:ext uri="{FF2B5EF4-FFF2-40B4-BE49-F238E27FC236}">
                <a16:creationId xmlns:a16="http://schemas.microsoft.com/office/drawing/2014/main" id="{908F93B5-FE79-4AEE-8EE4-6C3867701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06405"/>
            <a:ext cx="2303810" cy="3457876"/>
          </a:xfrm>
          <a:prstGeom prst="rect">
            <a:avLst/>
          </a:prstGeom>
          <a:ln>
            <a:solidFill>
              <a:schemeClr val="accent6">
                <a:lumMod val="50000"/>
              </a:schemeClr>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196A8703-E4E2-4BF4-AE21-D60BF547FFF3}"/>
              </a:ext>
            </a:extLst>
          </p:cNvPr>
          <p:cNvSpPr txBox="1"/>
          <p:nvPr/>
        </p:nvSpPr>
        <p:spPr>
          <a:xfrm>
            <a:off x="8188884" y="6183113"/>
            <a:ext cx="783358" cy="369332"/>
          </a:xfrm>
          <a:prstGeom prst="rect">
            <a:avLst/>
          </a:prstGeom>
          <a:noFill/>
        </p:spPr>
        <p:txBody>
          <a:bodyPr wrap="square" rtlCol="0">
            <a:spAutoFit/>
          </a:bodyPr>
          <a:lstStyle/>
          <a:p>
            <a:pPr algn="ctr"/>
            <a:fld id="{388DD32A-26A0-4CAE-8B5D-4924F18B6D89}" type="slidenum">
              <a:rPr lang="en-US" smtClean="0"/>
              <a:pPr algn="ctr"/>
              <a:t>4</a:t>
            </a:fld>
            <a:endParaRPr lang="en-US" dirty="0"/>
          </a:p>
        </p:txBody>
      </p:sp>
    </p:spTree>
    <p:extLst>
      <p:ext uri="{BB962C8B-B14F-4D97-AF65-F5344CB8AC3E}">
        <p14:creationId xmlns:p14="http://schemas.microsoft.com/office/powerpoint/2010/main" val="3090926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a:extLst>
              <a:ext uri="{FF2B5EF4-FFF2-40B4-BE49-F238E27FC236}">
                <a16:creationId xmlns:a16="http://schemas.microsoft.com/office/drawing/2014/main" id="{7F24C1AE-3772-49D5-9A89-86E21EE00C7C}"/>
              </a:ext>
            </a:extLst>
          </p:cNvPr>
          <p:cNvSpPr/>
          <p:nvPr/>
        </p:nvSpPr>
        <p:spPr>
          <a:xfrm rot="5400000">
            <a:off x="2991732" y="4425327"/>
            <a:ext cx="325694" cy="377792"/>
          </a:xfrm>
          <a:prstGeom prst="triangle">
            <a:avLst/>
          </a:prstGeom>
          <a:solidFill>
            <a:srgbClr val="98480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1D5590F1-EB18-4F7C-B211-E781800E6A62}"/>
              </a:ext>
            </a:extLst>
          </p:cNvPr>
          <p:cNvSpPr/>
          <p:nvPr/>
        </p:nvSpPr>
        <p:spPr>
          <a:xfrm rot="5400000">
            <a:off x="2991732" y="3076669"/>
            <a:ext cx="325694" cy="377792"/>
          </a:xfrm>
          <a:prstGeom prst="triangle">
            <a:avLst/>
          </a:prstGeom>
          <a:solidFill>
            <a:srgbClr val="98480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C332F363-3539-4F09-BC61-456F2F8E7A30}"/>
              </a:ext>
            </a:extLst>
          </p:cNvPr>
          <p:cNvSpPr/>
          <p:nvPr/>
        </p:nvSpPr>
        <p:spPr>
          <a:xfrm rot="5400000">
            <a:off x="2991732" y="1694673"/>
            <a:ext cx="325694" cy="377792"/>
          </a:xfrm>
          <a:prstGeom prst="triangle">
            <a:avLst/>
          </a:prstGeom>
          <a:solidFill>
            <a:srgbClr val="98480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533400" y="990600"/>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3429000" y="1676400"/>
            <a:ext cx="4953000" cy="3744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0" indent="-457200">
              <a:spcBef>
                <a:spcPts val="0"/>
              </a:spcBef>
              <a:spcAft>
                <a:spcPts val="1800"/>
              </a:spcAft>
              <a:buClr>
                <a:schemeClr val="accent6">
                  <a:lumMod val="50000"/>
                </a:schemeClr>
              </a:buClr>
              <a:buSzPct val="125000"/>
              <a:buFont typeface="+mj-lt"/>
              <a:buAutoNum type="arabicPeriod"/>
            </a:pPr>
            <a:r>
              <a:rPr lang="en-US" sz="2400" dirty="0"/>
              <a:t>The youth who bullies enjoys seeing his or her target afraid and upset. </a:t>
            </a:r>
          </a:p>
          <a:p>
            <a:pPr marL="685800" indent="-457200">
              <a:spcBef>
                <a:spcPts val="0"/>
              </a:spcBef>
              <a:spcAft>
                <a:spcPts val="1800"/>
              </a:spcAft>
              <a:buClr>
                <a:schemeClr val="accent6">
                  <a:lumMod val="50000"/>
                </a:schemeClr>
              </a:buClr>
              <a:buSzPct val="125000"/>
              <a:buFont typeface="+mj-lt"/>
              <a:buAutoNum type="arabicPeriod"/>
            </a:pPr>
            <a:r>
              <a:rPr lang="en-US" sz="2400" dirty="0"/>
              <a:t>The youth who bullies selects a target who is smaller, younger, or less socially able to cope.</a:t>
            </a:r>
          </a:p>
          <a:p>
            <a:pPr marL="685800" indent="-457200">
              <a:spcBef>
                <a:spcPts val="0"/>
              </a:spcBef>
              <a:spcAft>
                <a:spcPts val="1800"/>
              </a:spcAft>
              <a:buClr>
                <a:schemeClr val="accent6">
                  <a:lumMod val="50000"/>
                </a:schemeClr>
              </a:buClr>
              <a:buSzPct val="125000"/>
              <a:buFont typeface="+mj-lt"/>
              <a:buAutoNum type="arabicPeriod"/>
            </a:pPr>
            <a:r>
              <a:rPr lang="en-US" sz="2400" dirty="0"/>
              <a:t>The youth who bullies picks on the target repeatedly.</a:t>
            </a:r>
          </a:p>
        </p:txBody>
      </p:sp>
      <p:sp>
        <p:nvSpPr>
          <p:cNvPr id="10" name="Title 1"/>
          <p:cNvSpPr>
            <a:spLocks noGrp="1"/>
          </p:cNvSpPr>
          <p:nvPr>
            <p:ph type="title"/>
          </p:nvPr>
        </p:nvSpPr>
        <p:spPr>
          <a:xfrm>
            <a:off x="512144" y="92920"/>
            <a:ext cx="8229600" cy="1143000"/>
          </a:xfrm>
        </p:spPr>
        <p:txBody>
          <a:bodyPr/>
          <a:lstStyle/>
          <a:p>
            <a:r>
              <a:rPr lang="en-US" sz="3200" b="1" dirty="0">
                <a:solidFill>
                  <a:schemeClr val="accent6">
                    <a:lumMod val="50000"/>
                  </a:schemeClr>
                </a:solidFill>
                <a:latin typeface="+mn-lt"/>
              </a:rPr>
              <a:t>Bullying vs. Normal Conflict</a:t>
            </a:r>
          </a:p>
        </p:txBody>
      </p:sp>
      <p:sp>
        <p:nvSpPr>
          <p:cNvPr id="7" name="Content Placeholder 2">
            <a:extLst>
              <a:ext uri="{FF2B5EF4-FFF2-40B4-BE49-F238E27FC236}">
                <a16:creationId xmlns:a16="http://schemas.microsoft.com/office/drawing/2014/main" id="{DBE3065F-1AEB-4531-9090-A4ACD83A73FE}"/>
              </a:ext>
            </a:extLst>
          </p:cNvPr>
          <p:cNvSpPr>
            <a:spLocks noGrp="1"/>
          </p:cNvSpPr>
          <p:nvPr>
            <p:ph idx="1"/>
          </p:nvPr>
        </p:nvSpPr>
        <p:spPr>
          <a:xfrm>
            <a:off x="762000" y="2133600"/>
            <a:ext cx="2188443" cy="2589624"/>
          </a:xfrm>
        </p:spPr>
        <p:txBody>
          <a:bodyPr>
            <a:normAutofit/>
          </a:bodyPr>
          <a:lstStyle/>
          <a:p>
            <a:pPr marL="0" indent="0">
              <a:lnSpc>
                <a:spcPct val="120000"/>
              </a:lnSpc>
              <a:buNone/>
            </a:pPr>
            <a:r>
              <a:rPr lang="en-US" sz="2800" b="1" dirty="0">
                <a:solidFill>
                  <a:schemeClr val="tx1">
                    <a:lumMod val="65000"/>
                    <a:lumOff val="35000"/>
                  </a:schemeClr>
                </a:solidFill>
              </a:rPr>
              <a:t>The three basic ways </a:t>
            </a:r>
            <a:br>
              <a:rPr lang="en-US" sz="2800" b="1" dirty="0">
                <a:solidFill>
                  <a:schemeClr val="tx1">
                    <a:lumMod val="65000"/>
                    <a:lumOff val="35000"/>
                  </a:schemeClr>
                </a:solidFill>
              </a:rPr>
            </a:br>
            <a:r>
              <a:rPr lang="en-US" sz="2800" b="1" dirty="0">
                <a:solidFill>
                  <a:schemeClr val="tx1">
                    <a:lumMod val="65000"/>
                    <a:lumOff val="35000"/>
                  </a:schemeClr>
                </a:solidFill>
              </a:rPr>
              <a:t>to know the difference</a:t>
            </a:r>
          </a:p>
        </p:txBody>
      </p:sp>
      <p:sp>
        <p:nvSpPr>
          <p:cNvPr id="3" name="Right Bracket 2">
            <a:extLst>
              <a:ext uri="{FF2B5EF4-FFF2-40B4-BE49-F238E27FC236}">
                <a16:creationId xmlns:a16="http://schemas.microsoft.com/office/drawing/2014/main" id="{7275A68D-11C0-41F0-B05A-E844474DF8B3}"/>
              </a:ext>
            </a:extLst>
          </p:cNvPr>
          <p:cNvSpPr/>
          <p:nvPr/>
        </p:nvSpPr>
        <p:spPr>
          <a:xfrm>
            <a:off x="2645643" y="1524000"/>
            <a:ext cx="304800" cy="4038600"/>
          </a:xfrm>
          <a:prstGeom prst="rightBracket">
            <a:avLst/>
          </a:prstGeom>
          <a:ln w="28575">
            <a:solidFill>
              <a:srgbClr val="984807">
                <a:alpha val="50196"/>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a:extLst>
              <a:ext uri="{FF2B5EF4-FFF2-40B4-BE49-F238E27FC236}">
                <a16:creationId xmlns:a16="http://schemas.microsoft.com/office/drawing/2014/main" id="{BAD04A11-F49C-4F81-B164-60379EED5164}"/>
              </a:ext>
            </a:extLst>
          </p:cNvPr>
          <p:cNvSpPr/>
          <p:nvPr/>
        </p:nvSpPr>
        <p:spPr>
          <a:xfrm>
            <a:off x="4834086" y="5377934"/>
            <a:ext cx="2015680" cy="369332"/>
          </a:xfrm>
          <a:prstGeom prst="rect">
            <a:avLst/>
          </a:prstGeom>
        </p:spPr>
        <p:txBody>
          <a:bodyPr wrap="none">
            <a:spAutoFit/>
          </a:bodyPr>
          <a:lstStyle/>
          <a:p>
            <a:r>
              <a:rPr lang="en-US" dirty="0"/>
              <a:t>Garrity et al. (2000)</a:t>
            </a:r>
          </a:p>
        </p:txBody>
      </p:sp>
      <p:sp>
        <p:nvSpPr>
          <p:cNvPr id="15" name="TextBox 14">
            <a:extLst>
              <a:ext uri="{FF2B5EF4-FFF2-40B4-BE49-F238E27FC236}">
                <a16:creationId xmlns:a16="http://schemas.microsoft.com/office/drawing/2014/main" id="{6FAF6B8B-58BE-47B2-908C-B7B435B85FCE}"/>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5</a:t>
            </a:fld>
            <a:endParaRPr lang="en-US" dirty="0"/>
          </a:p>
        </p:txBody>
      </p:sp>
    </p:spTree>
    <p:extLst>
      <p:ext uri="{BB962C8B-B14F-4D97-AF65-F5344CB8AC3E}">
        <p14:creationId xmlns:p14="http://schemas.microsoft.com/office/powerpoint/2010/main" val="2253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91" y="282690"/>
            <a:ext cx="8229600" cy="710762"/>
          </a:xfrm>
        </p:spPr>
        <p:txBody>
          <a:bodyPr/>
          <a:lstStyle/>
          <a:p>
            <a:r>
              <a:rPr lang="en-US" sz="3200" b="1" dirty="0">
                <a:solidFill>
                  <a:schemeClr val="accent6">
                    <a:lumMod val="50000"/>
                  </a:schemeClr>
                </a:solidFill>
                <a:latin typeface="+mn-lt"/>
              </a:rPr>
              <a:t>Impact of Bullying</a:t>
            </a:r>
          </a:p>
        </p:txBody>
      </p:sp>
      <p:cxnSp>
        <p:nvCxnSpPr>
          <p:cNvPr id="5" name="Straight Connector 4"/>
          <p:cNvCxnSpPr/>
          <p:nvPr/>
        </p:nvCxnSpPr>
        <p:spPr>
          <a:xfrm>
            <a:off x="457200" y="975787"/>
            <a:ext cx="8275763"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181600" y="1488325"/>
            <a:ext cx="3687637" cy="45057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lnSpc>
                <a:spcPct val="110000"/>
              </a:lnSpc>
              <a:spcBef>
                <a:spcPts val="0"/>
              </a:spcBef>
              <a:spcAft>
                <a:spcPts val="1800"/>
              </a:spcAft>
              <a:buClr>
                <a:schemeClr val="accent6">
                  <a:lumMod val="50000"/>
                </a:schemeClr>
              </a:buClr>
              <a:buSzPct val="85000"/>
              <a:buNone/>
            </a:pPr>
            <a:r>
              <a:rPr lang="en-US" sz="2400" b="1" dirty="0">
                <a:solidFill>
                  <a:srgbClr val="984807"/>
                </a:solidFill>
              </a:rPr>
              <a:t>Statistical Impacts:</a:t>
            </a:r>
          </a:p>
          <a:p>
            <a:pPr marL="571500">
              <a:lnSpc>
                <a:spcPct val="110000"/>
              </a:lnSpc>
              <a:spcBef>
                <a:spcPts val="0"/>
              </a:spcBef>
              <a:spcAft>
                <a:spcPts val="1800"/>
              </a:spcAft>
              <a:buClr>
                <a:schemeClr val="accent6">
                  <a:lumMod val="50000"/>
                </a:schemeClr>
              </a:buClr>
              <a:buSzPct val="85000"/>
              <a:buFont typeface="Wingdings" panose="05000000000000000000" pitchFamily="2" charset="2"/>
              <a:buChar char="§"/>
            </a:pPr>
            <a:r>
              <a:rPr lang="en-US" sz="2400" dirty="0"/>
              <a:t>Bullied students are </a:t>
            </a:r>
            <a:br>
              <a:rPr lang="en-US" sz="2400" dirty="0"/>
            </a:br>
            <a:r>
              <a:rPr lang="en-US" sz="2400" b="1" i="1" dirty="0">
                <a:solidFill>
                  <a:srgbClr val="984807"/>
                </a:solidFill>
              </a:rPr>
              <a:t>5</a:t>
            </a:r>
            <a:r>
              <a:rPr lang="en-US" sz="2400" i="1" dirty="0"/>
              <a:t> times more likely </a:t>
            </a:r>
            <a:br>
              <a:rPr lang="en-US" sz="2400" dirty="0"/>
            </a:br>
            <a:r>
              <a:rPr lang="en-US" sz="2400" dirty="0"/>
              <a:t>to be depressed.</a:t>
            </a:r>
          </a:p>
          <a:p>
            <a:pPr marL="571500">
              <a:lnSpc>
                <a:spcPct val="110000"/>
              </a:lnSpc>
              <a:spcBef>
                <a:spcPts val="0"/>
              </a:spcBef>
              <a:spcAft>
                <a:spcPts val="1800"/>
              </a:spcAft>
              <a:buClr>
                <a:schemeClr val="accent6">
                  <a:lumMod val="50000"/>
                </a:schemeClr>
              </a:buClr>
              <a:buSzPct val="85000"/>
              <a:buFont typeface="Wingdings" panose="05000000000000000000" pitchFamily="2" charset="2"/>
              <a:buChar char="§"/>
            </a:pPr>
            <a:r>
              <a:rPr lang="en-US" sz="2400" dirty="0"/>
              <a:t>Bullied </a:t>
            </a:r>
            <a:r>
              <a:rPr lang="en-US" sz="2400" u="sng" dirty="0"/>
              <a:t>boys</a:t>
            </a:r>
            <a:r>
              <a:rPr lang="en-US" sz="2400" dirty="0"/>
              <a:t> are </a:t>
            </a:r>
            <a:br>
              <a:rPr lang="en-US" sz="2400" dirty="0"/>
            </a:br>
            <a:r>
              <a:rPr lang="en-US" sz="2400" b="1" i="1" dirty="0">
                <a:solidFill>
                  <a:srgbClr val="984807"/>
                </a:solidFill>
              </a:rPr>
              <a:t>4</a:t>
            </a:r>
            <a:r>
              <a:rPr lang="en-US" sz="2400" i="1" dirty="0"/>
              <a:t> times more likely </a:t>
            </a:r>
            <a:br>
              <a:rPr lang="en-US" sz="2400" dirty="0"/>
            </a:br>
            <a:r>
              <a:rPr lang="en-US" sz="2400" dirty="0"/>
              <a:t>to be suicidal.</a:t>
            </a:r>
          </a:p>
          <a:p>
            <a:pPr marL="571500">
              <a:lnSpc>
                <a:spcPct val="110000"/>
              </a:lnSpc>
              <a:spcBef>
                <a:spcPts val="0"/>
              </a:spcBef>
              <a:spcAft>
                <a:spcPts val="1800"/>
              </a:spcAft>
              <a:buClr>
                <a:schemeClr val="accent6">
                  <a:lumMod val="50000"/>
                </a:schemeClr>
              </a:buClr>
              <a:buSzPct val="85000"/>
              <a:buFont typeface="Wingdings" panose="05000000000000000000" pitchFamily="2" charset="2"/>
              <a:buChar char="§"/>
            </a:pPr>
            <a:r>
              <a:rPr lang="en-US" sz="2400" dirty="0"/>
              <a:t>Bullied </a:t>
            </a:r>
            <a:r>
              <a:rPr lang="en-US" sz="2400" u="sng" dirty="0"/>
              <a:t>girls</a:t>
            </a:r>
            <a:r>
              <a:rPr lang="en-US" sz="2400" dirty="0"/>
              <a:t> are </a:t>
            </a:r>
            <a:br>
              <a:rPr lang="en-US" sz="2400" dirty="0"/>
            </a:br>
            <a:r>
              <a:rPr lang="en-US" sz="2400" b="1" i="1" dirty="0">
                <a:solidFill>
                  <a:srgbClr val="984807"/>
                </a:solidFill>
              </a:rPr>
              <a:t>8</a:t>
            </a:r>
            <a:r>
              <a:rPr lang="en-US" sz="2400" i="1" dirty="0"/>
              <a:t> times more likely </a:t>
            </a:r>
            <a:br>
              <a:rPr lang="en-US" sz="2400" dirty="0"/>
            </a:br>
            <a:r>
              <a:rPr lang="en-US" sz="2400" dirty="0"/>
              <a:t>to be suicidal.</a:t>
            </a:r>
          </a:p>
        </p:txBody>
      </p:sp>
      <p:sp>
        <p:nvSpPr>
          <p:cNvPr id="8" name="Content Placeholder 2"/>
          <p:cNvSpPr txBox="1">
            <a:spLocks/>
          </p:cNvSpPr>
          <p:nvPr/>
        </p:nvSpPr>
        <p:spPr>
          <a:xfrm>
            <a:off x="361749" y="1494203"/>
            <a:ext cx="3581400" cy="37443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Bullying increases absenteeism and decreases academic success.</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Bullying creates feelings of helplessness, anger, and frustration.</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Bullying can increase the possibility of suicidal thoughts.</a:t>
            </a:r>
          </a:p>
        </p:txBody>
      </p:sp>
      <p:pic>
        <p:nvPicPr>
          <p:cNvPr id="13" name="Picture 12">
            <a:extLst>
              <a:ext uri="{FF2B5EF4-FFF2-40B4-BE49-F238E27FC236}">
                <a16:creationId xmlns:a16="http://schemas.microsoft.com/office/drawing/2014/main" id="{9BD02E4D-FF79-4AE7-BBFB-84442DBC5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5378809"/>
            <a:ext cx="1846813" cy="1230439"/>
          </a:xfrm>
          <a:prstGeom prst="rect">
            <a:avLst/>
          </a:prstGeom>
        </p:spPr>
      </p:pic>
      <p:cxnSp>
        <p:nvCxnSpPr>
          <p:cNvPr id="28" name="Straight Connector 27">
            <a:extLst>
              <a:ext uri="{FF2B5EF4-FFF2-40B4-BE49-F238E27FC236}">
                <a16:creationId xmlns:a16="http://schemas.microsoft.com/office/drawing/2014/main" id="{ADF3ED0D-5CF3-4D03-BD79-3C712972D87B}"/>
              </a:ext>
            </a:extLst>
          </p:cNvPr>
          <p:cNvCxnSpPr>
            <a:cxnSpLocks/>
            <a:stCxn id="2" idx="2"/>
            <a:endCxn id="13" idx="0"/>
          </p:cNvCxnSpPr>
          <p:nvPr/>
        </p:nvCxnSpPr>
        <p:spPr>
          <a:xfrm flipH="1">
            <a:off x="4581007" y="993452"/>
            <a:ext cx="9884" cy="4385357"/>
          </a:xfrm>
          <a:prstGeom prst="line">
            <a:avLst/>
          </a:prstGeom>
          <a:ln w="19050">
            <a:solidFill>
              <a:schemeClr val="bg1">
                <a:lumMod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960F2D2-DF16-441B-93EE-C9CDCB7E18E9}"/>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6</a:t>
            </a:fld>
            <a:endParaRPr lang="en-US" dirty="0"/>
          </a:p>
        </p:txBody>
      </p:sp>
    </p:spTree>
    <p:extLst>
      <p:ext uri="{BB962C8B-B14F-4D97-AF65-F5344CB8AC3E}">
        <p14:creationId xmlns:p14="http://schemas.microsoft.com/office/powerpoint/2010/main" val="4774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162" y="304800"/>
            <a:ext cx="6821700" cy="1143000"/>
          </a:xfrm>
        </p:spPr>
        <p:txBody>
          <a:bodyPr>
            <a:normAutofit/>
          </a:bodyPr>
          <a:lstStyle/>
          <a:p>
            <a:r>
              <a:rPr lang="en-US" sz="2800" b="1" dirty="0">
                <a:solidFill>
                  <a:schemeClr val="accent6">
                    <a:lumMod val="50000"/>
                  </a:schemeClr>
                </a:solidFill>
                <a:latin typeface="+mn-lt"/>
              </a:rPr>
              <a:t>Activity:  </a:t>
            </a:r>
            <a:br>
              <a:rPr lang="en-US" sz="2800" b="1" dirty="0">
                <a:solidFill>
                  <a:schemeClr val="accent6">
                    <a:lumMod val="50000"/>
                  </a:schemeClr>
                </a:solidFill>
                <a:latin typeface="+mn-lt"/>
              </a:rPr>
            </a:br>
            <a:r>
              <a:rPr lang="en-US" sz="2800" b="1" dirty="0">
                <a:solidFill>
                  <a:schemeClr val="accent6">
                    <a:lumMod val="50000"/>
                  </a:schemeClr>
                </a:solidFill>
                <a:latin typeface="+mn-lt"/>
              </a:rPr>
              <a:t>Assessing Personal Experience</a:t>
            </a:r>
          </a:p>
        </p:txBody>
      </p:sp>
      <p:cxnSp>
        <p:nvCxnSpPr>
          <p:cNvPr id="5" name="Straight Connector 4"/>
          <p:cNvCxnSpPr>
            <a:cxnSpLocks/>
          </p:cNvCxnSpPr>
          <p:nvPr/>
        </p:nvCxnSpPr>
        <p:spPr>
          <a:xfrm>
            <a:off x="1272810" y="1524000"/>
            <a:ext cx="634248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5306910" y="2590800"/>
            <a:ext cx="3379890" cy="30022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28600" indent="0">
              <a:spcBef>
                <a:spcPts val="0"/>
              </a:spcBef>
              <a:spcAft>
                <a:spcPts val="1800"/>
              </a:spcAft>
              <a:buClr>
                <a:schemeClr val="accent6">
                  <a:lumMod val="50000"/>
                </a:schemeClr>
              </a:buClr>
              <a:buSzPct val="85000"/>
              <a:buNone/>
            </a:pPr>
            <a:r>
              <a:rPr lang="en-US" sz="2400" b="1" dirty="0">
                <a:solidFill>
                  <a:srgbClr val="984807"/>
                </a:solidFill>
              </a:rPr>
              <a:t>Were you ever a…</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Youth who bullied?</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Target?</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Bully-Target?</a:t>
            </a:r>
          </a:p>
          <a:p>
            <a:pPr marL="571500">
              <a:spcBef>
                <a:spcPts val="0"/>
              </a:spcBef>
              <a:spcAft>
                <a:spcPts val="1800"/>
              </a:spcAft>
              <a:buClr>
                <a:schemeClr val="accent6">
                  <a:lumMod val="50000"/>
                </a:schemeClr>
              </a:buClr>
              <a:buSzPct val="85000"/>
              <a:buFont typeface="Wingdings" panose="05000000000000000000" pitchFamily="2" charset="2"/>
              <a:buChar char="§"/>
            </a:pPr>
            <a:r>
              <a:rPr lang="en-US" sz="2400" dirty="0"/>
              <a:t>Bystander?</a:t>
            </a:r>
          </a:p>
        </p:txBody>
      </p:sp>
      <p:sp>
        <p:nvSpPr>
          <p:cNvPr id="8" name="Content Placeholder 2">
            <a:extLst>
              <a:ext uri="{FF2B5EF4-FFF2-40B4-BE49-F238E27FC236}">
                <a16:creationId xmlns:a16="http://schemas.microsoft.com/office/drawing/2014/main" id="{3CAEF7EA-B535-45D5-B533-5AC7C0C979EC}"/>
              </a:ext>
            </a:extLst>
          </p:cNvPr>
          <p:cNvSpPr>
            <a:spLocks noGrp="1"/>
          </p:cNvSpPr>
          <p:nvPr>
            <p:ph idx="1"/>
          </p:nvPr>
        </p:nvSpPr>
        <p:spPr>
          <a:xfrm>
            <a:off x="740815" y="1705670"/>
            <a:ext cx="3598181" cy="1338725"/>
          </a:xfrm>
        </p:spPr>
        <p:txBody>
          <a:bodyPr>
            <a:normAutofit/>
          </a:bodyPr>
          <a:lstStyle/>
          <a:p>
            <a:pPr marL="0" indent="0" algn="ctr">
              <a:lnSpc>
                <a:spcPct val="120000"/>
              </a:lnSpc>
              <a:buNone/>
            </a:pPr>
            <a:r>
              <a:rPr lang="en-US" sz="2600" b="1" dirty="0"/>
              <a:t>Think back to your childhood/student days.</a:t>
            </a:r>
          </a:p>
        </p:txBody>
      </p:sp>
      <p:pic>
        <p:nvPicPr>
          <p:cNvPr id="6" name="Picture 5">
            <a:extLst>
              <a:ext uri="{FF2B5EF4-FFF2-40B4-BE49-F238E27FC236}">
                <a16:creationId xmlns:a16="http://schemas.microsoft.com/office/drawing/2014/main" id="{7E486F86-5F39-4276-9711-5797D59DA7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60" y="2895600"/>
            <a:ext cx="3808288" cy="2542032"/>
          </a:xfrm>
          <a:prstGeom prst="rect">
            <a:avLst/>
          </a:prstGeom>
          <a:ln>
            <a:solidFill>
              <a:srgbClr val="984807"/>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DF1540B5-B642-487B-B059-532BEAA182BC}"/>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7</a:t>
            </a:fld>
            <a:endParaRPr lang="en-US" dirty="0"/>
          </a:p>
        </p:txBody>
      </p:sp>
    </p:spTree>
    <p:extLst>
      <p:ext uri="{BB962C8B-B14F-4D97-AF65-F5344CB8AC3E}">
        <p14:creationId xmlns:p14="http://schemas.microsoft.com/office/powerpoint/2010/main" val="236005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7200" y="1097903"/>
            <a:ext cx="80772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828828" y="1423150"/>
            <a:ext cx="2564331" cy="971161"/>
          </a:xfrm>
        </p:spPr>
        <p:txBody>
          <a:bodyPr>
            <a:noAutofit/>
          </a:bodyPr>
          <a:lstStyle/>
          <a:p>
            <a:pPr marL="0" indent="0">
              <a:lnSpc>
                <a:spcPct val="110000"/>
              </a:lnSpc>
              <a:spcBef>
                <a:spcPts val="1800"/>
              </a:spcBef>
              <a:buClr>
                <a:schemeClr val="accent6">
                  <a:lumMod val="50000"/>
                </a:schemeClr>
              </a:buClr>
              <a:buSzPct val="85000"/>
              <a:buNone/>
            </a:pPr>
            <a:r>
              <a:rPr lang="en-US" b="1" dirty="0">
                <a:solidFill>
                  <a:schemeClr val="tx1">
                    <a:lumMod val="65000"/>
                    <a:lumOff val="35000"/>
                  </a:schemeClr>
                </a:solidFill>
              </a:rPr>
              <a:t>AI/AN youth are targeted for all forms of bullying:</a:t>
            </a:r>
          </a:p>
        </p:txBody>
      </p:sp>
      <p:sp>
        <p:nvSpPr>
          <p:cNvPr id="8" name="Title 1"/>
          <p:cNvSpPr>
            <a:spLocks noGrp="1"/>
          </p:cNvSpPr>
          <p:nvPr>
            <p:ph type="title"/>
          </p:nvPr>
        </p:nvSpPr>
        <p:spPr>
          <a:xfrm>
            <a:off x="783281" y="287075"/>
            <a:ext cx="7726237" cy="810828"/>
          </a:xfrm>
        </p:spPr>
        <p:txBody>
          <a:bodyPr>
            <a:normAutofit/>
          </a:bodyPr>
          <a:lstStyle/>
          <a:p>
            <a:r>
              <a:rPr lang="en-US" sz="3200" b="1" dirty="0">
                <a:solidFill>
                  <a:schemeClr val="accent6">
                    <a:lumMod val="50000"/>
                  </a:schemeClr>
                </a:solidFill>
                <a:latin typeface="+mn-lt"/>
              </a:rPr>
              <a:t>Native Youth as Targets  of Bullying</a:t>
            </a:r>
          </a:p>
        </p:txBody>
      </p:sp>
      <p:sp>
        <p:nvSpPr>
          <p:cNvPr id="9" name="Content Placeholder 2"/>
          <p:cNvSpPr txBox="1">
            <a:spLocks/>
          </p:cNvSpPr>
          <p:nvPr/>
        </p:nvSpPr>
        <p:spPr>
          <a:xfrm>
            <a:off x="3810000" y="1371600"/>
            <a:ext cx="5105400" cy="38667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Due to their race</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Due to cultural and linguistic differences</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Because negative stereotypes and misconceptions exist, encouraging racist beliefs and behaviors</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For growing up in poverty and having low cultural self-esteem</a:t>
            </a:r>
          </a:p>
          <a:p>
            <a:pPr>
              <a:lnSpc>
                <a:spcPct val="110000"/>
              </a:lnSpc>
              <a:spcBef>
                <a:spcPts val="1800"/>
              </a:spcBef>
              <a:buClr>
                <a:schemeClr val="accent6">
                  <a:lumMod val="50000"/>
                </a:schemeClr>
              </a:buClr>
              <a:buSzPct val="85000"/>
              <a:buFont typeface="Wingdings" panose="05000000000000000000" pitchFamily="2" charset="2"/>
              <a:buChar char="§"/>
            </a:pPr>
            <a:r>
              <a:rPr lang="en-US" sz="2400" dirty="0">
                <a:solidFill>
                  <a:schemeClr val="bg2">
                    <a:lumMod val="10000"/>
                  </a:schemeClr>
                </a:solidFill>
              </a:rPr>
              <a:t>For excelling in school (going against a negative stereotype)</a:t>
            </a:r>
          </a:p>
        </p:txBody>
      </p:sp>
      <p:pic>
        <p:nvPicPr>
          <p:cNvPr id="15" name="Picture 14">
            <a:extLst>
              <a:ext uri="{FF2B5EF4-FFF2-40B4-BE49-F238E27FC236}">
                <a16:creationId xmlns:a16="http://schemas.microsoft.com/office/drawing/2014/main" id="{3D57EDFD-32E1-4621-B357-5B73AC2AC4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34593" y="3810000"/>
            <a:ext cx="3352800" cy="2233803"/>
          </a:xfrm>
          <a:prstGeom prst="rect">
            <a:avLst/>
          </a:prstGeom>
        </p:spPr>
      </p:pic>
      <p:sp>
        <p:nvSpPr>
          <p:cNvPr id="11" name="TextBox 10">
            <a:extLst>
              <a:ext uri="{FF2B5EF4-FFF2-40B4-BE49-F238E27FC236}">
                <a16:creationId xmlns:a16="http://schemas.microsoft.com/office/drawing/2014/main" id="{EE5F5B3E-1779-46FB-8A75-748F198E2791}"/>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8</a:t>
            </a:fld>
            <a:endParaRPr lang="en-US" dirty="0"/>
          </a:p>
        </p:txBody>
      </p:sp>
    </p:spTree>
    <p:extLst>
      <p:ext uri="{BB962C8B-B14F-4D97-AF65-F5344CB8AC3E}">
        <p14:creationId xmlns:p14="http://schemas.microsoft.com/office/powerpoint/2010/main" val="201089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21809" y="1266327"/>
            <a:ext cx="8077200" cy="0"/>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p:cNvSpPr>
            <a:spLocks noGrp="1"/>
          </p:cNvSpPr>
          <p:nvPr>
            <p:ph idx="1"/>
          </p:nvPr>
        </p:nvSpPr>
        <p:spPr>
          <a:xfrm>
            <a:off x="279133" y="2171700"/>
            <a:ext cx="4205455" cy="4038600"/>
          </a:xfrm>
        </p:spPr>
        <p:txBody>
          <a:bodyPr>
            <a:noAutofit/>
          </a:bodyPr>
          <a:lstStyle/>
          <a:p>
            <a:pPr>
              <a:lnSpc>
                <a:spcPct val="110000"/>
              </a:lnSpc>
              <a:spcBef>
                <a:spcPts val="1200"/>
              </a:spcBef>
              <a:buClr>
                <a:schemeClr val="accent6">
                  <a:lumMod val="50000"/>
                </a:schemeClr>
              </a:buClr>
              <a:buSzPct val="85000"/>
              <a:buFont typeface="Wingdings" panose="05000000000000000000" pitchFamily="2" charset="2"/>
              <a:buChar char="§"/>
            </a:pPr>
            <a:r>
              <a:rPr lang="en-US" sz="2200" dirty="0">
                <a:solidFill>
                  <a:schemeClr val="bg2">
                    <a:lumMod val="10000"/>
                  </a:schemeClr>
                </a:solidFill>
              </a:rPr>
              <a:t>Limited communication skills</a:t>
            </a:r>
          </a:p>
          <a:p>
            <a:pPr>
              <a:lnSpc>
                <a:spcPct val="110000"/>
              </a:lnSpc>
              <a:spcBef>
                <a:spcPts val="1200"/>
              </a:spcBef>
              <a:buClr>
                <a:schemeClr val="accent6">
                  <a:lumMod val="50000"/>
                </a:schemeClr>
              </a:buClr>
              <a:buSzPct val="85000"/>
              <a:buFont typeface="Wingdings" panose="05000000000000000000" pitchFamily="2" charset="2"/>
              <a:buChar char="§"/>
            </a:pPr>
            <a:r>
              <a:rPr lang="en-US" sz="2200" dirty="0">
                <a:solidFill>
                  <a:schemeClr val="bg2">
                    <a:lumMod val="10000"/>
                  </a:schemeClr>
                </a:solidFill>
              </a:rPr>
              <a:t>Difficulty interpreting youthful social cues</a:t>
            </a:r>
          </a:p>
          <a:p>
            <a:pPr>
              <a:lnSpc>
                <a:spcPct val="110000"/>
              </a:lnSpc>
              <a:spcBef>
                <a:spcPts val="1200"/>
              </a:spcBef>
              <a:buClr>
                <a:schemeClr val="accent6">
                  <a:lumMod val="50000"/>
                </a:schemeClr>
              </a:buClr>
              <a:buSzPct val="85000"/>
              <a:buFont typeface="Wingdings" panose="05000000000000000000" pitchFamily="2" charset="2"/>
              <a:buChar char="§"/>
            </a:pPr>
            <a:r>
              <a:rPr lang="en-US" sz="2200" dirty="0">
                <a:solidFill>
                  <a:schemeClr val="bg2">
                    <a:lumMod val="10000"/>
                  </a:schemeClr>
                </a:solidFill>
              </a:rPr>
              <a:t>Lower social standing among peers</a:t>
            </a:r>
          </a:p>
          <a:p>
            <a:pPr>
              <a:lnSpc>
                <a:spcPct val="110000"/>
              </a:lnSpc>
              <a:spcBef>
                <a:spcPts val="1200"/>
              </a:spcBef>
              <a:buClr>
                <a:schemeClr val="accent6">
                  <a:lumMod val="50000"/>
                </a:schemeClr>
              </a:buClr>
              <a:buSzPct val="85000"/>
              <a:buFont typeface="Wingdings" panose="05000000000000000000" pitchFamily="2" charset="2"/>
              <a:buChar char="§"/>
            </a:pPr>
            <a:r>
              <a:rPr lang="en-US" sz="2200" dirty="0">
                <a:solidFill>
                  <a:schemeClr val="bg2">
                    <a:lumMod val="10000"/>
                  </a:schemeClr>
                </a:solidFill>
              </a:rPr>
              <a:t>Academic difficulties</a:t>
            </a:r>
          </a:p>
          <a:p>
            <a:pPr>
              <a:lnSpc>
                <a:spcPct val="110000"/>
              </a:lnSpc>
              <a:spcBef>
                <a:spcPts val="1200"/>
              </a:spcBef>
              <a:buClr>
                <a:schemeClr val="accent6">
                  <a:lumMod val="50000"/>
                </a:schemeClr>
              </a:buClr>
              <a:buSzPct val="85000"/>
              <a:buFont typeface="Wingdings" panose="05000000000000000000" pitchFamily="2" charset="2"/>
              <a:buChar char="§"/>
            </a:pPr>
            <a:r>
              <a:rPr lang="en-US" sz="2200" dirty="0">
                <a:solidFill>
                  <a:schemeClr val="bg2">
                    <a:lumMod val="10000"/>
                  </a:schemeClr>
                </a:solidFill>
              </a:rPr>
              <a:t>Limited ability to participate in physical activities/sports</a:t>
            </a:r>
          </a:p>
          <a:p>
            <a:pPr>
              <a:lnSpc>
                <a:spcPct val="110000"/>
              </a:lnSpc>
              <a:spcBef>
                <a:spcPts val="1200"/>
              </a:spcBef>
              <a:buClr>
                <a:schemeClr val="accent6">
                  <a:lumMod val="50000"/>
                </a:schemeClr>
              </a:buClr>
              <a:buSzPct val="85000"/>
              <a:buFont typeface="Wingdings" panose="05000000000000000000" pitchFamily="2" charset="2"/>
              <a:buChar char="§"/>
            </a:pPr>
            <a:r>
              <a:rPr lang="en-US" sz="2200" dirty="0">
                <a:solidFill>
                  <a:schemeClr val="bg2">
                    <a:lumMod val="10000"/>
                  </a:schemeClr>
                </a:solidFill>
              </a:rPr>
              <a:t>Lower self-esteem</a:t>
            </a:r>
            <a:endParaRPr lang="en-US" sz="2200" dirty="0">
              <a:solidFill>
                <a:schemeClr val="bg2">
                  <a:lumMod val="25000"/>
                </a:schemeClr>
              </a:solidFill>
            </a:endParaRPr>
          </a:p>
        </p:txBody>
      </p:sp>
      <p:sp>
        <p:nvSpPr>
          <p:cNvPr id="8" name="Title 1"/>
          <p:cNvSpPr>
            <a:spLocks noGrp="1"/>
          </p:cNvSpPr>
          <p:nvPr>
            <p:ph type="title"/>
          </p:nvPr>
        </p:nvSpPr>
        <p:spPr>
          <a:xfrm>
            <a:off x="1086771" y="387084"/>
            <a:ext cx="7003582" cy="810828"/>
          </a:xfrm>
        </p:spPr>
        <p:txBody>
          <a:bodyPr>
            <a:noAutofit/>
          </a:bodyPr>
          <a:lstStyle/>
          <a:p>
            <a:r>
              <a:rPr lang="en-US" sz="2800" b="1" dirty="0">
                <a:solidFill>
                  <a:schemeClr val="accent6">
                    <a:lumMod val="50000"/>
                  </a:schemeClr>
                </a:solidFill>
                <a:latin typeface="+mn-lt"/>
              </a:rPr>
              <a:t>Youth with Disabilities—</a:t>
            </a:r>
            <a:br>
              <a:rPr lang="en-US" sz="2800" b="1" dirty="0">
                <a:solidFill>
                  <a:schemeClr val="accent6">
                    <a:lumMod val="50000"/>
                  </a:schemeClr>
                </a:solidFill>
                <a:latin typeface="+mn-lt"/>
              </a:rPr>
            </a:br>
            <a:r>
              <a:rPr lang="en-US" sz="2800" b="1" dirty="0">
                <a:solidFill>
                  <a:schemeClr val="accent6">
                    <a:lumMod val="50000"/>
                  </a:schemeClr>
                </a:solidFill>
                <a:latin typeface="+mn-lt"/>
              </a:rPr>
              <a:t>2-3 Times More Likely to be Bullied</a:t>
            </a:r>
          </a:p>
        </p:txBody>
      </p:sp>
      <p:sp>
        <p:nvSpPr>
          <p:cNvPr id="9" name="Content Placeholder 2"/>
          <p:cNvSpPr txBox="1">
            <a:spLocks/>
          </p:cNvSpPr>
          <p:nvPr/>
        </p:nvSpPr>
        <p:spPr>
          <a:xfrm>
            <a:off x="783281" y="4191000"/>
            <a:ext cx="2819400" cy="27432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spcBef>
                <a:spcPts val="1800"/>
              </a:spcBef>
              <a:buClr>
                <a:schemeClr val="accent6">
                  <a:lumMod val="50000"/>
                </a:schemeClr>
              </a:buClr>
              <a:buSzPct val="85000"/>
              <a:buFont typeface="Wingdings" panose="05000000000000000000" pitchFamily="2" charset="2"/>
              <a:buChar char="§"/>
            </a:pPr>
            <a:endParaRPr lang="en-US" sz="2400" dirty="0">
              <a:solidFill>
                <a:schemeClr val="bg2">
                  <a:lumMod val="25000"/>
                </a:schemeClr>
              </a:solidFill>
            </a:endParaRPr>
          </a:p>
        </p:txBody>
      </p:sp>
      <p:sp>
        <p:nvSpPr>
          <p:cNvPr id="2" name="Rectangle 1">
            <a:extLst>
              <a:ext uri="{FF2B5EF4-FFF2-40B4-BE49-F238E27FC236}">
                <a16:creationId xmlns:a16="http://schemas.microsoft.com/office/drawing/2014/main" id="{6D3731EA-7BD6-44C2-9F82-DE90DE83C20E}"/>
              </a:ext>
            </a:extLst>
          </p:cNvPr>
          <p:cNvSpPr/>
          <p:nvPr/>
        </p:nvSpPr>
        <p:spPr>
          <a:xfrm>
            <a:off x="304800" y="1301683"/>
            <a:ext cx="3429000" cy="830997"/>
          </a:xfrm>
          <a:prstGeom prst="rect">
            <a:avLst/>
          </a:prstGeom>
        </p:spPr>
        <p:txBody>
          <a:bodyPr wrap="square">
            <a:spAutoFit/>
          </a:bodyPr>
          <a:lstStyle/>
          <a:p>
            <a:r>
              <a:rPr lang="en-US" sz="2400" b="1" dirty="0"/>
              <a:t>Youth with disabilities may start out with:</a:t>
            </a:r>
          </a:p>
        </p:txBody>
      </p:sp>
      <p:cxnSp>
        <p:nvCxnSpPr>
          <p:cNvPr id="11" name="Straight Connector 10">
            <a:extLst>
              <a:ext uri="{FF2B5EF4-FFF2-40B4-BE49-F238E27FC236}">
                <a16:creationId xmlns:a16="http://schemas.microsoft.com/office/drawing/2014/main" id="{1E69CFA1-E841-4EEF-9163-248829C7437C}"/>
              </a:ext>
            </a:extLst>
          </p:cNvPr>
          <p:cNvCxnSpPr>
            <a:cxnSpLocks/>
          </p:cNvCxnSpPr>
          <p:nvPr/>
        </p:nvCxnSpPr>
        <p:spPr>
          <a:xfrm flipV="1">
            <a:off x="3048000" y="4818884"/>
            <a:ext cx="5562600" cy="1277116"/>
          </a:xfrm>
          <a:prstGeom prst="line">
            <a:avLst/>
          </a:prstGeom>
          <a:ln>
            <a:solidFill>
              <a:srgbClr val="98480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3FED4A8-331B-4A4C-9FD7-AD53E28BB826}"/>
              </a:ext>
            </a:extLst>
          </p:cNvPr>
          <p:cNvCxnSpPr>
            <a:cxnSpLocks/>
          </p:cNvCxnSpPr>
          <p:nvPr/>
        </p:nvCxnSpPr>
        <p:spPr>
          <a:xfrm>
            <a:off x="3287680" y="1537149"/>
            <a:ext cx="5211329" cy="566135"/>
          </a:xfrm>
          <a:prstGeom prst="line">
            <a:avLst/>
          </a:prstGeom>
          <a:ln>
            <a:solidFill>
              <a:srgbClr val="984807"/>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EE040043-7DDE-4C6F-8B84-28EF54EF4B4B}"/>
              </a:ext>
            </a:extLst>
          </p:cNvPr>
          <p:cNvGrpSpPr/>
          <p:nvPr/>
        </p:nvGrpSpPr>
        <p:grpSpPr>
          <a:xfrm>
            <a:off x="6060031" y="2089484"/>
            <a:ext cx="2784107" cy="2743200"/>
            <a:chOff x="914400" y="2057400"/>
            <a:chExt cx="2784107" cy="2743200"/>
          </a:xfrm>
          <a:effectLst>
            <a:outerShdw blurRad="63500" sx="102000" sy="102000" algn="ctr" rotWithShape="0">
              <a:prstClr val="black">
                <a:alpha val="40000"/>
              </a:prstClr>
            </a:outerShdw>
          </a:effectLst>
        </p:grpSpPr>
        <p:sp>
          <p:nvSpPr>
            <p:cNvPr id="5" name="Rectangle: Rounded Corners 4">
              <a:extLst>
                <a:ext uri="{FF2B5EF4-FFF2-40B4-BE49-F238E27FC236}">
                  <a16:creationId xmlns:a16="http://schemas.microsoft.com/office/drawing/2014/main" id="{B21C6D66-8F15-4654-BD24-512AB81A7182}"/>
                </a:ext>
              </a:extLst>
            </p:cNvPr>
            <p:cNvSpPr/>
            <p:nvPr/>
          </p:nvSpPr>
          <p:spPr>
            <a:xfrm>
              <a:off x="914400" y="2057400"/>
              <a:ext cx="2784107" cy="2743200"/>
            </a:xfrm>
            <a:prstGeom prst="roundRect">
              <a:avLst/>
            </a:prstGeom>
            <a:solidFill>
              <a:schemeClr val="bg1"/>
            </a:solidFill>
            <a:ln>
              <a:solidFill>
                <a:srgbClr val="98480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AF10B2D-435A-48FD-966D-0BFDD19DD26E}"/>
                </a:ext>
              </a:extLst>
            </p:cNvPr>
            <p:cNvSpPr/>
            <p:nvPr/>
          </p:nvSpPr>
          <p:spPr>
            <a:xfrm>
              <a:off x="1052682" y="2367171"/>
              <a:ext cx="2619036" cy="2123658"/>
            </a:xfrm>
            <a:prstGeom prst="rect">
              <a:avLst/>
            </a:prstGeom>
            <a:ln>
              <a:noFill/>
            </a:ln>
          </p:spPr>
          <p:txBody>
            <a:bodyPr wrap="square">
              <a:spAutoFit/>
            </a:bodyPr>
            <a:lstStyle/>
            <a:p>
              <a:pPr algn="ctr"/>
              <a:r>
                <a:rPr lang="en-US" sz="2200" dirty="0"/>
                <a:t>These “differences” make them </a:t>
              </a:r>
              <a:r>
                <a:rPr lang="en-US" sz="2200" b="1" dirty="0">
                  <a:solidFill>
                    <a:srgbClr val="984807"/>
                  </a:solidFill>
                </a:rPr>
                <a:t>vulnerable</a:t>
              </a:r>
              <a:r>
                <a:rPr lang="en-US" sz="2200" dirty="0"/>
                <a:t> to verbal and physical bullying and even cyberbullying.</a:t>
              </a:r>
            </a:p>
          </p:txBody>
        </p:sp>
      </p:grpSp>
      <p:sp>
        <p:nvSpPr>
          <p:cNvPr id="15" name="TextBox 14">
            <a:extLst>
              <a:ext uri="{FF2B5EF4-FFF2-40B4-BE49-F238E27FC236}">
                <a16:creationId xmlns:a16="http://schemas.microsoft.com/office/drawing/2014/main" id="{6CAD7ECD-127F-4ECF-BFF6-0DB6F2170B4E}"/>
              </a:ext>
            </a:extLst>
          </p:cNvPr>
          <p:cNvSpPr txBox="1"/>
          <p:nvPr/>
        </p:nvSpPr>
        <p:spPr>
          <a:xfrm>
            <a:off x="8360642" y="6494283"/>
            <a:ext cx="783358" cy="369332"/>
          </a:xfrm>
          <a:prstGeom prst="rect">
            <a:avLst/>
          </a:prstGeom>
          <a:noFill/>
        </p:spPr>
        <p:txBody>
          <a:bodyPr wrap="square" rtlCol="0">
            <a:spAutoFit/>
          </a:bodyPr>
          <a:lstStyle/>
          <a:p>
            <a:pPr algn="ctr"/>
            <a:fld id="{388DD32A-26A0-4CAE-8B5D-4924F18B6D89}" type="slidenum">
              <a:rPr lang="en-US" smtClean="0"/>
              <a:pPr algn="ctr"/>
              <a:t>9</a:t>
            </a:fld>
            <a:endParaRPr lang="en-US" dirty="0"/>
          </a:p>
        </p:txBody>
      </p:sp>
    </p:spTree>
    <p:extLst>
      <p:ext uri="{BB962C8B-B14F-4D97-AF65-F5344CB8AC3E}">
        <p14:creationId xmlns:p14="http://schemas.microsoft.com/office/powerpoint/2010/main" val="355471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19156</TotalTime>
  <Words>3484</Words>
  <Application>Microsoft Office PowerPoint</Application>
  <PresentationFormat>On-screen Show (4:3)</PresentationFormat>
  <Paragraphs>293</Paragraphs>
  <Slides>21</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Wingdings</vt:lpstr>
      <vt:lpstr>Office Theme</vt:lpstr>
      <vt:lpstr>Bullying and Cyberbullying: Focusing on Native Youth with Disabilities </vt:lpstr>
      <vt:lpstr>Objectives for Today’s Webinar</vt:lpstr>
      <vt:lpstr>U. S. Department of Education (ED)  Definition of Bullying</vt:lpstr>
      <vt:lpstr>National Definition of Bullying</vt:lpstr>
      <vt:lpstr>Bullying vs. Normal Conflict</vt:lpstr>
      <vt:lpstr>Impact of Bullying</vt:lpstr>
      <vt:lpstr>Activity:   Assessing Personal Experience</vt:lpstr>
      <vt:lpstr>Native Youth as Targets  of Bullying</vt:lpstr>
      <vt:lpstr>Youth with Disabilities— 2-3 Times More Likely to be Bullied</vt:lpstr>
      <vt:lpstr>Definition of Cyberbullying</vt:lpstr>
      <vt:lpstr>Impact of Cyberbullying</vt:lpstr>
      <vt:lpstr>Definition of Sexting</vt:lpstr>
      <vt:lpstr>Federal Law and Sexting</vt:lpstr>
      <vt:lpstr>Impact of Sexting on Youth</vt:lpstr>
      <vt:lpstr>Native Youth with Disabilities as Targets  of Cyberbullying/Sexting</vt:lpstr>
      <vt:lpstr>Strategies Parent Centers Can Suggest  to Youth to Support Targets of Bullying</vt:lpstr>
      <vt:lpstr>PowerPoint Presentation</vt:lpstr>
      <vt:lpstr>PowerPoint Presentation</vt:lpstr>
      <vt:lpstr>Strategies Parent Centers Can Suggest to Parents  on Cyberbullying and Sexting</vt:lpstr>
      <vt:lpstr>Native Resources You Can Share</vt:lpstr>
      <vt:lpstr>Thanks for attending this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when working with Native American families</dc:title>
  <dc:creator>jwiley</dc:creator>
  <cp:lastModifiedBy>Lisa Kupper</cp:lastModifiedBy>
  <cp:revision>307</cp:revision>
  <cp:lastPrinted>2017-02-28T23:02:53Z</cp:lastPrinted>
  <dcterms:created xsi:type="dcterms:W3CDTF">2016-03-28T22:48:59Z</dcterms:created>
  <dcterms:modified xsi:type="dcterms:W3CDTF">2020-03-23T18:20:44Z</dcterms:modified>
</cp:coreProperties>
</file>