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269" r:id="rId3"/>
    <p:sldId id="272" r:id="rId4"/>
    <p:sldId id="294" r:id="rId5"/>
    <p:sldId id="260" r:id="rId6"/>
    <p:sldId id="263" r:id="rId7"/>
    <p:sldId id="296" r:id="rId8"/>
    <p:sldId id="276" r:id="rId9"/>
    <p:sldId id="281" r:id="rId10"/>
    <p:sldId id="295" r:id="rId11"/>
    <p:sldId id="283" r:id="rId12"/>
    <p:sldId id="284" r:id="rId13"/>
    <p:sldId id="286" r:id="rId14"/>
    <p:sldId id="287" r:id="rId15"/>
    <p:sldId id="288" r:id="rId16"/>
    <p:sldId id="289" r:id="rId17"/>
    <p:sldId id="290" r:id="rId18"/>
    <p:sldId id="291" r:id="rId19"/>
    <p:sldId id="292" r:id="rId20"/>
    <p:sldId id="29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84807"/>
    <a:srgbClr val="FFFFFF"/>
    <a:srgbClr val="CC6600"/>
    <a:srgbClr val="0099CC"/>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739" autoAdjust="0"/>
  </p:normalViewPr>
  <p:slideViewPr>
    <p:cSldViewPr>
      <p:cViewPr varScale="1">
        <p:scale>
          <a:sx n="59" d="100"/>
          <a:sy n="59" d="100"/>
        </p:scale>
        <p:origin x="1812" y="72"/>
      </p:cViewPr>
      <p:guideLst>
        <p:guide orient="horz" pos="2160"/>
        <p:guide pos="2880"/>
      </p:guideLst>
    </p:cSldViewPr>
  </p:slideViewPr>
  <p:notesTextViewPr>
    <p:cViewPr>
      <p:scale>
        <a:sx n="1" d="1"/>
        <a:sy n="1" d="1"/>
      </p:scale>
      <p:origin x="0" y="0"/>
    </p:cViewPr>
  </p:notesTextViewPr>
  <p:sorterViewPr>
    <p:cViewPr>
      <p:scale>
        <a:sx n="100" d="100"/>
        <a:sy n="100" d="100"/>
      </p:scale>
      <p:origin x="0" y="-46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8F0780D-5073-6846-AE7E-5663E599FF45}" type="datetimeFigureOut">
              <a:rPr lang="en-US" smtClean="0"/>
              <a:t>10/15/2019</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274F69A-555D-E34F-A875-A26BB5AE3279}" type="slidenum">
              <a:rPr lang="en-US" smtClean="0"/>
              <a:t>‹#›</a:t>
            </a:fld>
            <a:endParaRPr lang="en-US" dirty="0"/>
          </a:p>
        </p:txBody>
      </p:sp>
    </p:spTree>
    <p:extLst>
      <p:ext uri="{BB962C8B-B14F-4D97-AF65-F5344CB8AC3E}">
        <p14:creationId xmlns:p14="http://schemas.microsoft.com/office/powerpoint/2010/main" val="39643929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10D409-AFD5-6445-80E8-2BCCC219AC32}" type="datetimeFigureOut">
              <a:rPr lang="en-US" smtClean="0"/>
              <a:t>10/15/2019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63799F-FF1C-954B-91EC-0FB8F0C30E0A}" type="slidenum">
              <a:rPr lang="en-US" smtClean="0"/>
              <a:t>‹#›</a:t>
            </a:fld>
            <a:endParaRPr lang="en-US" dirty="0"/>
          </a:p>
        </p:txBody>
      </p:sp>
    </p:spTree>
    <p:extLst>
      <p:ext uri="{BB962C8B-B14F-4D97-AF65-F5344CB8AC3E}">
        <p14:creationId xmlns:p14="http://schemas.microsoft.com/office/powerpoint/2010/main" val="164983061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Participants in this power point will:</a:t>
            </a:r>
          </a:p>
          <a:p>
            <a:pPr marL="171450" marR="0" lvl="0" indent="-171450" algn="l" defTabSz="457200" rtl="0" eaLnBrk="1" fontAlgn="auto" latinLnBrk="0" hangingPunct="1">
              <a:lnSpc>
                <a:spcPct val="100000"/>
              </a:lnSpc>
              <a:spcBef>
                <a:spcPts val="0"/>
              </a:spcBef>
              <a:spcAft>
                <a:spcPts val="0"/>
              </a:spcAft>
              <a:buClrTx/>
              <a:buSzTx/>
              <a:buFont typeface="Arial"/>
              <a:buChar char="•"/>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Gain additional educational data on Native student performance.</a:t>
            </a:r>
          </a:p>
          <a:p>
            <a:pPr marL="171450" marR="0" lvl="0" indent="-171450" algn="l" defTabSz="457200" rtl="0" eaLnBrk="1" fontAlgn="auto" latinLnBrk="0" hangingPunct="1">
              <a:lnSpc>
                <a:spcPct val="100000"/>
              </a:lnSpc>
              <a:spcBef>
                <a:spcPts val="0"/>
              </a:spcBef>
              <a:spcAft>
                <a:spcPts val="0"/>
              </a:spcAft>
              <a:buClrTx/>
              <a:buSzTx/>
              <a:buFont typeface="Arial"/>
              <a:buChar char="•"/>
              <a:tabLst/>
              <a:defRPr/>
            </a:pPr>
            <a:r>
              <a:rPr lang="en-US" baseline="0" dirty="0"/>
              <a:t>Begin to identify strategies to improve Native parental outreach and engagement using the existing resources available in Title VI of the Indian Education Act.</a:t>
            </a:r>
          </a:p>
          <a:p>
            <a:pPr marL="171450" indent="-171450">
              <a:buFont typeface="Arial"/>
              <a:buChar char="•"/>
            </a:pPr>
            <a:r>
              <a:rPr lang="en-US" baseline="0" dirty="0"/>
              <a:t>Understand the reasons why this federal program is necessary, including its unique status as a trust responsibility of the federal government. </a:t>
            </a:r>
          </a:p>
          <a:p>
            <a:pPr marL="171450" indent="-171450">
              <a:buFont typeface="Arial"/>
              <a:buChar char="•"/>
            </a:pPr>
            <a:r>
              <a:rPr lang="en-US" baseline="0" dirty="0"/>
              <a:t>Receive suggest for how to specifically collaborate with Title Vi programs.</a:t>
            </a:r>
          </a:p>
        </p:txBody>
      </p:sp>
      <p:sp>
        <p:nvSpPr>
          <p:cNvPr id="4" name="Slide Number Placeholder 3"/>
          <p:cNvSpPr>
            <a:spLocks noGrp="1"/>
          </p:cNvSpPr>
          <p:nvPr>
            <p:ph type="sldNum" sz="quarter" idx="10"/>
          </p:nvPr>
        </p:nvSpPr>
        <p:spPr/>
        <p:txBody>
          <a:bodyPr/>
          <a:lstStyle/>
          <a:p>
            <a:fld id="{2B63799F-FF1C-954B-91EC-0FB8F0C30E0A}" type="slidenum">
              <a:rPr lang="en-US" smtClean="0"/>
              <a:t>1</a:t>
            </a:fld>
            <a:endParaRPr lang="en-US" dirty="0"/>
          </a:p>
        </p:txBody>
      </p:sp>
    </p:spTree>
    <p:extLst>
      <p:ext uri="{BB962C8B-B14F-4D97-AF65-F5344CB8AC3E}">
        <p14:creationId xmlns:p14="http://schemas.microsoft.com/office/powerpoint/2010/main" val="22991773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 from: http://www.warpaths2peacepipes.com/images/wolf-symbol-1.jpg </a:t>
            </a:r>
          </a:p>
        </p:txBody>
      </p:sp>
      <p:sp>
        <p:nvSpPr>
          <p:cNvPr id="4" name="Slide Number Placeholder 3"/>
          <p:cNvSpPr>
            <a:spLocks noGrp="1"/>
          </p:cNvSpPr>
          <p:nvPr>
            <p:ph type="sldNum" sz="quarter" idx="10"/>
          </p:nvPr>
        </p:nvSpPr>
        <p:spPr/>
        <p:txBody>
          <a:bodyPr/>
          <a:lstStyle/>
          <a:p>
            <a:fld id="{2B63799F-FF1C-954B-91EC-0FB8F0C30E0A}" type="slidenum">
              <a:rPr lang="en-US" smtClean="0"/>
              <a:t>10</a:t>
            </a:fld>
            <a:endParaRPr lang="en-US" dirty="0"/>
          </a:p>
        </p:txBody>
      </p:sp>
    </p:spTree>
    <p:extLst>
      <p:ext uri="{BB962C8B-B14F-4D97-AF65-F5344CB8AC3E}">
        <p14:creationId xmlns:p14="http://schemas.microsoft.com/office/powerpoint/2010/main" val="12251799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Eagle Symbol from: https://www.aaanativearts.com/AN02469_.gif </a:t>
            </a:r>
          </a:p>
          <a:p>
            <a:r>
              <a:rPr lang="en-US" dirty="0"/>
              <a:t>From 25 USC 2000: Declaration of policy.</a:t>
            </a:r>
          </a:p>
        </p:txBody>
      </p:sp>
      <p:sp>
        <p:nvSpPr>
          <p:cNvPr id="4" name="Slide Number Placeholder 3"/>
          <p:cNvSpPr>
            <a:spLocks noGrp="1"/>
          </p:cNvSpPr>
          <p:nvPr>
            <p:ph type="sldNum" sz="quarter" idx="10"/>
          </p:nvPr>
        </p:nvSpPr>
        <p:spPr/>
        <p:txBody>
          <a:bodyPr/>
          <a:lstStyle/>
          <a:p>
            <a:fld id="{2B63799F-FF1C-954B-91EC-0FB8F0C30E0A}" type="slidenum">
              <a:rPr lang="en-US" smtClean="0"/>
              <a:t>11</a:t>
            </a:fld>
            <a:endParaRPr lang="en-US" dirty="0"/>
          </a:p>
        </p:txBody>
      </p:sp>
    </p:spTree>
    <p:extLst>
      <p:ext uri="{BB962C8B-B14F-4D97-AF65-F5344CB8AC3E}">
        <p14:creationId xmlns:p14="http://schemas.microsoft.com/office/powerpoint/2010/main" val="40874403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63799F-FF1C-954B-91EC-0FB8F0C30E0A}" type="slidenum">
              <a:rPr lang="en-US" smtClean="0"/>
              <a:t>12</a:t>
            </a:fld>
            <a:endParaRPr lang="en-US" dirty="0"/>
          </a:p>
        </p:txBody>
      </p:sp>
    </p:spTree>
    <p:extLst>
      <p:ext uri="{BB962C8B-B14F-4D97-AF65-F5344CB8AC3E}">
        <p14:creationId xmlns:p14="http://schemas.microsoft.com/office/powerpoint/2010/main" val="4387965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Johnson O’Malley (PL81-874, 1958) funds were allocated to provide supplemental services for native children(i.e., band uniforms, counseling, athletic uniforms, tutoring, home-schooling liaisons, etc.).</a:t>
            </a:r>
          </a:p>
          <a:p>
            <a:r>
              <a:rPr lang="en-US" dirty="0"/>
              <a:t>Indian Education Act (1972) Reauthorized in 1974,1988, 1992,1994 and 2015. Indian Parent committees were established to oversee use of funds at the school district level. </a:t>
            </a:r>
          </a:p>
          <a:p>
            <a:r>
              <a:rPr lang="en-US" dirty="0"/>
              <a:t>Native American Languages Act(PL101-477 (1990/ 1992) This law supports the use of Native Languages as a medium of instruction in order to encourage and support the survival, educational opportunity, increased student success and performance, increased student knowledge of their culture and history, and increased student and community pride. </a:t>
            </a:r>
          </a:p>
          <a:p>
            <a:endParaRPr lang="en-US" dirty="0"/>
          </a:p>
        </p:txBody>
      </p:sp>
      <p:sp>
        <p:nvSpPr>
          <p:cNvPr id="4" name="Slide Number Placeholder 3"/>
          <p:cNvSpPr>
            <a:spLocks noGrp="1"/>
          </p:cNvSpPr>
          <p:nvPr>
            <p:ph type="sldNum" sz="quarter" idx="10"/>
          </p:nvPr>
        </p:nvSpPr>
        <p:spPr/>
        <p:txBody>
          <a:bodyPr/>
          <a:lstStyle/>
          <a:p>
            <a:fld id="{2B63799F-FF1C-954B-91EC-0FB8F0C30E0A}" type="slidenum">
              <a:rPr lang="en-US" smtClean="0"/>
              <a:t>13</a:t>
            </a:fld>
            <a:endParaRPr lang="en-US"/>
          </a:p>
        </p:txBody>
      </p:sp>
    </p:spTree>
    <p:extLst>
      <p:ext uri="{BB962C8B-B14F-4D97-AF65-F5344CB8AC3E}">
        <p14:creationId xmlns:p14="http://schemas.microsoft.com/office/powerpoint/2010/main" val="15185318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63799F-FF1C-954B-91EC-0FB8F0C30E0A}" type="slidenum">
              <a:rPr lang="en-US" smtClean="0"/>
              <a:t>14</a:t>
            </a:fld>
            <a:endParaRPr lang="en-US"/>
          </a:p>
        </p:txBody>
      </p:sp>
    </p:spTree>
    <p:extLst>
      <p:ext uri="{BB962C8B-B14F-4D97-AF65-F5344CB8AC3E}">
        <p14:creationId xmlns:p14="http://schemas.microsoft.com/office/powerpoint/2010/main" val="741152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63799F-FF1C-954B-91EC-0FB8F0C30E0A}" type="slidenum">
              <a:rPr lang="en-US" smtClean="0"/>
              <a:t>15</a:t>
            </a:fld>
            <a:endParaRPr lang="en-US"/>
          </a:p>
        </p:txBody>
      </p:sp>
    </p:spTree>
    <p:extLst>
      <p:ext uri="{BB962C8B-B14F-4D97-AF65-F5344CB8AC3E}">
        <p14:creationId xmlns:p14="http://schemas.microsoft.com/office/powerpoint/2010/main" val="32994189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63799F-FF1C-954B-91EC-0FB8F0C30E0A}" type="slidenum">
              <a:rPr lang="en-US" smtClean="0"/>
              <a:t>16</a:t>
            </a:fld>
            <a:endParaRPr lang="en-US"/>
          </a:p>
        </p:txBody>
      </p:sp>
    </p:spTree>
    <p:extLst>
      <p:ext uri="{BB962C8B-B14F-4D97-AF65-F5344CB8AC3E}">
        <p14:creationId xmlns:p14="http://schemas.microsoft.com/office/powerpoint/2010/main" val="34100852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 top left, from: http://www.southwesttraditions.com/at_Hopi/at_hopi.html </a:t>
            </a:r>
          </a:p>
          <a:p>
            <a:r>
              <a:rPr lang="en-US" dirty="0"/>
              <a:t>Image, bottom right, from: http://indiancountrytodaymedianetwork.com/2015/03/09/navalish-shifting-world-navajo-language-159513 </a:t>
            </a:r>
          </a:p>
        </p:txBody>
      </p:sp>
      <p:sp>
        <p:nvSpPr>
          <p:cNvPr id="4" name="Slide Number Placeholder 3"/>
          <p:cNvSpPr>
            <a:spLocks noGrp="1"/>
          </p:cNvSpPr>
          <p:nvPr>
            <p:ph type="sldNum" sz="quarter" idx="10"/>
          </p:nvPr>
        </p:nvSpPr>
        <p:spPr/>
        <p:txBody>
          <a:bodyPr/>
          <a:lstStyle/>
          <a:p>
            <a:fld id="{2B63799F-FF1C-954B-91EC-0FB8F0C30E0A}" type="slidenum">
              <a:rPr lang="en-US" smtClean="0"/>
              <a:t>17</a:t>
            </a:fld>
            <a:endParaRPr lang="en-US"/>
          </a:p>
        </p:txBody>
      </p:sp>
    </p:spTree>
    <p:extLst>
      <p:ext uri="{BB962C8B-B14F-4D97-AF65-F5344CB8AC3E}">
        <p14:creationId xmlns:p14="http://schemas.microsoft.com/office/powerpoint/2010/main" val="6650278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63799F-FF1C-954B-91EC-0FB8F0C30E0A}" type="slidenum">
              <a:rPr lang="en-US" smtClean="0"/>
              <a:t>18</a:t>
            </a:fld>
            <a:endParaRPr lang="en-US"/>
          </a:p>
        </p:txBody>
      </p:sp>
    </p:spTree>
    <p:extLst>
      <p:ext uri="{BB962C8B-B14F-4D97-AF65-F5344CB8AC3E}">
        <p14:creationId xmlns:p14="http://schemas.microsoft.com/office/powerpoint/2010/main" val="2380260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So, how can a Parent Centers expand their Outreach using Title VI?</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pPr lvl="0"/>
            <a:r>
              <a:rPr lang="en-US" sz="1200" b="1" kern="1200" dirty="0">
                <a:solidFill>
                  <a:schemeClr val="tx1"/>
                </a:solidFill>
                <a:effectLst/>
                <a:latin typeface="+mn-lt"/>
                <a:ea typeface="+mn-ea"/>
                <a:cs typeface="+mn-cs"/>
              </a:rPr>
              <a:t>Regular Meetings</a:t>
            </a:r>
            <a:r>
              <a:rPr lang="en-US" sz="1200" kern="1200" dirty="0">
                <a:solidFill>
                  <a:schemeClr val="tx1"/>
                </a:solidFill>
                <a:effectLst/>
                <a:latin typeface="+mn-lt"/>
                <a:ea typeface="+mn-ea"/>
                <a:cs typeface="+mn-cs"/>
              </a:rPr>
              <a:t>: Attend a Title VI Indian Education Parent/Family night. Most Indian Education Programs host a meeting for parents and families on a monthly or regular basis as part of their grant requirements. Center staff can get on the agenda for one or more of these meetings to share pertinent information. </a:t>
            </a:r>
          </a:p>
          <a:p>
            <a:pPr lvl="0"/>
            <a:r>
              <a:rPr lang="en-US" sz="1200" b="1" kern="1200" dirty="0">
                <a:solidFill>
                  <a:schemeClr val="tx1"/>
                </a:solidFill>
                <a:effectLst/>
                <a:latin typeface="+mn-lt"/>
                <a:ea typeface="+mn-ea"/>
                <a:cs typeface="+mn-cs"/>
              </a:rPr>
              <a:t>Newsletters:</a:t>
            </a:r>
            <a:r>
              <a:rPr lang="en-US" sz="1200" kern="1200" dirty="0">
                <a:solidFill>
                  <a:schemeClr val="tx1"/>
                </a:solidFill>
                <a:effectLst/>
                <a:latin typeface="+mn-lt"/>
                <a:ea typeface="+mn-ea"/>
                <a:cs typeface="+mn-cs"/>
              </a:rPr>
              <a:t> Many of these Programs circulate a periodic newsletter and this can be used as an outreach tool for the Center initiatives. </a:t>
            </a:r>
          </a:p>
          <a:p>
            <a:pPr lvl="0"/>
            <a:r>
              <a:rPr lang="en-US" sz="1200" b="1" kern="1200" dirty="0">
                <a:solidFill>
                  <a:schemeClr val="tx1"/>
                </a:solidFill>
                <a:effectLst/>
                <a:latin typeface="+mn-lt"/>
                <a:ea typeface="+mn-ea"/>
                <a:cs typeface="+mn-cs"/>
              </a:rPr>
              <a:t>Posters or Flyers:</a:t>
            </a:r>
            <a:r>
              <a:rPr lang="en-US" sz="1200" kern="1200" dirty="0">
                <a:solidFill>
                  <a:schemeClr val="tx1"/>
                </a:solidFill>
                <a:effectLst/>
                <a:latin typeface="+mn-lt"/>
                <a:ea typeface="+mn-ea"/>
                <a:cs typeface="+mn-cs"/>
              </a:rPr>
              <a:t> Most schools have areas where they allow flyers about various events. Indian Education staff visit school buildings all day long working with students. They may be willing to help post flyers in building wherever they go. </a:t>
            </a:r>
          </a:p>
          <a:p>
            <a:pPr lvl="0"/>
            <a:r>
              <a:rPr lang="en-US" sz="1200" b="1" kern="1200" dirty="0">
                <a:solidFill>
                  <a:schemeClr val="tx1"/>
                </a:solidFill>
                <a:effectLst/>
                <a:latin typeface="+mn-lt"/>
                <a:ea typeface="+mn-ea"/>
                <a:cs typeface="+mn-cs"/>
              </a:rPr>
              <a:t>Targeted Trainings:</a:t>
            </a:r>
            <a:r>
              <a:rPr lang="en-US" sz="1200" kern="1200" dirty="0">
                <a:solidFill>
                  <a:schemeClr val="tx1"/>
                </a:solidFill>
                <a:effectLst/>
                <a:latin typeface="+mn-lt"/>
                <a:ea typeface="+mn-ea"/>
                <a:cs typeface="+mn-cs"/>
              </a:rPr>
              <a:t> Since Indian Education work with parents and Indian families, they may be willing to host trainings for the Parent Center Staff. </a:t>
            </a:r>
          </a:p>
          <a:p>
            <a:pPr lvl="0"/>
            <a:r>
              <a:rPr lang="en-US" sz="1200" b="1" kern="1200" dirty="0">
                <a:solidFill>
                  <a:schemeClr val="tx1"/>
                </a:solidFill>
                <a:effectLst/>
                <a:latin typeface="+mn-lt"/>
                <a:ea typeface="+mn-ea"/>
                <a:cs typeface="+mn-cs"/>
              </a:rPr>
              <a:t>Expanded networks:</a:t>
            </a:r>
            <a:r>
              <a:rPr lang="en-US" sz="1200" kern="1200" dirty="0">
                <a:solidFill>
                  <a:schemeClr val="tx1"/>
                </a:solidFill>
                <a:effectLst/>
                <a:latin typeface="+mn-lt"/>
                <a:ea typeface="+mn-ea"/>
                <a:cs typeface="+mn-cs"/>
              </a:rPr>
              <a:t> Many Title VI staff network regularly with other similar Title VI programs to share resources, and can help broaden the outreach through out their network. These programs also communicate regularly with the Indian Education Office at the state department of education. Contact the se offices by contacting the NAPTAC website. </a:t>
            </a:r>
          </a:p>
          <a:p>
            <a:pPr lvl="0"/>
            <a:r>
              <a:rPr lang="en-US" sz="1200" b="1" kern="1200" dirty="0">
                <a:solidFill>
                  <a:schemeClr val="tx1"/>
                </a:solidFill>
                <a:effectLst/>
                <a:latin typeface="+mn-lt"/>
                <a:ea typeface="+mn-ea"/>
                <a:cs typeface="+mn-cs"/>
              </a:rPr>
              <a:t>Title VI Trainings:</a:t>
            </a:r>
            <a:r>
              <a:rPr lang="en-US" sz="1200" kern="1200" dirty="0">
                <a:solidFill>
                  <a:schemeClr val="tx1"/>
                </a:solidFill>
                <a:effectLst/>
                <a:latin typeface="+mn-lt"/>
                <a:ea typeface="+mn-ea"/>
                <a:cs typeface="+mn-cs"/>
              </a:rPr>
              <a:t> Title VI staff may benefit from Parent Center Special Education trainings. They are often called upon to attend as parent advocates for families in IEP meetings.</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2B63799F-FF1C-954B-91EC-0FB8F0C30E0A}" type="slidenum">
              <a:rPr lang="en-US" smtClean="0"/>
              <a:t>19</a:t>
            </a:fld>
            <a:endParaRPr lang="en-US"/>
          </a:p>
        </p:txBody>
      </p:sp>
    </p:spTree>
    <p:extLst>
      <p:ext uri="{BB962C8B-B14F-4D97-AF65-F5344CB8AC3E}">
        <p14:creationId xmlns:p14="http://schemas.microsoft.com/office/powerpoint/2010/main" val="2325594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 from: http://img2.10bestmedia.com/Images/Photos/284546/Santa-Fe-Indian-Market-Flickr-Larry-Lamsa_54_990x660.jpg</a:t>
            </a:r>
          </a:p>
          <a:p>
            <a:r>
              <a:rPr lang="en-US" dirty="0"/>
              <a:t>This slide shows the organization of the entire power point.</a:t>
            </a:r>
          </a:p>
          <a:p>
            <a:endParaRPr lang="en-US" dirty="0"/>
          </a:p>
        </p:txBody>
      </p:sp>
      <p:sp>
        <p:nvSpPr>
          <p:cNvPr id="4" name="Slide Number Placeholder 3"/>
          <p:cNvSpPr>
            <a:spLocks noGrp="1"/>
          </p:cNvSpPr>
          <p:nvPr>
            <p:ph type="sldNum" sz="quarter" idx="10"/>
          </p:nvPr>
        </p:nvSpPr>
        <p:spPr/>
        <p:txBody>
          <a:bodyPr/>
          <a:lstStyle/>
          <a:p>
            <a:fld id="{2B63799F-FF1C-954B-91EC-0FB8F0C30E0A}" type="slidenum">
              <a:rPr lang="en-US" smtClean="0"/>
              <a:t>2</a:t>
            </a:fld>
            <a:endParaRPr lang="en-US" dirty="0"/>
          </a:p>
        </p:txBody>
      </p:sp>
    </p:spTree>
    <p:extLst>
      <p:ext uri="{BB962C8B-B14F-4D97-AF65-F5344CB8AC3E}">
        <p14:creationId xmlns:p14="http://schemas.microsoft.com/office/powerpoint/2010/main" val="22467396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63799F-FF1C-954B-91EC-0FB8F0C30E0A}" type="slidenum">
              <a:rPr lang="en-US" smtClean="0"/>
              <a:t>20</a:t>
            </a:fld>
            <a:endParaRPr lang="en-US"/>
          </a:p>
        </p:txBody>
      </p:sp>
    </p:spTree>
    <p:extLst>
      <p:ext uri="{BB962C8B-B14F-4D97-AF65-F5344CB8AC3E}">
        <p14:creationId xmlns:p14="http://schemas.microsoft.com/office/powerpoint/2010/main" val="19783004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Suggested statements:</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indent="0" algn="l" defTabSz="457200" rtl="0" eaLnBrk="1" fontAlgn="auto" latinLnBrk="0" hangingPunct="1">
              <a:lnSpc>
                <a:spcPct val="100000"/>
              </a:lnSpc>
              <a:spcBef>
                <a:spcPts val="0"/>
              </a:spcBef>
              <a:spcAft>
                <a:spcPts val="0"/>
              </a:spcAft>
              <a:buClrTx/>
              <a:buSzTx/>
              <a:buFontTx/>
              <a:buNone/>
              <a:tabLst/>
              <a:defRPr/>
            </a:pPr>
            <a:r>
              <a:rPr lang="en-US" dirty="0"/>
              <a:t>Press the TM on the</a:t>
            </a:r>
            <a:r>
              <a:rPr lang="en-US" baseline="0" dirty="0"/>
              <a:t> question box of the webcast.</a:t>
            </a:r>
            <a:endParaRPr lang="en-US" dirty="0"/>
          </a:p>
          <a:p>
            <a:endParaRPr lang="en-US" dirty="0"/>
          </a:p>
          <a:p>
            <a:pPr marL="228600" indent="-228600">
              <a:buAutoNum type="arabicPeriod"/>
            </a:pPr>
            <a:r>
              <a:rPr lang="en-US" dirty="0"/>
              <a:t>I love chocolate. </a:t>
            </a:r>
          </a:p>
          <a:p>
            <a:pPr marL="228600" indent="-228600">
              <a:buAutoNum type="arabicPeriod"/>
            </a:pPr>
            <a:r>
              <a:rPr lang="en-US" dirty="0"/>
              <a:t>I have more than ten years as a special educator.</a:t>
            </a:r>
          </a:p>
          <a:p>
            <a:pPr marL="228600" indent="-228600">
              <a:buAutoNum type="arabicPeriod"/>
            </a:pPr>
            <a:r>
              <a:rPr lang="en-US" dirty="0"/>
              <a:t>I have worked with Native special education students.</a:t>
            </a:r>
          </a:p>
          <a:p>
            <a:pPr marL="228600" indent="-228600">
              <a:buAutoNum type="arabicPeriod"/>
            </a:pPr>
            <a:r>
              <a:rPr lang="en-US" dirty="0"/>
              <a:t>Our Center has a significant number of tribes in our region.</a:t>
            </a:r>
          </a:p>
          <a:p>
            <a:pPr marL="228600" indent="-228600">
              <a:buAutoNum type="arabicPeriod"/>
            </a:pPr>
            <a:r>
              <a:rPr lang="en-US" dirty="0"/>
              <a:t>I have provided training to Native parents already.</a:t>
            </a:r>
          </a:p>
          <a:p>
            <a:pPr marL="228600" indent="-228600">
              <a:buAutoNum type="arabicPeriod"/>
            </a:pPr>
            <a:r>
              <a:rPr lang="en-US" dirty="0"/>
              <a:t>I have participated in a tribal community event, i.e., </a:t>
            </a:r>
            <a:r>
              <a:rPr lang="en-US" dirty="0" err="1"/>
              <a:t>Pow</a:t>
            </a:r>
            <a:r>
              <a:rPr lang="en-US" dirty="0"/>
              <a:t> wow, sports event , cultural gathering, Native</a:t>
            </a:r>
            <a:r>
              <a:rPr lang="en-US" baseline="0" dirty="0"/>
              <a:t> arts/crafts show, Native rodeo, etc.</a:t>
            </a:r>
          </a:p>
          <a:p>
            <a:pPr marL="228600" indent="-228600">
              <a:buAutoNum type="arabicPeriod"/>
            </a:pPr>
            <a:r>
              <a:rPr lang="en-US" baseline="0" dirty="0"/>
              <a:t>I know what Title VI provides but need more information.</a:t>
            </a:r>
          </a:p>
          <a:p>
            <a:pPr marL="228600" indent="-228600">
              <a:buAutoNum type="arabicPeriod"/>
            </a:pPr>
            <a:r>
              <a:rPr lang="en-US" baseline="0" dirty="0"/>
              <a:t>I came here eager to learn.</a:t>
            </a:r>
            <a:endParaRPr lang="en-US" dirty="0"/>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2B63799F-FF1C-954B-91EC-0FB8F0C30E0A}" type="slidenum">
              <a:rPr lang="en-US" smtClean="0"/>
              <a:t>3</a:t>
            </a:fld>
            <a:endParaRPr lang="en-US"/>
          </a:p>
        </p:txBody>
      </p:sp>
    </p:spTree>
    <p:extLst>
      <p:ext uri="{BB962C8B-B14F-4D97-AF65-F5344CB8AC3E}">
        <p14:creationId xmlns:p14="http://schemas.microsoft.com/office/powerpoint/2010/main" val="4312380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allows time for reflection on the activity.</a:t>
            </a:r>
            <a:r>
              <a:rPr lang="en-US" baseline="0" dirty="0"/>
              <a:t> Why start this presentation here?</a:t>
            </a:r>
          </a:p>
          <a:p>
            <a:endParaRPr lang="en-US" baseline="0" dirty="0"/>
          </a:p>
          <a:p>
            <a:r>
              <a:rPr lang="en-US" b="1" baseline="0" dirty="0"/>
              <a:t>What? What did we just do? (</a:t>
            </a:r>
            <a:r>
              <a:rPr lang="en-US" baseline="0" dirty="0"/>
              <a:t>Some possible responses might be</a:t>
            </a:r>
            <a:r>
              <a:rPr lang="en-US" baseline="0" dirty="0">
                <a:sym typeface="Wingdings"/>
              </a:rPr>
              <a:t>:)</a:t>
            </a:r>
            <a:endParaRPr lang="en-US" baseline="0" dirty="0"/>
          </a:p>
          <a:p>
            <a:r>
              <a:rPr lang="en-US" baseline="0" dirty="0"/>
              <a:t>We identified characteristics of people participating in this webinar/workshop.</a:t>
            </a:r>
          </a:p>
          <a:p>
            <a:r>
              <a:rPr lang="en-US" baseline="0" dirty="0"/>
              <a:t>We identified who already had experience with tribal communities.</a:t>
            </a:r>
          </a:p>
          <a:p>
            <a:r>
              <a:rPr lang="en-US" baseline="0" dirty="0"/>
              <a:t>We identified people with a wealth of Special Educational background.</a:t>
            </a:r>
          </a:p>
          <a:p>
            <a:endParaRPr lang="en-US" baseline="0" dirty="0"/>
          </a:p>
          <a:p>
            <a:endParaRPr lang="en-US" baseline="0" dirty="0"/>
          </a:p>
          <a:p>
            <a:r>
              <a:rPr lang="en-US" b="1" baseline="0" dirty="0"/>
              <a:t>So what? </a:t>
            </a:r>
            <a:r>
              <a:rPr lang="en-US" baseline="0" dirty="0"/>
              <a:t>Why did we do this activity now? (Some possible responses might be</a:t>
            </a:r>
            <a:r>
              <a:rPr lang="en-US" baseline="0" dirty="0">
                <a:sym typeface="Wingdings"/>
              </a:rPr>
              <a:t>:)</a:t>
            </a:r>
          </a:p>
          <a:p>
            <a:r>
              <a:rPr lang="en-US" baseline="0" dirty="0">
                <a:sym typeface="Wingdings"/>
              </a:rPr>
              <a:t>Based on the responses, we know how much background information to provide, </a:t>
            </a:r>
          </a:p>
          <a:p>
            <a:r>
              <a:rPr lang="en-US" baseline="0" dirty="0">
                <a:sym typeface="Wingdings"/>
              </a:rPr>
              <a:t>specifically about American Indians and their communities. </a:t>
            </a:r>
          </a:p>
          <a:p>
            <a:endParaRPr lang="en-US" baseline="0" dirty="0">
              <a:sym typeface="Wingdings"/>
            </a:endParaRPr>
          </a:p>
          <a:p>
            <a:r>
              <a:rPr lang="en-US" b="1" baseline="0" dirty="0">
                <a:sym typeface="Wingdings"/>
              </a:rPr>
              <a:t>Now what? </a:t>
            </a:r>
            <a:r>
              <a:rPr lang="en-US" baseline="0" dirty="0">
                <a:sym typeface="Wingdings"/>
              </a:rPr>
              <a:t>How might this activity be used in the future?</a:t>
            </a:r>
          </a:p>
          <a:p>
            <a:r>
              <a:rPr lang="en-US" baseline="0" dirty="0">
                <a:sym typeface="Wingdings"/>
              </a:rPr>
              <a:t>This activity can be used with parents in workshops by changing the questions asked.</a:t>
            </a:r>
          </a:p>
          <a:p>
            <a:endParaRPr lang="en-US" baseline="0" dirty="0">
              <a:sym typeface="Wingdings"/>
            </a:endParaRPr>
          </a:p>
          <a:p>
            <a:endParaRPr lang="en-US" baseline="0" dirty="0">
              <a:sym typeface="Wingdings"/>
            </a:endParaRPr>
          </a:p>
          <a:p>
            <a:endParaRPr lang="en-US" baseline="0" dirty="0">
              <a:sym typeface="Wingdings"/>
            </a:endParaRPr>
          </a:p>
          <a:p>
            <a:endParaRPr lang="en-US" baseline="0" dirty="0">
              <a:sym typeface="Wingdings"/>
            </a:endParaRPr>
          </a:p>
          <a:p>
            <a:endParaRPr lang="en-US" baseline="0" dirty="0"/>
          </a:p>
          <a:p>
            <a:endParaRPr lang="en-US" baseline="0" dirty="0"/>
          </a:p>
          <a:p>
            <a:r>
              <a:rPr lang="en-US" baseline="0" dirty="0"/>
              <a:t>We often are not aware of our lack of experience and understanding of a community unless challenged to reflect on it. </a:t>
            </a:r>
            <a:endParaRPr lang="en-US" dirty="0"/>
          </a:p>
        </p:txBody>
      </p:sp>
      <p:sp>
        <p:nvSpPr>
          <p:cNvPr id="4" name="Slide Number Placeholder 3"/>
          <p:cNvSpPr>
            <a:spLocks noGrp="1"/>
          </p:cNvSpPr>
          <p:nvPr>
            <p:ph type="sldNum" sz="quarter" idx="10"/>
          </p:nvPr>
        </p:nvSpPr>
        <p:spPr/>
        <p:txBody>
          <a:bodyPr/>
          <a:lstStyle/>
          <a:p>
            <a:fld id="{2B63799F-FF1C-954B-91EC-0FB8F0C30E0A}" type="slidenum">
              <a:rPr lang="en-US" smtClean="0"/>
              <a:t>4</a:t>
            </a:fld>
            <a:endParaRPr lang="en-US" dirty="0"/>
          </a:p>
        </p:txBody>
      </p:sp>
    </p:spTree>
    <p:extLst>
      <p:ext uri="{BB962C8B-B14F-4D97-AF65-F5344CB8AC3E}">
        <p14:creationId xmlns:p14="http://schemas.microsoft.com/office/powerpoint/2010/main" val="37077743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quote captures the cultural isolation we all live with unless placed in situations which cause us to shift world view. </a:t>
            </a:r>
          </a:p>
          <a:p>
            <a:endParaRPr lang="en-US" dirty="0"/>
          </a:p>
        </p:txBody>
      </p:sp>
      <p:sp>
        <p:nvSpPr>
          <p:cNvPr id="4" name="Slide Number Placeholder 3"/>
          <p:cNvSpPr>
            <a:spLocks noGrp="1"/>
          </p:cNvSpPr>
          <p:nvPr>
            <p:ph type="sldNum" sz="quarter" idx="10"/>
          </p:nvPr>
        </p:nvSpPr>
        <p:spPr/>
        <p:txBody>
          <a:bodyPr/>
          <a:lstStyle/>
          <a:p>
            <a:fld id="{2B63799F-FF1C-954B-91EC-0FB8F0C30E0A}" type="slidenum">
              <a:rPr lang="en-US" smtClean="0"/>
              <a:t>5</a:t>
            </a:fld>
            <a:endParaRPr lang="en-US"/>
          </a:p>
        </p:txBody>
      </p:sp>
    </p:spTree>
    <p:extLst>
      <p:ext uri="{BB962C8B-B14F-4D97-AF65-F5344CB8AC3E}">
        <p14:creationId xmlns:p14="http://schemas.microsoft.com/office/powerpoint/2010/main" val="4262108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This</a:t>
            </a:r>
            <a:r>
              <a:rPr lang="en-US" baseline="0" dirty="0"/>
              <a:t> is o</a:t>
            </a:r>
            <a:r>
              <a:rPr lang="en-US" dirty="0"/>
              <a:t>ne of the most powerful quotes about the true nature of education. Paolo </a:t>
            </a:r>
            <a:r>
              <a:rPr lang="en-US" dirty="0" err="1"/>
              <a:t>Friere</a:t>
            </a:r>
            <a:r>
              <a:rPr lang="en-US" dirty="0"/>
              <a:t> challenges us to try to really understand</a:t>
            </a:r>
            <a:r>
              <a:rPr lang="en-US" baseline="0" dirty="0"/>
              <a:t> education’s true purpose. Title VI is the result of trying to move schooling for Natives to the “practice of freedom” in helping American Indians/ Alaska Natives(AIAN) truly be able to transform their own worlds as best as they can.</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457200" rtl="0" eaLnBrk="1" fontAlgn="auto" latinLnBrk="0" hangingPunct="1">
              <a:lnSpc>
                <a:spcPct val="100000"/>
              </a:lnSpc>
              <a:spcBef>
                <a:spcPts val="0"/>
              </a:spcBef>
              <a:spcAft>
                <a:spcPts val="0"/>
              </a:spcAft>
              <a:buClrTx/>
              <a:buSzTx/>
              <a:buFontTx/>
              <a:buNone/>
              <a:tabLst/>
              <a:defRPr/>
            </a:pPr>
            <a:r>
              <a:rPr lang="en-US" dirty="0"/>
              <a:t>The negative impact of historical trauma can still be operating in Native communities today. These experiences were so horrible for some Native people that they are consciously or even unconsciously being passed on</a:t>
            </a:r>
            <a:r>
              <a:rPr lang="en-US" baseline="0" dirty="0"/>
              <a:t> to other generations. </a:t>
            </a:r>
            <a:r>
              <a:rPr lang="en-US" dirty="0"/>
              <a:t> These scars need to be dealt with compassion and understanding. Extra efforts on the part of educators will help communities mend from this historical trauma. </a:t>
            </a:r>
          </a:p>
          <a:p>
            <a:endParaRPr lang="en-US" dirty="0"/>
          </a:p>
        </p:txBody>
      </p:sp>
      <p:sp>
        <p:nvSpPr>
          <p:cNvPr id="4" name="Slide Number Placeholder 3"/>
          <p:cNvSpPr>
            <a:spLocks noGrp="1"/>
          </p:cNvSpPr>
          <p:nvPr>
            <p:ph type="sldNum" sz="quarter" idx="10"/>
          </p:nvPr>
        </p:nvSpPr>
        <p:spPr/>
        <p:txBody>
          <a:bodyPr/>
          <a:lstStyle/>
          <a:p>
            <a:fld id="{2B63799F-FF1C-954B-91EC-0FB8F0C30E0A}" type="slidenum">
              <a:rPr lang="en-US" smtClean="0"/>
              <a:t>6</a:t>
            </a:fld>
            <a:endParaRPr lang="en-US"/>
          </a:p>
        </p:txBody>
      </p:sp>
    </p:spTree>
    <p:extLst>
      <p:ext uri="{BB962C8B-B14F-4D97-AF65-F5344CB8AC3E}">
        <p14:creationId xmlns:p14="http://schemas.microsoft.com/office/powerpoint/2010/main" val="9352214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quote captures how different tribal cultures were/are to educational cultures. Without going through the whole history of Indian education, this quote captures the feelings of frustration many Native people still feel about the value of formalized schooling.</a:t>
            </a:r>
          </a:p>
          <a:p>
            <a:r>
              <a:rPr lang="en-US" dirty="0"/>
              <a:t> </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a:t>Non-Native education was never meant to acknowledge that Native cultures had anything positive worth passing on to young Native children. Title VI attempts to provide bridges between the different cultures by providing specific services</a:t>
            </a:r>
            <a:r>
              <a:rPr lang="en-US" baseline="0" dirty="0"/>
              <a:t> for students and Native parents</a:t>
            </a:r>
            <a:r>
              <a:rPr lang="en-US" dirty="0"/>
              <a:t> </a:t>
            </a:r>
          </a:p>
          <a:p>
            <a:endParaRPr lang="en-US" dirty="0"/>
          </a:p>
        </p:txBody>
      </p:sp>
      <p:sp>
        <p:nvSpPr>
          <p:cNvPr id="4" name="Slide Number Placeholder 3"/>
          <p:cNvSpPr>
            <a:spLocks noGrp="1"/>
          </p:cNvSpPr>
          <p:nvPr>
            <p:ph type="sldNum" sz="quarter" idx="10"/>
          </p:nvPr>
        </p:nvSpPr>
        <p:spPr/>
        <p:txBody>
          <a:bodyPr/>
          <a:lstStyle/>
          <a:p>
            <a:fld id="{2B63799F-FF1C-954B-91EC-0FB8F0C30E0A}" type="slidenum">
              <a:rPr lang="en-US" smtClean="0"/>
              <a:t>7</a:t>
            </a:fld>
            <a:endParaRPr lang="en-US"/>
          </a:p>
        </p:txBody>
      </p:sp>
    </p:spTree>
    <p:extLst>
      <p:ext uri="{BB962C8B-B14F-4D97-AF65-F5344CB8AC3E}">
        <p14:creationId xmlns:p14="http://schemas.microsoft.com/office/powerpoint/2010/main" val="17140807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Title</a:t>
            </a:r>
            <a:r>
              <a:rPr lang="en-US" baseline="0" dirty="0"/>
              <a:t> VI programs have been in place in many communities since 1972 and recognize the following:</a:t>
            </a:r>
          </a:p>
          <a:p>
            <a:endParaRPr lang="en-US" baseline="0" dirty="0"/>
          </a:p>
          <a:p>
            <a:r>
              <a:rPr lang="en-US" dirty="0"/>
              <a:t>Native parents and families have always cherished their children.</a:t>
            </a:r>
          </a:p>
          <a:p>
            <a:r>
              <a:rPr lang="en-US" dirty="0"/>
              <a:t>There are many strengths from historical traditional Native communities.</a:t>
            </a:r>
          </a:p>
          <a:p>
            <a:r>
              <a:rPr lang="en-US" dirty="0"/>
              <a:t>It is important to remember that many Native communities may still possess remnants of their cultural tribal systems that can serve as a resource today to those wishing to rebuild rapport with Native parents and families.</a:t>
            </a:r>
          </a:p>
          <a:p>
            <a:endParaRPr lang="en-US" dirty="0"/>
          </a:p>
        </p:txBody>
      </p:sp>
      <p:sp>
        <p:nvSpPr>
          <p:cNvPr id="4" name="Slide Number Placeholder 3"/>
          <p:cNvSpPr>
            <a:spLocks noGrp="1"/>
          </p:cNvSpPr>
          <p:nvPr>
            <p:ph type="sldNum" sz="quarter" idx="10"/>
          </p:nvPr>
        </p:nvSpPr>
        <p:spPr/>
        <p:txBody>
          <a:bodyPr/>
          <a:lstStyle/>
          <a:p>
            <a:fld id="{2B63799F-FF1C-954B-91EC-0FB8F0C30E0A}" type="slidenum">
              <a:rPr lang="en-US" smtClean="0"/>
              <a:t>8</a:t>
            </a:fld>
            <a:endParaRPr lang="en-US"/>
          </a:p>
        </p:txBody>
      </p:sp>
    </p:spTree>
    <p:extLst>
      <p:ext uri="{BB962C8B-B14F-4D97-AF65-F5344CB8AC3E}">
        <p14:creationId xmlns:p14="http://schemas.microsoft.com/office/powerpoint/2010/main" val="24954354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Eagle Symbol from: https://www.aaanativearts.com/AN02469_.gif </a:t>
            </a:r>
          </a:p>
          <a:p>
            <a:endParaRPr lang="en-US" dirty="0"/>
          </a:p>
          <a:p>
            <a:r>
              <a:rPr lang="en-US" dirty="0"/>
              <a:t>It is important to be aware of why this unique program, funds and services  exist.</a:t>
            </a:r>
            <a:r>
              <a:rPr lang="en-US" baseline="0" dirty="0"/>
              <a:t> Native student data continues to reveal disparities in terms of student outcomes. Some Native students may still be over-identified for special educational placement due to cultural differences. </a:t>
            </a:r>
            <a:endParaRPr lang="en-US" dirty="0"/>
          </a:p>
        </p:txBody>
      </p:sp>
      <p:sp>
        <p:nvSpPr>
          <p:cNvPr id="4" name="Slide Number Placeholder 3"/>
          <p:cNvSpPr>
            <a:spLocks noGrp="1"/>
          </p:cNvSpPr>
          <p:nvPr>
            <p:ph type="sldNum" sz="quarter" idx="10"/>
          </p:nvPr>
        </p:nvSpPr>
        <p:spPr/>
        <p:txBody>
          <a:bodyPr/>
          <a:lstStyle/>
          <a:p>
            <a:fld id="{2B63799F-FF1C-954B-91EC-0FB8F0C30E0A}" type="slidenum">
              <a:rPr lang="en-US" smtClean="0"/>
              <a:t>9</a:t>
            </a:fld>
            <a:endParaRPr lang="en-US" dirty="0"/>
          </a:p>
        </p:txBody>
      </p:sp>
    </p:spTree>
    <p:extLst>
      <p:ext uri="{BB962C8B-B14F-4D97-AF65-F5344CB8AC3E}">
        <p14:creationId xmlns:p14="http://schemas.microsoft.com/office/powerpoint/2010/main" val="2643806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88DA86D-6F9F-4904-BB93-87057C233D91}" type="datetimeFigureOut">
              <a:rPr lang="en-US" smtClean="0"/>
              <a:t>10/15/2019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BF95A7-A568-43D5-972B-1E3724C68B6C}" type="slidenum">
              <a:rPr lang="en-US" smtClean="0"/>
              <a:t>‹#›</a:t>
            </a:fld>
            <a:endParaRPr lang="en-US" dirty="0"/>
          </a:p>
        </p:txBody>
      </p:sp>
    </p:spTree>
    <p:extLst>
      <p:ext uri="{BB962C8B-B14F-4D97-AF65-F5344CB8AC3E}">
        <p14:creationId xmlns:p14="http://schemas.microsoft.com/office/powerpoint/2010/main" val="192331521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8DA86D-6F9F-4904-BB93-87057C233D91}" type="datetimeFigureOut">
              <a:rPr lang="en-US" smtClean="0"/>
              <a:t>10/15/2019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BF95A7-A568-43D5-972B-1E3724C68B6C}" type="slidenum">
              <a:rPr lang="en-US" smtClean="0"/>
              <a:t>‹#›</a:t>
            </a:fld>
            <a:endParaRPr lang="en-US" dirty="0"/>
          </a:p>
        </p:txBody>
      </p:sp>
    </p:spTree>
    <p:extLst>
      <p:ext uri="{BB962C8B-B14F-4D97-AF65-F5344CB8AC3E}">
        <p14:creationId xmlns:p14="http://schemas.microsoft.com/office/powerpoint/2010/main" val="110430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8DA86D-6F9F-4904-BB93-87057C233D91}" type="datetimeFigureOut">
              <a:rPr lang="en-US" smtClean="0"/>
              <a:t>10/15/2019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BF95A7-A568-43D5-972B-1E3724C68B6C}" type="slidenum">
              <a:rPr lang="en-US" smtClean="0"/>
              <a:t>‹#›</a:t>
            </a:fld>
            <a:endParaRPr lang="en-US" dirty="0"/>
          </a:p>
        </p:txBody>
      </p:sp>
    </p:spTree>
    <p:extLst>
      <p:ext uri="{BB962C8B-B14F-4D97-AF65-F5344CB8AC3E}">
        <p14:creationId xmlns:p14="http://schemas.microsoft.com/office/powerpoint/2010/main" val="55297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8DA86D-6F9F-4904-BB93-87057C233D91}" type="datetimeFigureOut">
              <a:rPr lang="en-US" smtClean="0"/>
              <a:t>10/15/2019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BF95A7-A568-43D5-972B-1E3724C68B6C}" type="slidenum">
              <a:rPr lang="en-US" smtClean="0"/>
              <a:t>‹#›</a:t>
            </a:fld>
            <a:endParaRPr lang="en-US" dirty="0"/>
          </a:p>
        </p:txBody>
      </p:sp>
    </p:spTree>
    <p:extLst>
      <p:ext uri="{BB962C8B-B14F-4D97-AF65-F5344CB8AC3E}">
        <p14:creationId xmlns:p14="http://schemas.microsoft.com/office/powerpoint/2010/main" val="287854695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8DA86D-6F9F-4904-BB93-87057C233D91}" type="datetimeFigureOut">
              <a:rPr lang="en-US" smtClean="0"/>
              <a:t>10/15/2019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BF95A7-A568-43D5-972B-1E3724C68B6C}" type="slidenum">
              <a:rPr lang="en-US" smtClean="0"/>
              <a:t>‹#›</a:t>
            </a:fld>
            <a:endParaRPr lang="en-US" dirty="0"/>
          </a:p>
        </p:txBody>
      </p:sp>
    </p:spTree>
    <p:extLst>
      <p:ext uri="{BB962C8B-B14F-4D97-AF65-F5344CB8AC3E}">
        <p14:creationId xmlns:p14="http://schemas.microsoft.com/office/powerpoint/2010/main" val="1300253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88DA86D-6F9F-4904-BB93-87057C233D91}" type="datetimeFigureOut">
              <a:rPr lang="en-US" smtClean="0"/>
              <a:t>10/15/2019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EBF95A7-A568-43D5-972B-1E3724C68B6C}" type="slidenum">
              <a:rPr lang="en-US" smtClean="0"/>
              <a:t>‹#›</a:t>
            </a:fld>
            <a:endParaRPr lang="en-US" dirty="0"/>
          </a:p>
        </p:txBody>
      </p:sp>
    </p:spTree>
    <p:extLst>
      <p:ext uri="{BB962C8B-B14F-4D97-AF65-F5344CB8AC3E}">
        <p14:creationId xmlns:p14="http://schemas.microsoft.com/office/powerpoint/2010/main" val="2778695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88DA86D-6F9F-4904-BB93-87057C233D91}" type="datetimeFigureOut">
              <a:rPr lang="en-US" smtClean="0"/>
              <a:t>10/15/2019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EBF95A7-A568-43D5-972B-1E3724C68B6C}" type="slidenum">
              <a:rPr lang="en-US" smtClean="0"/>
              <a:t>‹#›</a:t>
            </a:fld>
            <a:endParaRPr lang="en-US" dirty="0"/>
          </a:p>
        </p:txBody>
      </p:sp>
    </p:spTree>
    <p:extLst>
      <p:ext uri="{BB962C8B-B14F-4D97-AF65-F5344CB8AC3E}">
        <p14:creationId xmlns:p14="http://schemas.microsoft.com/office/powerpoint/2010/main" val="700811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88DA86D-6F9F-4904-BB93-87057C233D91}" type="datetimeFigureOut">
              <a:rPr lang="en-US" smtClean="0"/>
              <a:t>10/15/2019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EBF95A7-A568-43D5-972B-1E3724C68B6C}" type="slidenum">
              <a:rPr lang="en-US" smtClean="0"/>
              <a:t>‹#›</a:t>
            </a:fld>
            <a:endParaRPr lang="en-US" dirty="0"/>
          </a:p>
        </p:txBody>
      </p:sp>
    </p:spTree>
    <p:extLst>
      <p:ext uri="{BB962C8B-B14F-4D97-AF65-F5344CB8AC3E}">
        <p14:creationId xmlns:p14="http://schemas.microsoft.com/office/powerpoint/2010/main" val="3160793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8DA86D-6F9F-4904-BB93-87057C233D91}" type="datetimeFigureOut">
              <a:rPr lang="en-US" smtClean="0"/>
              <a:t>10/15/2019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EBF95A7-A568-43D5-972B-1E3724C68B6C}" type="slidenum">
              <a:rPr lang="en-US" smtClean="0"/>
              <a:t>‹#›</a:t>
            </a:fld>
            <a:endParaRPr lang="en-US" dirty="0"/>
          </a:p>
        </p:txBody>
      </p:sp>
    </p:spTree>
    <p:extLst>
      <p:ext uri="{BB962C8B-B14F-4D97-AF65-F5344CB8AC3E}">
        <p14:creationId xmlns:p14="http://schemas.microsoft.com/office/powerpoint/2010/main" val="1983374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88DA86D-6F9F-4904-BB93-87057C233D91}" type="datetimeFigureOut">
              <a:rPr lang="en-US" smtClean="0"/>
              <a:t>10/15/2019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EBF95A7-A568-43D5-972B-1E3724C68B6C}" type="slidenum">
              <a:rPr lang="en-US" smtClean="0"/>
              <a:t>‹#›</a:t>
            </a:fld>
            <a:endParaRPr lang="en-US" dirty="0"/>
          </a:p>
        </p:txBody>
      </p:sp>
    </p:spTree>
    <p:extLst>
      <p:ext uri="{BB962C8B-B14F-4D97-AF65-F5344CB8AC3E}">
        <p14:creationId xmlns:p14="http://schemas.microsoft.com/office/powerpoint/2010/main" val="21207329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88DA86D-6F9F-4904-BB93-87057C233D91}" type="datetimeFigureOut">
              <a:rPr lang="en-US" smtClean="0"/>
              <a:t>10/15/2019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EBF95A7-A568-43D5-972B-1E3724C68B6C}" type="slidenum">
              <a:rPr lang="en-US" smtClean="0"/>
              <a:t>‹#›</a:t>
            </a:fld>
            <a:endParaRPr lang="en-US" dirty="0"/>
          </a:p>
        </p:txBody>
      </p:sp>
    </p:spTree>
    <p:extLst>
      <p:ext uri="{BB962C8B-B14F-4D97-AF65-F5344CB8AC3E}">
        <p14:creationId xmlns:p14="http://schemas.microsoft.com/office/powerpoint/2010/main" val="4679778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14000"/>
            <a:lum/>
            <a:extLst>
              <a:ext uri="{28A0092B-C50C-407E-A947-70E740481C1C}">
                <a14:useLocalDpi xmlns:a14="http://schemas.microsoft.com/office/drawing/2010/main" val="0"/>
              </a:ext>
            </a:extLst>
          </a:blip>
          <a:srcRect/>
          <a:stretch>
            <a:fillRect l="3000" t="3000" r="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8DA86D-6F9F-4904-BB93-87057C233D91}" type="datetimeFigureOut">
              <a:rPr lang="en-US" smtClean="0"/>
              <a:t>10/15/2019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BF95A7-A568-43D5-972B-1E3724C68B6C}" type="slidenum">
              <a:rPr lang="en-US" smtClean="0"/>
              <a:t>‹#›</a:t>
            </a:fld>
            <a:endParaRPr lang="en-US" dirty="0"/>
          </a:p>
        </p:txBody>
      </p:sp>
    </p:spTree>
    <p:extLst>
      <p:ext uri="{BB962C8B-B14F-4D97-AF65-F5344CB8AC3E}">
        <p14:creationId xmlns:p14="http://schemas.microsoft.com/office/powerpoint/2010/main" val="3953072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s://www.parentcenterhub.org/naptac-tier2-outreach/" TargetMode="Externa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571500" y="447209"/>
            <a:ext cx="3962400" cy="3009899"/>
          </a:xfrm>
        </p:spPr>
        <p:txBody>
          <a:bodyPr>
            <a:normAutofit/>
          </a:bodyPr>
          <a:lstStyle/>
          <a:p>
            <a:r>
              <a:rPr lang="en-US" dirty="0"/>
              <a:t>Outreach to Native Parents Through Title VI</a:t>
            </a:r>
            <a:br>
              <a:rPr lang="en-US" dirty="0"/>
            </a:br>
            <a:endParaRPr lang="en-US" dirty="0"/>
          </a:p>
        </p:txBody>
      </p:sp>
      <p:sp>
        <p:nvSpPr>
          <p:cNvPr id="6" name="Text Placeholder 5"/>
          <p:cNvSpPr>
            <a:spLocks noGrp="1"/>
          </p:cNvSpPr>
          <p:nvPr>
            <p:ph type="subTitle" idx="1"/>
          </p:nvPr>
        </p:nvSpPr>
        <p:spPr>
          <a:xfrm>
            <a:off x="3048000" y="4997878"/>
            <a:ext cx="6012976" cy="997028"/>
          </a:xfrm>
        </p:spPr>
        <p:txBody>
          <a:bodyPr>
            <a:normAutofit fontScale="77500" lnSpcReduction="20000"/>
          </a:bodyPr>
          <a:lstStyle/>
          <a:p>
            <a:r>
              <a:rPr lang="en-US" sz="2600" b="1" dirty="0">
                <a:solidFill>
                  <a:schemeClr val="tx1">
                    <a:lumMod val="65000"/>
                    <a:lumOff val="35000"/>
                  </a:schemeClr>
                </a:solidFill>
              </a:rPr>
              <a:t>Robin Butterfield</a:t>
            </a:r>
          </a:p>
          <a:p>
            <a:r>
              <a:rPr lang="en-US" sz="2600" b="1" dirty="0">
                <a:solidFill>
                  <a:schemeClr val="tx1">
                    <a:lumMod val="65000"/>
                    <a:lumOff val="35000"/>
                  </a:schemeClr>
                </a:solidFill>
              </a:rPr>
              <a:t>Native American Parent Technical Assistance Center</a:t>
            </a:r>
            <a:br>
              <a:rPr lang="en-US" sz="2000" dirty="0">
                <a:solidFill>
                  <a:schemeClr val="tx1">
                    <a:lumMod val="65000"/>
                    <a:lumOff val="35000"/>
                  </a:schemeClr>
                </a:solidFill>
              </a:rPr>
            </a:br>
            <a:endParaRPr lang="en-US" sz="2000" dirty="0">
              <a:solidFill>
                <a:schemeClr val="tx1">
                  <a:lumMod val="65000"/>
                  <a:lumOff val="35000"/>
                </a:schemeClr>
              </a:solidFill>
            </a:endParaRPr>
          </a:p>
          <a:p>
            <a:endParaRPr lang="en-US" sz="2000" dirty="0">
              <a:solidFill>
                <a:schemeClr val="tx1">
                  <a:lumMod val="65000"/>
                  <a:lumOff val="35000"/>
                </a:schemeClr>
              </a:solidFill>
            </a:endParaRPr>
          </a:p>
        </p:txBody>
      </p:sp>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926626" y="3446891"/>
            <a:ext cx="1994848" cy="2159423"/>
          </a:xfrm>
          <a:prstGeom prst="rect">
            <a:avLst/>
          </a:prstGeom>
        </p:spPr>
      </p:pic>
      <p:pic>
        <p:nvPicPr>
          <p:cNvPr id="7" name="Picture 6"/>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4953000" y="1708136"/>
            <a:ext cx="3733800" cy="2209800"/>
          </a:xfrm>
          <a:prstGeom prst="rect">
            <a:avLst/>
          </a:prstGeom>
          <a:effectLst>
            <a:outerShdw blurRad="50800" dist="38100" dir="2700000" algn="tl" rotWithShape="0">
              <a:prstClr val="black">
                <a:alpha val="40000"/>
              </a:prstClr>
            </a:outerShdw>
          </a:effectLst>
        </p:spPr>
      </p:pic>
      <p:cxnSp>
        <p:nvCxnSpPr>
          <p:cNvPr id="3" name="Straight Connector 2"/>
          <p:cNvCxnSpPr/>
          <p:nvPr/>
        </p:nvCxnSpPr>
        <p:spPr>
          <a:xfrm>
            <a:off x="685800" y="2971800"/>
            <a:ext cx="3733800" cy="0"/>
          </a:xfrm>
          <a:prstGeom prst="line">
            <a:avLst/>
          </a:prstGeom>
          <a:ln w="19050">
            <a:solidFill>
              <a:schemeClr val="accent6">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71500" y="5867400"/>
            <a:ext cx="8305800" cy="0"/>
          </a:xfrm>
          <a:prstGeom prst="line">
            <a:avLst/>
          </a:prstGeom>
          <a:ln w="19050">
            <a:solidFill>
              <a:schemeClr val="accent6">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8763000" y="2057400"/>
            <a:ext cx="0" cy="1691749"/>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7602007" y="2908435"/>
            <a:ext cx="0" cy="2169585"/>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7561792" y="2983727"/>
            <a:ext cx="0" cy="2169585"/>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1" name="Text Placeholder 5">
            <a:extLst>
              <a:ext uri="{FF2B5EF4-FFF2-40B4-BE49-F238E27FC236}">
                <a16:creationId xmlns:a16="http://schemas.microsoft.com/office/drawing/2014/main" id="{16015C26-DC1F-4559-8088-E985F1977B0F}"/>
              </a:ext>
            </a:extLst>
          </p:cNvPr>
          <p:cNvSpPr txBox="1">
            <a:spLocks/>
          </p:cNvSpPr>
          <p:nvPr/>
        </p:nvSpPr>
        <p:spPr>
          <a:xfrm>
            <a:off x="1219200" y="5900785"/>
            <a:ext cx="7924800" cy="894387"/>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2000" dirty="0">
                <a:solidFill>
                  <a:schemeClr val="tx1">
                    <a:lumMod val="65000"/>
                    <a:lumOff val="35000"/>
                  </a:schemeClr>
                </a:solidFill>
              </a:rPr>
              <a:t>Available online at: </a:t>
            </a:r>
            <a:br>
              <a:rPr lang="en-US" sz="2000" dirty="0">
                <a:solidFill>
                  <a:schemeClr val="tx1">
                    <a:lumMod val="65000"/>
                    <a:lumOff val="35000"/>
                  </a:schemeClr>
                </a:solidFill>
              </a:rPr>
            </a:br>
            <a:r>
              <a:rPr lang="en-US" sz="2000" dirty="0">
                <a:solidFill>
                  <a:schemeClr val="tx1">
                    <a:lumMod val="65000"/>
                    <a:lumOff val="35000"/>
                  </a:schemeClr>
                </a:solidFill>
                <a:hlinkClick r:id="rId5"/>
              </a:rPr>
              <a:t>https://www.parentcenterhub.org/naptac-tier2-outreach/</a:t>
            </a:r>
            <a:r>
              <a:rPr lang="en-US" sz="2000" dirty="0">
                <a:solidFill>
                  <a:schemeClr val="tx1">
                    <a:lumMod val="65000"/>
                    <a:lumOff val="35000"/>
                  </a:schemeClr>
                </a:solidFill>
              </a:rPr>
              <a:t> </a:t>
            </a:r>
          </a:p>
        </p:txBody>
      </p:sp>
    </p:spTree>
    <p:extLst>
      <p:ext uri="{BB962C8B-B14F-4D97-AF65-F5344CB8AC3E}">
        <p14:creationId xmlns:p14="http://schemas.microsoft.com/office/powerpoint/2010/main" val="2394459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Content Placeholder 2"/>
          <p:cNvSpPr txBox="1">
            <a:spLocks/>
          </p:cNvSpPr>
          <p:nvPr/>
        </p:nvSpPr>
        <p:spPr>
          <a:xfrm>
            <a:off x="2019300" y="608226"/>
            <a:ext cx="6553200" cy="244114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50000"/>
              </a:lnSpc>
              <a:buNone/>
            </a:pPr>
            <a:r>
              <a:rPr lang="en-US" b="1" dirty="0">
                <a:solidFill>
                  <a:schemeClr val="bg2">
                    <a:lumMod val="50000"/>
                  </a:schemeClr>
                </a:solidFill>
              </a:rPr>
              <a:t>More than 1 out of 5</a:t>
            </a:r>
            <a:r>
              <a:rPr lang="en-US" sz="2400" dirty="0">
                <a:solidFill>
                  <a:schemeClr val="bg2">
                    <a:lumMod val="50000"/>
                  </a:schemeClr>
                </a:solidFill>
              </a:rPr>
              <a:t> </a:t>
            </a:r>
          </a:p>
          <a:p>
            <a:pPr marL="0" indent="0" algn="ctr">
              <a:buNone/>
            </a:pPr>
            <a:r>
              <a:rPr lang="en-US" sz="2400" dirty="0"/>
              <a:t>AI/AN males with disabilities served by IDEA </a:t>
            </a:r>
            <a:br>
              <a:rPr lang="en-US" sz="2400" dirty="0"/>
            </a:br>
            <a:r>
              <a:rPr lang="en-US" sz="2400" dirty="0"/>
              <a:t>received one or more out of </a:t>
            </a:r>
            <a:r>
              <a:rPr lang="en-US" sz="2400" b="1" dirty="0"/>
              <a:t>school suspensions</a:t>
            </a:r>
          </a:p>
          <a:p>
            <a:pPr marL="0" indent="0" algn="ctr">
              <a:lnSpc>
                <a:spcPct val="150000"/>
              </a:lnSpc>
              <a:buNone/>
            </a:pPr>
            <a:r>
              <a:rPr lang="en-US" sz="2400" dirty="0"/>
              <a:t> </a:t>
            </a:r>
          </a:p>
          <a:p>
            <a:pPr marL="0" indent="0" algn="ctr">
              <a:lnSpc>
                <a:spcPct val="150000"/>
              </a:lnSpc>
              <a:buNone/>
            </a:pPr>
            <a:r>
              <a:rPr lang="en-US" sz="2800" dirty="0"/>
              <a:t>compared to</a:t>
            </a:r>
            <a:r>
              <a:rPr lang="en-US" sz="2400" dirty="0"/>
              <a:t> </a:t>
            </a:r>
          </a:p>
          <a:p>
            <a:pPr marL="0" indent="0" algn="ctr">
              <a:lnSpc>
                <a:spcPct val="150000"/>
              </a:lnSpc>
              <a:buNone/>
            </a:pPr>
            <a:endParaRPr lang="en-US" sz="2400" dirty="0"/>
          </a:p>
          <a:p>
            <a:pPr marL="0" indent="0" algn="ctr">
              <a:lnSpc>
                <a:spcPct val="150000"/>
              </a:lnSpc>
              <a:buNone/>
            </a:pPr>
            <a:r>
              <a:rPr lang="en-US" b="1" dirty="0">
                <a:solidFill>
                  <a:schemeClr val="bg2">
                    <a:lumMod val="50000"/>
                  </a:schemeClr>
                </a:solidFill>
              </a:rPr>
              <a:t>1 out of 10 </a:t>
            </a:r>
            <a:br>
              <a:rPr lang="en-US" b="1" dirty="0">
                <a:solidFill>
                  <a:schemeClr val="bg2">
                    <a:lumMod val="50000"/>
                  </a:schemeClr>
                </a:solidFill>
              </a:rPr>
            </a:br>
            <a:r>
              <a:rPr lang="en-US" sz="2400" dirty="0"/>
              <a:t>white males with disabilities served by IDEA</a:t>
            </a:r>
          </a:p>
          <a:p>
            <a:pPr marL="0" indent="0" algn="ctr">
              <a:lnSpc>
                <a:spcPct val="150000"/>
              </a:lnSpc>
              <a:buNone/>
            </a:pPr>
            <a:endParaRPr lang="en-US" sz="2400" dirty="0"/>
          </a:p>
        </p:txBody>
      </p:sp>
      <p:sp>
        <p:nvSpPr>
          <p:cNvPr id="2" name="Right Brace 1"/>
          <p:cNvSpPr/>
          <p:nvPr/>
        </p:nvSpPr>
        <p:spPr>
          <a:xfrm rot="5400000">
            <a:off x="4610100" y="2687970"/>
            <a:ext cx="1371600" cy="2209800"/>
          </a:xfrm>
          <a:prstGeom prst="rightBrac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ectangle 5"/>
          <p:cNvSpPr/>
          <p:nvPr/>
        </p:nvSpPr>
        <p:spPr>
          <a:xfrm>
            <a:off x="0" y="0"/>
            <a:ext cx="1066800" cy="68580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txBox="1">
            <a:spLocks/>
          </p:cNvSpPr>
          <p:nvPr/>
        </p:nvSpPr>
        <p:spPr>
          <a:xfrm rot="16200000">
            <a:off x="-2743200" y="3009900"/>
            <a:ext cx="65532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a:solidFill>
                  <a:schemeClr val="accent6">
                    <a:lumMod val="50000"/>
                  </a:schemeClr>
                </a:solidFill>
                <a:latin typeface="+mn-lt"/>
              </a:rPr>
              <a:t>Indian Education Act: Why?</a:t>
            </a:r>
          </a:p>
        </p:txBody>
      </p:sp>
      <p:cxnSp>
        <p:nvCxnSpPr>
          <p:cNvPr id="4" name="Straight Connector 3"/>
          <p:cNvCxnSpPr/>
          <p:nvPr/>
        </p:nvCxnSpPr>
        <p:spPr>
          <a:xfrm>
            <a:off x="2552700" y="1371599"/>
            <a:ext cx="5257800" cy="0"/>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3" name="Right Brace 12"/>
          <p:cNvSpPr/>
          <p:nvPr/>
        </p:nvSpPr>
        <p:spPr>
          <a:xfrm rot="16200000" flipV="1">
            <a:off x="4610100" y="1790700"/>
            <a:ext cx="1371600" cy="2209800"/>
          </a:xfrm>
          <a:prstGeom prst="rightBrac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4" name="Straight Connector 13"/>
          <p:cNvCxnSpPr/>
          <p:nvPr/>
        </p:nvCxnSpPr>
        <p:spPr>
          <a:xfrm>
            <a:off x="2667000" y="4952999"/>
            <a:ext cx="5257800" cy="0"/>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524000" y="259080"/>
            <a:ext cx="1447800" cy="1021080"/>
          </a:xfrm>
          <a:prstGeom prst="rect">
            <a:avLst/>
          </a:prstGeom>
        </p:spPr>
      </p:pic>
    </p:spTree>
    <p:extLst>
      <p:ext uri="{BB962C8B-B14F-4D97-AF65-F5344CB8AC3E}">
        <p14:creationId xmlns:p14="http://schemas.microsoft.com/office/powerpoint/2010/main" val="3323230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Content Placeholder 2"/>
          <p:cNvSpPr txBox="1">
            <a:spLocks/>
          </p:cNvSpPr>
          <p:nvPr/>
        </p:nvSpPr>
        <p:spPr>
          <a:xfrm>
            <a:off x="2971800" y="990600"/>
            <a:ext cx="4114800" cy="244114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50000"/>
              </a:lnSpc>
              <a:buClr>
                <a:schemeClr val="accent6">
                  <a:lumMod val="50000"/>
                </a:schemeClr>
              </a:buClr>
              <a:buSzPct val="85000"/>
              <a:buNone/>
            </a:pPr>
            <a:r>
              <a:rPr lang="en-US" sz="2400" dirty="0"/>
              <a:t>“It is the policy of the United States to fulfill the Federal Government’s </a:t>
            </a:r>
            <a:r>
              <a:rPr lang="en-US" sz="2400" b="1" i="1" dirty="0"/>
              <a:t>unique and continuing</a:t>
            </a:r>
            <a:r>
              <a:rPr lang="en-US" sz="2400" dirty="0"/>
              <a:t> </a:t>
            </a:r>
            <a:r>
              <a:rPr lang="en-US" sz="2400" b="1" i="1" dirty="0"/>
              <a:t>trust relationship with</a:t>
            </a:r>
            <a:r>
              <a:rPr lang="en-US" sz="2400" dirty="0"/>
              <a:t> and </a:t>
            </a:r>
            <a:r>
              <a:rPr lang="en-US" sz="2400" b="1" i="1" dirty="0"/>
              <a:t>responsibility to </a:t>
            </a:r>
            <a:r>
              <a:rPr lang="en-US" sz="2400" dirty="0"/>
              <a:t>the Indian people for the education of Indian children.”</a:t>
            </a:r>
            <a:endParaRPr lang="en-US" sz="2400" dirty="0">
              <a:solidFill>
                <a:schemeClr val="bg2">
                  <a:lumMod val="25000"/>
                </a:schemeClr>
              </a:solidFill>
            </a:endParaRPr>
          </a:p>
        </p:txBody>
      </p:sp>
      <p:sp>
        <p:nvSpPr>
          <p:cNvPr id="15" name="Rectangle 14"/>
          <p:cNvSpPr/>
          <p:nvPr/>
        </p:nvSpPr>
        <p:spPr>
          <a:xfrm>
            <a:off x="0" y="0"/>
            <a:ext cx="1066800" cy="68580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itle 1"/>
          <p:cNvSpPr txBox="1">
            <a:spLocks/>
          </p:cNvSpPr>
          <p:nvPr/>
        </p:nvSpPr>
        <p:spPr>
          <a:xfrm rot="16200000">
            <a:off x="-2743200" y="3009900"/>
            <a:ext cx="65532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a:solidFill>
                  <a:schemeClr val="accent6">
                    <a:lumMod val="50000"/>
                  </a:schemeClr>
                </a:solidFill>
                <a:latin typeface="+mn-lt"/>
              </a:rPr>
              <a:t>Indian Education Act: Why?</a:t>
            </a:r>
          </a:p>
        </p:txBody>
      </p:sp>
    </p:spTree>
    <p:extLst>
      <p:ext uri="{BB962C8B-B14F-4D97-AF65-F5344CB8AC3E}">
        <p14:creationId xmlns:p14="http://schemas.microsoft.com/office/powerpoint/2010/main" val="2958393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0"/>
            <a:ext cx="1066800" cy="68580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txBox="1">
            <a:spLocks/>
          </p:cNvSpPr>
          <p:nvPr/>
        </p:nvSpPr>
        <p:spPr>
          <a:xfrm rot="16200000">
            <a:off x="-2743200" y="3009900"/>
            <a:ext cx="65532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a:solidFill>
                  <a:schemeClr val="accent6">
                    <a:lumMod val="50000"/>
                  </a:schemeClr>
                </a:solidFill>
                <a:latin typeface="+mn-lt"/>
              </a:rPr>
              <a:t>Indian Education Act: Why?</a:t>
            </a:r>
          </a:p>
        </p:txBody>
      </p:sp>
      <p:sp>
        <p:nvSpPr>
          <p:cNvPr id="17" name="Content Placeholder 2"/>
          <p:cNvSpPr txBox="1">
            <a:spLocks/>
          </p:cNvSpPr>
          <p:nvPr/>
        </p:nvSpPr>
        <p:spPr>
          <a:xfrm>
            <a:off x="1828800" y="304800"/>
            <a:ext cx="6553200" cy="244114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50000"/>
              </a:lnSpc>
              <a:buNone/>
            </a:pPr>
            <a:r>
              <a:rPr lang="en-US" sz="2400" dirty="0"/>
              <a:t>“The Federal Government will continue to work with local education agencies, Indian tribes and organizations, postsecondary institutions, and other entities toward the goal of ensuring that…</a:t>
            </a:r>
          </a:p>
          <a:p>
            <a:pPr marL="0" indent="0" algn="ctr">
              <a:lnSpc>
                <a:spcPct val="150000"/>
              </a:lnSpc>
              <a:buNone/>
            </a:pPr>
            <a:endParaRPr lang="en-US" sz="2400" dirty="0"/>
          </a:p>
          <a:p>
            <a:pPr marL="0" indent="0" algn="ctr">
              <a:lnSpc>
                <a:spcPct val="150000"/>
              </a:lnSpc>
              <a:buNone/>
            </a:pPr>
            <a:r>
              <a:rPr lang="en-US" sz="2400" dirty="0"/>
              <a:t>…programs that serve Indian children are of the </a:t>
            </a:r>
            <a:r>
              <a:rPr lang="en-US" sz="2400" b="1" i="1" dirty="0"/>
              <a:t>highest quality </a:t>
            </a:r>
            <a:r>
              <a:rPr lang="en-US" sz="2400" dirty="0"/>
              <a:t>and provide for not only basic elementary and secondary  educational needs, but also the </a:t>
            </a:r>
            <a:r>
              <a:rPr lang="en-US" sz="2400" b="1" i="1" dirty="0"/>
              <a:t>unique educational and culturally related academic needs </a:t>
            </a:r>
            <a:r>
              <a:rPr lang="en-US" sz="2400" dirty="0"/>
              <a:t>of these children.”</a:t>
            </a:r>
          </a:p>
        </p:txBody>
      </p:sp>
    </p:spTree>
    <p:extLst>
      <p:ext uri="{BB962C8B-B14F-4D97-AF65-F5344CB8AC3E}">
        <p14:creationId xmlns:p14="http://schemas.microsoft.com/office/powerpoint/2010/main" val="1793377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a:solidFill>
                  <a:schemeClr val="accent6">
                    <a:lumMod val="50000"/>
                  </a:schemeClr>
                </a:solidFill>
                <a:latin typeface="+mn-lt"/>
              </a:rPr>
              <a:t>Early Recognition of Unique Needs </a:t>
            </a:r>
            <a:br>
              <a:rPr lang="en-US" sz="3200" b="1" dirty="0">
                <a:solidFill>
                  <a:schemeClr val="accent6">
                    <a:lumMod val="50000"/>
                  </a:schemeClr>
                </a:solidFill>
                <a:latin typeface="+mn-lt"/>
              </a:rPr>
            </a:br>
            <a:r>
              <a:rPr lang="en-US" sz="3200" b="1" dirty="0">
                <a:solidFill>
                  <a:schemeClr val="accent6">
                    <a:lumMod val="50000"/>
                  </a:schemeClr>
                </a:solidFill>
                <a:latin typeface="+mn-lt"/>
              </a:rPr>
              <a:t>for  Federal Funds for Indian Education</a:t>
            </a:r>
          </a:p>
        </p:txBody>
      </p:sp>
      <p:cxnSp>
        <p:nvCxnSpPr>
          <p:cNvPr id="6" name="Straight Connector 5"/>
          <p:cNvCxnSpPr/>
          <p:nvPr/>
        </p:nvCxnSpPr>
        <p:spPr>
          <a:xfrm>
            <a:off x="457200" y="1524000"/>
            <a:ext cx="8275763" cy="0"/>
          </a:xfrm>
          <a:prstGeom prst="lin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809453" y="1676401"/>
            <a:ext cx="2667000" cy="1938992"/>
          </a:xfrm>
          <a:prstGeom prst="rect">
            <a:avLst/>
          </a:prstGeom>
        </p:spPr>
        <p:txBody>
          <a:bodyPr wrap="square">
            <a:spAutoFit/>
          </a:bodyPr>
          <a:lstStyle/>
          <a:p>
            <a:pPr algn="ctr"/>
            <a:r>
              <a:rPr lang="en-US" sz="2400" b="1" dirty="0"/>
              <a:t>Congress authorized targeted funds </a:t>
            </a:r>
            <a:br>
              <a:rPr lang="en-US" sz="2400" b="1" dirty="0"/>
            </a:br>
            <a:r>
              <a:rPr lang="en-US" sz="2400" b="1" dirty="0"/>
              <a:t>to improve Indian education</a:t>
            </a:r>
          </a:p>
        </p:txBody>
      </p:sp>
      <p:cxnSp>
        <p:nvCxnSpPr>
          <p:cNvPr id="9" name="Straight Connector 8"/>
          <p:cNvCxnSpPr/>
          <p:nvPr/>
        </p:nvCxnSpPr>
        <p:spPr>
          <a:xfrm>
            <a:off x="3733800" y="1524000"/>
            <a:ext cx="0" cy="5334000"/>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2" name="Content Placeholder 2"/>
          <p:cNvSpPr txBox="1">
            <a:spLocks/>
          </p:cNvSpPr>
          <p:nvPr/>
        </p:nvSpPr>
        <p:spPr>
          <a:xfrm>
            <a:off x="4337733" y="1790699"/>
            <a:ext cx="4237163" cy="44958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10000"/>
              </a:lnSpc>
              <a:spcBef>
                <a:spcPts val="1800"/>
              </a:spcBef>
              <a:buClr>
                <a:schemeClr val="accent6">
                  <a:lumMod val="50000"/>
                </a:schemeClr>
              </a:buClr>
              <a:buSzPct val="85000"/>
              <a:buFont typeface="Wingdings" panose="05000000000000000000" pitchFamily="2" charset="2"/>
              <a:buChar char="§"/>
            </a:pPr>
            <a:r>
              <a:rPr lang="en-US" sz="2400" i="1" dirty="0">
                <a:solidFill>
                  <a:schemeClr val="accent6">
                    <a:lumMod val="50000"/>
                  </a:schemeClr>
                </a:solidFill>
              </a:rPr>
              <a:t>Johnson O’Malley</a:t>
            </a:r>
            <a:r>
              <a:rPr lang="en-US" sz="2400" i="1" dirty="0">
                <a:solidFill>
                  <a:schemeClr val="bg2">
                    <a:lumMod val="25000"/>
                  </a:schemeClr>
                </a:solidFill>
              </a:rPr>
              <a:t> </a:t>
            </a:r>
            <a:r>
              <a:rPr lang="en-US" sz="2400" dirty="0">
                <a:solidFill>
                  <a:schemeClr val="bg1">
                    <a:lumMod val="50000"/>
                  </a:schemeClr>
                </a:solidFill>
              </a:rPr>
              <a:t>(PL 81-874, 1958)</a:t>
            </a:r>
            <a:r>
              <a:rPr lang="en-US" sz="2400" dirty="0">
                <a:solidFill>
                  <a:schemeClr val="bg2">
                    <a:lumMod val="25000"/>
                  </a:schemeClr>
                </a:solidFill>
              </a:rPr>
              <a:t> | Funds were allocated to provide supplemental services for Native children</a:t>
            </a:r>
          </a:p>
          <a:p>
            <a:pPr>
              <a:lnSpc>
                <a:spcPct val="110000"/>
              </a:lnSpc>
              <a:spcBef>
                <a:spcPts val="1800"/>
              </a:spcBef>
              <a:buClr>
                <a:schemeClr val="accent6">
                  <a:lumMod val="50000"/>
                </a:schemeClr>
              </a:buClr>
              <a:buSzPct val="85000"/>
              <a:buFont typeface="Wingdings" panose="05000000000000000000" pitchFamily="2" charset="2"/>
              <a:buChar char="§"/>
            </a:pPr>
            <a:r>
              <a:rPr lang="en-US" sz="2400" i="1" dirty="0">
                <a:solidFill>
                  <a:schemeClr val="accent6">
                    <a:lumMod val="50000"/>
                  </a:schemeClr>
                </a:solidFill>
              </a:rPr>
              <a:t>Indian Education Act</a:t>
            </a:r>
            <a:r>
              <a:rPr lang="en-US" sz="2400" i="1" dirty="0">
                <a:solidFill>
                  <a:schemeClr val="bg2">
                    <a:lumMod val="25000"/>
                  </a:schemeClr>
                </a:solidFill>
              </a:rPr>
              <a:t> </a:t>
            </a:r>
            <a:r>
              <a:rPr lang="en-US" sz="2400" dirty="0">
                <a:solidFill>
                  <a:schemeClr val="bg1">
                    <a:lumMod val="50000"/>
                  </a:schemeClr>
                </a:solidFill>
              </a:rPr>
              <a:t>(1972)</a:t>
            </a:r>
            <a:r>
              <a:rPr lang="en-US" sz="2400" dirty="0">
                <a:solidFill>
                  <a:schemeClr val="bg2">
                    <a:lumMod val="25000"/>
                  </a:schemeClr>
                </a:solidFill>
              </a:rPr>
              <a:t> | Reauthorized in 1974, 1988, 1992, 1994, </a:t>
            </a:r>
            <a:r>
              <a:rPr lang="en-US" sz="2400" dirty="0">
                <a:solidFill>
                  <a:schemeClr val="bg2">
                    <a:lumMod val="25000"/>
                  </a:schemeClr>
                </a:solidFill>
                <a:latin typeface="French Script MT" panose="03020402040607040605" pitchFamily="66" charset="0"/>
              </a:rPr>
              <a:t>&amp;</a:t>
            </a:r>
            <a:r>
              <a:rPr lang="en-US" sz="2400" dirty="0">
                <a:solidFill>
                  <a:schemeClr val="bg2">
                    <a:lumMod val="25000"/>
                  </a:schemeClr>
                </a:solidFill>
              </a:rPr>
              <a:t> 2015 </a:t>
            </a:r>
          </a:p>
          <a:p>
            <a:pPr>
              <a:lnSpc>
                <a:spcPct val="110000"/>
              </a:lnSpc>
              <a:spcBef>
                <a:spcPts val="1800"/>
              </a:spcBef>
              <a:buClr>
                <a:schemeClr val="accent6">
                  <a:lumMod val="50000"/>
                </a:schemeClr>
              </a:buClr>
              <a:buSzPct val="85000"/>
              <a:buFont typeface="Wingdings" panose="05000000000000000000" pitchFamily="2" charset="2"/>
              <a:buChar char="§"/>
            </a:pPr>
            <a:r>
              <a:rPr lang="en-US" sz="2400" i="1" dirty="0">
                <a:solidFill>
                  <a:schemeClr val="accent6">
                    <a:lumMod val="50000"/>
                  </a:schemeClr>
                </a:solidFill>
              </a:rPr>
              <a:t>Native American Languages Act </a:t>
            </a:r>
            <a:r>
              <a:rPr lang="en-US" sz="2400" dirty="0">
                <a:solidFill>
                  <a:schemeClr val="bg1">
                    <a:lumMod val="50000"/>
                  </a:schemeClr>
                </a:solidFill>
              </a:rPr>
              <a:t>(PL 101-477, 1990/ 1992)</a:t>
            </a:r>
            <a:endParaRPr lang="en-US" sz="2400" dirty="0">
              <a:solidFill>
                <a:schemeClr val="bg2">
                  <a:lumMod val="25000"/>
                </a:schemeClr>
              </a:solidFill>
            </a:endParaRPr>
          </a:p>
        </p:txBody>
      </p:sp>
      <p:pic>
        <p:nvPicPr>
          <p:cNvPr id="13" name="Picture 12"/>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462448" y="3764480"/>
            <a:ext cx="1410072" cy="2743200"/>
          </a:xfrm>
          <a:prstGeom prst="rect">
            <a:avLst/>
          </a:prstGeom>
        </p:spPr>
      </p:pic>
    </p:spTree>
    <p:extLst>
      <p:ext uri="{BB962C8B-B14F-4D97-AF65-F5344CB8AC3E}">
        <p14:creationId xmlns:p14="http://schemas.microsoft.com/office/powerpoint/2010/main" val="22939324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 y="1879074"/>
            <a:ext cx="9143999" cy="4250862"/>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p:cNvCxnSpPr/>
          <p:nvPr/>
        </p:nvCxnSpPr>
        <p:spPr>
          <a:xfrm flipV="1">
            <a:off x="1" y="1863900"/>
            <a:ext cx="9144000" cy="15174"/>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4" name="Title 1"/>
          <p:cNvSpPr txBox="1">
            <a:spLocks/>
          </p:cNvSpPr>
          <p:nvPr/>
        </p:nvSpPr>
        <p:spPr>
          <a:xfrm>
            <a:off x="457200" y="-50273"/>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a:solidFill>
                  <a:schemeClr val="accent6">
                    <a:lumMod val="50000"/>
                  </a:schemeClr>
                </a:solidFill>
                <a:latin typeface="+mn-lt"/>
              </a:rPr>
              <a:t>Unique Legislation: Indian Education Act</a:t>
            </a:r>
          </a:p>
        </p:txBody>
      </p:sp>
      <p:cxnSp>
        <p:nvCxnSpPr>
          <p:cNvPr id="6" name="Straight Connector 5"/>
          <p:cNvCxnSpPr/>
          <p:nvPr/>
        </p:nvCxnSpPr>
        <p:spPr>
          <a:xfrm>
            <a:off x="1066800" y="914400"/>
            <a:ext cx="7010400" cy="0"/>
          </a:xfrm>
          <a:prstGeom prst="lin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1819745" y="1178990"/>
            <a:ext cx="5504510" cy="461665"/>
          </a:xfrm>
          <a:prstGeom prst="rect">
            <a:avLst/>
          </a:prstGeom>
        </p:spPr>
        <p:txBody>
          <a:bodyPr wrap="square">
            <a:spAutoFit/>
          </a:bodyPr>
          <a:lstStyle/>
          <a:p>
            <a:pPr algn="ctr"/>
            <a:r>
              <a:rPr lang="en-US" sz="2400" b="1" dirty="0"/>
              <a:t>What makes this legislation unique?</a:t>
            </a:r>
          </a:p>
        </p:txBody>
      </p:sp>
      <p:sp>
        <p:nvSpPr>
          <p:cNvPr id="8" name="Content Placeholder 2"/>
          <p:cNvSpPr txBox="1">
            <a:spLocks/>
          </p:cNvSpPr>
          <p:nvPr/>
        </p:nvSpPr>
        <p:spPr>
          <a:xfrm>
            <a:off x="554824" y="2035968"/>
            <a:ext cx="3909489" cy="27051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50000"/>
              </a:lnSpc>
              <a:buClr>
                <a:schemeClr val="accent6">
                  <a:lumMod val="50000"/>
                </a:schemeClr>
              </a:buClr>
              <a:buSzPct val="85000"/>
              <a:buNone/>
            </a:pPr>
            <a:r>
              <a:rPr lang="en-US" sz="2400" dirty="0">
                <a:solidFill>
                  <a:schemeClr val="bg2">
                    <a:lumMod val="25000"/>
                  </a:schemeClr>
                </a:solidFill>
              </a:rPr>
              <a:t>It recognizes that American Indian/Alaska Natives(AIAN) have </a:t>
            </a:r>
            <a:r>
              <a:rPr lang="en-US" sz="2400" i="1" dirty="0">
                <a:solidFill>
                  <a:schemeClr val="bg2">
                    <a:lumMod val="25000"/>
                  </a:schemeClr>
                </a:solidFill>
              </a:rPr>
              <a:t>unique </a:t>
            </a:r>
            <a:r>
              <a:rPr lang="en-US" sz="2400" dirty="0">
                <a:solidFill>
                  <a:schemeClr val="bg2">
                    <a:lumMod val="25000"/>
                  </a:schemeClr>
                </a:solidFill>
              </a:rPr>
              <a:t>educational and culturally related academic needs and distinct language and cultural needs.</a:t>
            </a:r>
          </a:p>
        </p:txBody>
      </p:sp>
      <p:sp>
        <p:nvSpPr>
          <p:cNvPr id="10" name="Content Placeholder 2"/>
          <p:cNvSpPr txBox="1">
            <a:spLocks/>
          </p:cNvSpPr>
          <p:nvPr/>
        </p:nvSpPr>
        <p:spPr>
          <a:xfrm>
            <a:off x="4780612" y="2045907"/>
            <a:ext cx="3909489" cy="27051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50000"/>
              </a:lnSpc>
              <a:buClr>
                <a:schemeClr val="accent6">
                  <a:lumMod val="50000"/>
                </a:schemeClr>
              </a:buClr>
              <a:buSzPct val="85000"/>
              <a:buNone/>
            </a:pPr>
            <a:r>
              <a:rPr lang="en-US" sz="2400" dirty="0">
                <a:solidFill>
                  <a:schemeClr val="bg2">
                    <a:lumMod val="25000"/>
                  </a:schemeClr>
                </a:solidFill>
              </a:rPr>
              <a:t>It is the only </a:t>
            </a:r>
            <a:br>
              <a:rPr lang="en-US" sz="2400" dirty="0">
                <a:solidFill>
                  <a:schemeClr val="bg2">
                    <a:lumMod val="25000"/>
                  </a:schemeClr>
                </a:solidFill>
              </a:rPr>
            </a:br>
            <a:r>
              <a:rPr lang="en-US" sz="2400" i="1" dirty="0">
                <a:solidFill>
                  <a:schemeClr val="bg2">
                    <a:lumMod val="25000"/>
                  </a:schemeClr>
                </a:solidFill>
              </a:rPr>
              <a:t>comprehensive</a:t>
            </a:r>
            <a:r>
              <a:rPr lang="en-US" sz="2400" dirty="0">
                <a:solidFill>
                  <a:schemeClr val="bg2">
                    <a:lumMod val="25000"/>
                  </a:schemeClr>
                </a:solidFill>
              </a:rPr>
              <a:t> Federal legislation that provides for educational opportunities from pre-school to </a:t>
            </a:r>
            <a:br>
              <a:rPr lang="en-US" sz="2400" dirty="0">
                <a:solidFill>
                  <a:schemeClr val="bg2">
                    <a:lumMod val="25000"/>
                  </a:schemeClr>
                </a:solidFill>
              </a:rPr>
            </a:br>
            <a:r>
              <a:rPr lang="en-US" sz="2400" dirty="0">
                <a:solidFill>
                  <a:schemeClr val="bg2">
                    <a:lumMod val="25000"/>
                  </a:schemeClr>
                </a:solidFill>
              </a:rPr>
              <a:t>graduate level.</a:t>
            </a:r>
          </a:p>
        </p:txBody>
      </p:sp>
      <p:cxnSp>
        <p:nvCxnSpPr>
          <p:cNvPr id="16" name="Straight Connector 15"/>
          <p:cNvCxnSpPr/>
          <p:nvPr/>
        </p:nvCxnSpPr>
        <p:spPr>
          <a:xfrm flipV="1">
            <a:off x="4696031" y="1879075"/>
            <a:ext cx="0" cy="4235687"/>
          </a:xfrm>
          <a:prstGeom prst="line">
            <a:avLst/>
          </a:prstGeom>
          <a:ln w="1905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1" y="6114762"/>
            <a:ext cx="9144000" cy="15174"/>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134165" y="1867308"/>
            <a:ext cx="609600" cy="923330"/>
          </a:xfrm>
          <a:prstGeom prst="rect">
            <a:avLst/>
          </a:prstGeom>
        </p:spPr>
        <p:txBody>
          <a:bodyPr wrap="square">
            <a:spAutoFit/>
          </a:bodyPr>
          <a:lstStyle/>
          <a:p>
            <a:r>
              <a:rPr lang="en-US" sz="5400" b="1" dirty="0">
                <a:solidFill>
                  <a:schemeClr val="accent6">
                    <a:lumMod val="50000"/>
                  </a:schemeClr>
                </a:solidFill>
              </a:rPr>
              <a:t>1</a:t>
            </a:r>
            <a:endParaRPr lang="en-US" sz="5400" dirty="0">
              <a:solidFill>
                <a:srgbClr val="CC6600"/>
              </a:solidFill>
            </a:endParaRPr>
          </a:p>
        </p:txBody>
      </p:sp>
      <p:sp>
        <p:nvSpPr>
          <p:cNvPr id="27" name="Rectangle 26"/>
          <p:cNvSpPr/>
          <p:nvPr/>
        </p:nvSpPr>
        <p:spPr>
          <a:xfrm>
            <a:off x="5134995" y="1889013"/>
            <a:ext cx="609600" cy="923330"/>
          </a:xfrm>
          <a:prstGeom prst="rect">
            <a:avLst/>
          </a:prstGeom>
        </p:spPr>
        <p:txBody>
          <a:bodyPr wrap="square">
            <a:spAutoFit/>
          </a:bodyPr>
          <a:lstStyle/>
          <a:p>
            <a:r>
              <a:rPr lang="en-US" sz="5400" b="1" dirty="0">
                <a:solidFill>
                  <a:schemeClr val="accent6">
                    <a:lumMod val="50000"/>
                  </a:schemeClr>
                </a:solidFill>
              </a:rPr>
              <a:t>2</a:t>
            </a:r>
            <a:endParaRPr lang="en-US" sz="5400" dirty="0">
              <a:solidFill>
                <a:srgbClr val="CC6600"/>
              </a:solidFill>
            </a:endParaRPr>
          </a:p>
        </p:txBody>
      </p:sp>
      <p:pic>
        <p:nvPicPr>
          <p:cNvPr id="28" name="Picture 2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743765" y="947524"/>
            <a:ext cx="1295400" cy="749300"/>
          </a:xfrm>
          <a:prstGeom prst="rect">
            <a:avLst/>
          </a:prstGeom>
        </p:spPr>
      </p:pic>
    </p:spTree>
    <p:extLst>
      <p:ext uri="{BB962C8B-B14F-4D97-AF65-F5344CB8AC3E}">
        <p14:creationId xmlns:p14="http://schemas.microsoft.com/office/powerpoint/2010/main" val="422876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2046070"/>
            <a:ext cx="9143999" cy="4583328"/>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p:cNvCxnSpPr/>
          <p:nvPr/>
        </p:nvCxnSpPr>
        <p:spPr>
          <a:xfrm flipV="1">
            <a:off x="0" y="2030896"/>
            <a:ext cx="9144000" cy="15174"/>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4" name="Title 1"/>
          <p:cNvSpPr txBox="1">
            <a:spLocks/>
          </p:cNvSpPr>
          <p:nvPr/>
        </p:nvSpPr>
        <p:spPr>
          <a:xfrm>
            <a:off x="457200" y="-50273"/>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a:solidFill>
                  <a:schemeClr val="accent6">
                    <a:lumMod val="50000"/>
                  </a:schemeClr>
                </a:solidFill>
                <a:latin typeface="+mn-lt"/>
              </a:rPr>
              <a:t>Unique Legislation: Indian Education Act</a:t>
            </a:r>
          </a:p>
        </p:txBody>
      </p:sp>
      <p:cxnSp>
        <p:nvCxnSpPr>
          <p:cNvPr id="6" name="Straight Connector 5"/>
          <p:cNvCxnSpPr/>
          <p:nvPr/>
        </p:nvCxnSpPr>
        <p:spPr>
          <a:xfrm>
            <a:off x="1066800" y="914400"/>
            <a:ext cx="7010400" cy="0"/>
          </a:xfrm>
          <a:prstGeom prst="lin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1943775" y="1221334"/>
            <a:ext cx="5504510" cy="461665"/>
          </a:xfrm>
          <a:prstGeom prst="rect">
            <a:avLst/>
          </a:prstGeom>
        </p:spPr>
        <p:txBody>
          <a:bodyPr wrap="square">
            <a:spAutoFit/>
          </a:bodyPr>
          <a:lstStyle/>
          <a:p>
            <a:pPr algn="ctr"/>
            <a:r>
              <a:rPr lang="en-US" sz="2400" b="1" dirty="0"/>
              <a:t>What does this legislation provide?</a:t>
            </a:r>
          </a:p>
        </p:txBody>
      </p:sp>
      <p:sp>
        <p:nvSpPr>
          <p:cNvPr id="8" name="Content Placeholder 2"/>
          <p:cNvSpPr txBox="1">
            <a:spLocks/>
          </p:cNvSpPr>
          <p:nvPr/>
        </p:nvSpPr>
        <p:spPr>
          <a:xfrm>
            <a:off x="554823" y="2202964"/>
            <a:ext cx="3909489" cy="27051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50000"/>
              </a:lnSpc>
              <a:buClr>
                <a:schemeClr val="accent6">
                  <a:lumMod val="50000"/>
                </a:schemeClr>
              </a:buClr>
              <a:buSzPct val="85000"/>
              <a:buNone/>
            </a:pPr>
            <a:r>
              <a:rPr lang="en-US" sz="2400" dirty="0">
                <a:solidFill>
                  <a:schemeClr val="bg2">
                    <a:lumMod val="25000"/>
                  </a:schemeClr>
                </a:solidFill>
              </a:rPr>
              <a:t>It focuses national attention on the educational needs of AI/AN learners, reaffirming the Federal government’s </a:t>
            </a:r>
            <a:r>
              <a:rPr lang="en-US" sz="2400" i="1" dirty="0">
                <a:solidFill>
                  <a:schemeClr val="bg2">
                    <a:lumMod val="25000"/>
                  </a:schemeClr>
                </a:solidFill>
              </a:rPr>
              <a:t>special trust responsibility </a:t>
            </a:r>
            <a:r>
              <a:rPr lang="en-US" sz="2400" dirty="0">
                <a:solidFill>
                  <a:schemeClr val="bg2">
                    <a:lumMod val="25000"/>
                  </a:schemeClr>
                </a:solidFill>
              </a:rPr>
              <a:t>for the education of Native people due to treaties.</a:t>
            </a:r>
          </a:p>
        </p:txBody>
      </p:sp>
      <p:sp>
        <p:nvSpPr>
          <p:cNvPr id="10" name="Content Placeholder 2"/>
          <p:cNvSpPr txBox="1">
            <a:spLocks/>
          </p:cNvSpPr>
          <p:nvPr/>
        </p:nvSpPr>
        <p:spPr>
          <a:xfrm>
            <a:off x="5019135" y="2461589"/>
            <a:ext cx="3909489" cy="27051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50000"/>
              </a:lnSpc>
              <a:buClr>
                <a:schemeClr val="accent6">
                  <a:lumMod val="50000"/>
                </a:schemeClr>
              </a:buClr>
              <a:buSzPct val="85000"/>
              <a:buNone/>
            </a:pPr>
            <a:r>
              <a:rPr lang="en-US" sz="2400" dirty="0">
                <a:solidFill>
                  <a:schemeClr val="bg2">
                    <a:lumMod val="25000"/>
                  </a:schemeClr>
                </a:solidFill>
              </a:rPr>
              <a:t>It provides </a:t>
            </a:r>
            <a:r>
              <a:rPr lang="en-US" sz="2400" i="1" dirty="0">
                <a:solidFill>
                  <a:schemeClr val="bg2">
                    <a:lumMod val="25000"/>
                  </a:schemeClr>
                </a:solidFill>
              </a:rPr>
              <a:t>services</a:t>
            </a:r>
            <a:br>
              <a:rPr lang="en-US" sz="2400" dirty="0">
                <a:solidFill>
                  <a:schemeClr val="bg2">
                    <a:lumMod val="25000"/>
                  </a:schemeClr>
                </a:solidFill>
              </a:rPr>
            </a:br>
            <a:r>
              <a:rPr lang="en-US" sz="2400" dirty="0">
                <a:solidFill>
                  <a:schemeClr val="bg2">
                    <a:lumMod val="25000"/>
                  </a:schemeClr>
                </a:solidFill>
              </a:rPr>
              <a:t> to AI/ANs that are not provided by the Bureau of Indian Affairs, and to the </a:t>
            </a:r>
          </a:p>
          <a:p>
            <a:pPr marL="0" indent="0" algn="ctr">
              <a:lnSpc>
                <a:spcPct val="150000"/>
              </a:lnSpc>
              <a:buClr>
                <a:schemeClr val="accent6">
                  <a:lumMod val="50000"/>
                </a:schemeClr>
              </a:buClr>
              <a:buSzPct val="85000"/>
              <a:buNone/>
            </a:pPr>
            <a:r>
              <a:rPr lang="en-US" sz="2400" dirty="0">
                <a:solidFill>
                  <a:schemeClr val="bg2">
                    <a:lumMod val="25000"/>
                  </a:schemeClr>
                </a:solidFill>
              </a:rPr>
              <a:t>over-93% of Native students attending public schools.</a:t>
            </a:r>
          </a:p>
        </p:txBody>
      </p:sp>
      <p:cxnSp>
        <p:nvCxnSpPr>
          <p:cNvPr id="16" name="Straight Connector 15"/>
          <p:cNvCxnSpPr/>
          <p:nvPr/>
        </p:nvCxnSpPr>
        <p:spPr>
          <a:xfrm flipV="1">
            <a:off x="4696030" y="2046072"/>
            <a:ext cx="0" cy="4598502"/>
          </a:xfrm>
          <a:prstGeom prst="line">
            <a:avLst/>
          </a:prstGeom>
          <a:ln w="1905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19879" y="6629400"/>
            <a:ext cx="9144000" cy="15174"/>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134164" y="2034304"/>
            <a:ext cx="609600" cy="923330"/>
          </a:xfrm>
          <a:prstGeom prst="rect">
            <a:avLst/>
          </a:prstGeom>
        </p:spPr>
        <p:txBody>
          <a:bodyPr wrap="square">
            <a:spAutoFit/>
          </a:bodyPr>
          <a:lstStyle/>
          <a:p>
            <a:r>
              <a:rPr lang="en-US" sz="5400" b="1" dirty="0">
                <a:solidFill>
                  <a:schemeClr val="accent6">
                    <a:lumMod val="50000"/>
                  </a:schemeClr>
                </a:solidFill>
              </a:rPr>
              <a:t>3</a:t>
            </a:r>
            <a:endParaRPr lang="en-US" sz="5400" dirty="0">
              <a:solidFill>
                <a:srgbClr val="CC6600"/>
              </a:solidFill>
            </a:endParaRPr>
          </a:p>
        </p:txBody>
      </p:sp>
      <p:sp>
        <p:nvSpPr>
          <p:cNvPr id="27" name="Rectangle 26"/>
          <p:cNvSpPr/>
          <p:nvPr/>
        </p:nvSpPr>
        <p:spPr>
          <a:xfrm>
            <a:off x="5134994" y="2314634"/>
            <a:ext cx="609600" cy="923330"/>
          </a:xfrm>
          <a:prstGeom prst="rect">
            <a:avLst/>
          </a:prstGeom>
        </p:spPr>
        <p:txBody>
          <a:bodyPr wrap="square">
            <a:spAutoFit/>
          </a:bodyPr>
          <a:lstStyle/>
          <a:p>
            <a:r>
              <a:rPr lang="en-US" sz="5400" b="1" dirty="0">
                <a:solidFill>
                  <a:schemeClr val="accent6">
                    <a:lumMod val="50000"/>
                  </a:schemeClr>
                </a:solidFill>
              </a:rPr>
              <a:t>4</a:t>
            </a:r>
            <a:endParaRPr lang="en-US" sz="5400" dirty="0">
              <a:solidFill>
                <a:srgbClr val="CC6600"/>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6983" y="945428"/>
            <a:ext cx="1247775" cy="1009650"/>
          </a:xfrm>
          <a:prstGeom prst="rect">
            <a:avLst/>
          </a:prstGeom>
        </p:spPr>
      </p:pic>
    </p:spTree>
    <p:extLst>
      <p:ext uri="{BB962C8B-B14F-4D97-AF65-F5344CB8AC3E}">
        <p14:creationId xmlns:p14="http://schemas.microsoft.com/office/powerpoint/2010/main" val="3474359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a:solidFill>
                  <a:schemeClr val="accent6">
                    <a:lumMod val="50000"/>
                  </a:schemeClr>
                </a:solidFill>
                <a:latin typeface="+mn-lt"/>
              </a:rPr>
              <a:t>Indian Education Act: Legislative Changes</a:t>
            </a:r>
          </a:p>
        </p:txBody>
      </p:sp>
      <p:cxnSp>
        <p:nvCxnSpPr>
          <p:cNvPr id="6" name="Straight Connector 5"/>
          <p:cNvCxnSpPr/>
          <p:nvPr/>
        </p:nvCxnSpPr>
        <p:spPr>
          <a:xfrm>
            <a:off x="457200" y="1219200"/>
            <a:ext cx="8275763" cy="0"/>
          </a:xfrm>
          <a:prstGeom prst="lin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742950" y="1383198"/>
            <a:ext cx="2667000" cy="3046988"/>
          </a:xfrm>
          <a:prstGeom prst="rect">
            <a:avLst/>
          </a:prstGeom>
        </p:spPr>
        <p:txBody>
          <a:bodyPr wrap="square">
            <a:spAutoFit/>
          </a:bodyPr>
          <a:lstStyle/>
          <a:p>
            <a:pPr algn="ctr"/>
            <a:r>
              <a:rPr lang="en-US" sz="2400" b="1" dirty="0"/>
              <a:t>The Act primarily authorizes </a:t>
            </a:r>
            <a:r>
              <a:rPr lang="en-US" sz="2400" b="1" dirty="0">
                <a:solidFill>
                  <a:srgbClr val="984807"/>
                </a:solidFill>
              </a:rPr>
              <a:t>formula</a:t>
            </a:r>
            <a:r>
              <a:rPr lang="en-US" sz="2400" b="1" dirty="0"/>
              <a:t> and </a:t>
            </a:r>
            <a:r>
              <a:rPr lang="en-US" sz="2400" b="1" dirty="0">
                <a:solidFill>
                  <a:srgbClr val="984807"/>
                </a:solidFill>
              </a:rPr>
              <a:t>competitive grants </a:t>
            </a:r>
            <a:r>
              <a:rPr lang="en-US" sz="2400" b="1" dirty="0"/>
              <a:t>directly to local educational agencies, tribes, and tribal organizations</a:t>
            </a:r>
          </a:p>
        </p:txBody>
      </p:sp>
      <p:cxnSp>
        <p:nvCxnSpPr>
          <p:cNvPr id="9" name="Straight Connector 8"/>
          <p:cNvCxnSpPr/>
          <p:nvPr/>
        </p:nvCxnSpPr>
        <p:spPr>
          <a:xfrm>
            <a:off x="3733800" y="1219200"/>
            <a:ext cx="0" cy="5334000"/>
          </a:xfrm>
          <a:prstGeom prst="line">
            <a:avLst/>
          </a:prstGeom>
          <a:ln>
            <a:solidFill>
              <a:srgbClr val="984807"/>
            </a:solidFill>
          </a:ln>
        </p:spPr>
        <p:style>
          <a:lnRef idx="1">
            <a:schemeClr val="accent1"/>
          </a:lnRef>
          <a:fillRef idx="0">
            <a:schemeClr val="accent1"/>
          </a:fillRef>
          <a:effectRef idx="0">
            <a:schemeClr val="accent1"/>
          </a:effectRef>
          <a:fontRef idx="minor">
            <a:schemeClr val="tx1"/>
          </a:fontRef>
        </p:style>
      </p:cxnSp>
      <p:sp>
        <p:nvSpPr>
          <p:cNvPr id="12" name="Content Placeholder 2"/>
          <p:cNvSpPr txBox="1">
            <a:spLocks/>
          </p:cNvSpPr>
          <p:nvPr/>
        </p:nvSpPr>
        <p:spPr>
          <a:xfrm>
            <a:off x="3872578" y="1447800"/>
            <a:ext cx="4688696" cy="44958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10000"/>
              </a:lnSpc>
              <a:spcBef>
                <a:spcPts val="1800"/>
              </a:spcBef>
              <a:buClr>
                <a:schemeClr val="accent6">
                  <a:lumMod val="50000"/>
                </a:schemeClr>
              </a:buClr>
              <a:buSzPct val="85000"/>
              <a:buFont typeface="Wingdings" panose="05000000000000000000" pitchFamily="2" charset="2"/>
              <a:buChar char="§"/>
            </a:pPr>
            <a:r>
              <a:rPr lang="en-US" sz="2400" dirty="0"/>
              <a:t>Teacher training programs and fellowships for Natives seeking to become teachers </a:t>
            </a:r>
            <a:r>
              <a:rPr lang="en-US" sz="2400" dirty="0">
                <a:solidFill>
                  <a:schemeClr val="bg1">
                    <a:lumMod val="50000"/>
                  </a:schemeClr>
                </a:solidFill>
              </a:rPr>
              <a:t>[Title IV, 1974]</a:t>
            </a:r>
          </a:p>
          <a:p>
            <a:pPr>
              <a:lnSpc>
                <a:spcPct val="110000"/>
              </a:lnSpc>
              <a:spcBef>
                <a:spcPts val="1800"/>
              </a:spcBef>
              <a:buClr>
                <a:schemeClr val="accent6">
                  <a:lumMod val="50000"/>
                </a:schemeClr>
              </a:buClr>
              <a:buSzPct val="85000"/>
              <a:buFont typeface="Wingdings" panose="05000000000000000000" pitchFamily="2" charset="2"/>
              <a:buChar char="§"/>
            </a:pPr>
            <a:r>
              <a:rPr lang="en-US" sz="2400" dirty="0"/>
              <a:t>BIA schools became eligible for grants, and authorization for Gifted and Talented was added </a:t>
            </a:r>
            <a:r>
              <a:rPr lang="en-US" sz="2400" dirty="0">
                <a:solidFill>
                  <a:schemeClr val="bg1">
                    <a:lumMod val="50000"/>
                  </a:schemeClr>
                </a:solidFill>
              </a:rPr>
              <a:t>[Title V, 1988]</a:t>
            </a:r>
          </a:p>
          <a:p>
            <a:pPr>
              <a:lnSpc>
                <a:spcPct val="110000"/>
              </a:lnSpc>
              <a:spcBef>
                <a:spcPts val="1800"/>
              </a:spcBef>
              <a:buClr>
                <a:schemeClr val="accent6">
                  <a:lumMod val="50000"/>
                </a:schemeClr>
              </a:buClr>
              <a:buSzPct val="85000"/>
              <a:buFont typeface="Wingdings" panose="05000000000000000000" pitchFamily="2" charset="2"/>
              <a:buChar char="§"/>
            </a:pPr>
            <a:r>
              <a:rPr lang="en-US" sz="2400" dirty="0"/>
              <a:t>Comprehensive educational plans to meet high academic standards were added </a:t>
            </a:r>
            <a:r>
              <a:rPr lang="en-US" sz="2400" dirty="0">
                <a:solidFill>
                  <a:schemeClr val="bg1">
                    <a:lumMod val="50000"/>
                  </a:schemeClr>
                </a:solidFill>
              </a:rPr>
              <a:t>[Title IX, 1994]</a:t>
            </a:r>
          </a:p>
        </p:txBody>
      </p:sp>
      <p:pic>
        <p:nvPicPr>
          <p:cNvPr id="3" name="Picture 2"/>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42950" y="4594180"/>
            <a:ext cx="2705100" cy="1822561"/>
          </a:xfrm>
          <a:prstGeom prst="rect">
            <a:avLst/>
          </a:prstGeom>
          <a:ln>
            <a:solidFill>
              <a:schemeClr val="accent2">
                <a:lumMod val="75000"/>
              </a:schemeClr>
            </a:solidFill>
          </a:ln>
        </p:spPr>
      </p:pic>
    </p:spTree>
    <p:extLst>
      <p:ext uri="{BB962C8B-B14F-4D97-AF65-F5344CB8AC3E}">
        <p14:creationId xmlns:p14="http://schemas.microsoft.com/office/powerpoint/2010/main" val="1680485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73767" y="-238539"/>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a:solidFill>
                  <a:schemeClr val="accent6">
                    <a:lumMod val="50000"/>
                  </a:schemeClr>
                </a:solidFill>
                <a:latin typeface="+mn-lt"/>
              </a:rPr>
              <a:t>Indian Education Legislative Changes</a:t>
            </a:r>
          </a:p>
        </p:txBody>
      </p:sp>
      <p:cxnSp>
        <p:nvCxnSpPr>
          <p:cNvPr id="6" name="Straight Connector 5"/>
          <p:cNvCxnSpPr/>
          <p:nvPr/>
        </p:nvCxnSpPr>
        <p:spPr>
          <a:xfrm>
            <a:off x="473767" y="752061"/>
            <a:ext cx="8275763" cy="0"/>
          </a:xfrm>
          <a:prstGeom prst="lin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12" name="Content Placeholder 2"/>
          <p:cNvSpPr txBox="1">
            <a:spLocks/>
          </p:cNvSpPr>
          <p:nvPr/>
        </p:nvSpPr>
        <p:spPr>
          <a:xfrm>
            <a:off x="715210" y="2869217"/>
            <a:ext cx="3766929" cy="36957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10000"/>
              </a:lnSpc>
              <a:spcBef>
                <a:spcPts val="1800"/>
              </a:spcBef>
              <a:buClr>
                <a:schemeClr val="accent6">
                  <a:lumMod val="50000"/>
                </a:schemeClr>
              </a:buClr>
              <a:buSzPct val="85000"/>
              <a:buNone/>
            </a:pPr>
            <a:r>
              <a:rPr lang="en-US" sz="2400" dirty="0"/>
              <a:t>As part of the Elementary and Secondary Act (ESEA)|No Child Left Behind, the formula grants were to be based on the </a:t>
            </a:r>
            <a:r>
              <a:rPr lang="en-US" sz="2400" b="1" dirty="0"/>
              <a:t>same challenging content standards as all students</a:t>
            </a:r>
            <a:r>
              <a:rPr lang="en-US" sz="2400" dirty="0"/>
              <a:t> </a:t>
            </a:r>
            <a:r>
              <a:rPr lang="en-US" sz="2400" dirty="0">
                <a:solidFill>
                  <a:schemeClr val="bg1">
                    <a:lumMod val="50000"/>
                  </a:schemeClr>
                </a:solidFill>
              </a:rPr>
              <a:t>[Title VII, 2001]</a:t>
            </a:r>
            <a:r>
              <a:rPr lang="en-US" sz="2400" dirty="0"/>
              <a:t> </a:t>
            </a:r>
          </a:p>
          <a:p>
            <a:pPr>
              <a:lnSpc>
                <a:spcPct val="110000"/>
              </a:lnSpc>
              <a:spcBef>
                <a:spcPts val="1800"/>
              </a:spcBef>
              <a:buClr>
                <a:schemeClr val="accent6">
                  <a:lumMod val="50000"/>
                </a:schemeClr>
              </a:buClr>
              <a:buSzPct val="85000"/>
              <a:buFont typeface="Wingdings" panose="05000000000000000000" pitchFamily="2" charset="2"/>
              <a:buChar char="§"/>
            </a:pPr>
            <a:endParaRPr lang="en-US" sz="2400" dirty="0">
              <a:solidFill>
                <a:schemeClr val="bg1">
                  <a:lumMod val="50000"/>
                </a:schemeClr>
              </a:solidFill>
            </a:endParaRPr>
          </a:p>
        </p:txBody>
      </p:sp>
      <p:sp>
        <p:nvSpPr>
          <p:cNvPr id="8" name="Content Placeholder 2"/>
          <p:cNvSpPr txBox="1">
            <a:spLocks/>
          </p:cNvSpPr>
          <p:nvPr/>
        </p:nvSpPr>
        <p:spPr>
          <a:xfrm>
            <a:off x="5062328" y="906238"/>
            <a:ext cx="3886200" cy="36957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1800"/>
              </a:spcBef>
              <a:buClr>
                <a:schemeClr val="accent6">
                  <a:lumMod val="50000"/>
                </a:schemeClr>
              </a:buClr>
              <a:buSzPct val="85000"/>
              <a:buNone/>
            </a:pPr>
            <a:r>
              <a:rPr lang="en-US" sz="2400" dirty="0"/>
              <a:t>Currently, the Indian Education Act strengthens the priorities of:</a:t>
            </a:r>
          </a:p>
          <a:p>
            <a:pPr>
              <a:spcBef>
                <a:spcPts val="1800"/>
              </a:spcBef>
              <a:buClr>
                <a:schemeClr val="accent6">
                  <a:lumMod val="50000"/>
                </a:schemeClr>
              </a:buClr>
              <a:buSzPct val="85000"/>
              <a:buFont typeface="Wingdings" panose="05000000000000000000" pitchFamily="2" charset="2"/>
              <a:buChar char="§"/>
            </a:pPr>
            <a:r>
              <a:rPr lang="en-US" sz="2400" b="1" dirty="0"/>
              <a:t>collaboration</a:t>
            </a:r>
            <a:r>
              <a:rPr lang="en-US" sz="2400" dirty="0"/>
              <a:t> between tribes and school districts, and</a:t>
            </a:r>
          </a:p>
          <a:p>
            <a:pPr>
              <a:spcBef>
                <a:spcPts val="1800"/>
              </a:spcBef>
              <a:buClr>
                <a:schemeClr val="accent6">
                  <a:lumMod val="50000"/>
                </a:schemeClr>
              </a:buClr>
              <a:buSzPct val="85000"/>
              <a:buFont typeface="Wingdings" panose="05000000000000000000" pitchFamily="2" charset="2"/>
              <a:buChar char="§"/>
            </a:pPr>
            <a:r>
              <a:rPr lang="en-US" sz="2400" dirty="0"/>
              <a:t>increased </a:t>
            </a:r>
            <a:r>
              <a:rPr lang="en-US" sz="2400" b="1" dirty="0"/>
              <a:t>tribal language </a:t>
            </a:r>
            <a:r>
              <a:rPr lang="en-US" sz="2400" dirty="0"/>
              <a:t>programs </a:t>
            </a:r>
            <a:r>
              <a:rPr lang="en-US" sz="2400" dirty="0">
                <a:solidFill>
                  <a:schemeClr val="bg1">
                    <a:lumMod val="50000"/>
                  </a:schemeClr>
                </a:solidFill>
              </a:rPr>
              <a:t>[Title VI, 2015]</a:t>
            </a:r>
          </a:p>
        </p:txBody>
      </p:sp>
      <p:grpSp>
        <p:nvGrpSpPr>
          <p:cNvPr id="18" name="Group 17"/>
          <p:cNvGrpSpPr/>
          <p:nvPr/>
        </p:nvGrpSpPr>
        <p:grpSpPr>
          <a:xfrm>
            <a:off x="5546849" y="4495800"/>
            <a:ext cx="2917158" cy="2160106"/>
            <a:chOff x="5507957" y="4547151"/>
            <a:chExt cx="2917158" cy="2160106"/>
          </a:xfrm>
        </p:grpSpPr>
        <p:sp>
          <p:nvSpPr>
            <p:cNvPr id="13" name="Rectangle 12"/>
            <p:cNvSpPr/>
            <p:nvPr/>
          </p:nvSpPr>
          <p:spPr>
            <a:xfrm>
              <a:off x="5507957" y="4547151"/>
              <a:ext cx="2917158" cy="2160106"/>
            </a:xfrm>
            <a:prstGeom prst="rect">
              <a:avLst/>
            </a:prstGeom>
            <a:noFill/>
            <a:ln w="9525">
              <a:solidFill>
                <a:srgbClr val="9848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638800" y="4648200"/>
              <a:ext cx="2659551" cy="1968068"/>
            </a:xfrm>
            <a:prstGeom prst="rect">
              <a:avLst/>
            </a:prstGeom>
          </p:spPr>
        </p:pic>
      </p:grpSp>
      <p:cxnSp>
        <p:nvCxnSpPr>
          <p:cNvPr id="19" name="Straight Connector 18"/>
          <p:cNvCxnSpPr/>
          <p:nvPr/>
        </p:nvCxnSpPr>
        <p:spPr>
          <a:xfrm>
            <a:off x="4724400" y="752061"/>
            <a:ext cx="0" cy="6105939"/>
          </a:xfrm>
          <a:prstGeom prst="line">
            <a:avLst/>
          </a:prstGeom>
          <a:ln>
            <a:solidFill>
              <a:srgbClr val="984807"/>
            </a:solidFill>
          </a:ln>
        </p:spPr>
        <p:style>
          <a:lnRef idx="1">
            <a:schemeClr val="accent1"/>
          </a:lnRef>
          <a:fillRef idx="0">
            <a:schemeClr val="accent1"/>
          </a:fillRef>
          <a:effectRef idx="0">
            <a:schemeClr val="accent1"/>
          </a:effectRef>
          <a:fontRef idx="minor">
            <a:schemeClr val="tx1"/>
          </a:fontRef>
        </p:style>
      </p:cxnSp>
      <p:pic>
        <p:nvPicPr>
          <p:cNvPr id="21" name="Picture 20"/>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838200" y="911087"/>
            <a:ext cx="3302000" cy="1735909"/>
          </a:xfrm>
          <a:prstGeom prst="rect">
            <a:avLst/>
          </a:prstGeom>
        </p:spPr>
      </p:pic>
    </p:spTree>
    <p:extLst>
      <p:ext uri="{BB962C8B-B14F-4D97-AF65-F5344CB8AC3E}">
        <p14:creationId xmlns:p14="http://schemas.microsoft.com/office/powerpoint/2010/main" val="3716574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a:solidFill>
                  <a:schemeClr val="accent6">
                    <a:lumMod val="50000"/>
                  </a:schemeClr>
                </a:solidFill>
                <a:latin typeface="+mn-lt"/>
              </a:rPr>
              <a:t>Basic Services Provided</a:t>
            </a:r>
          </a:p>
        </p:txBody>
      </p:sp>
      <p:cxnSp>
        <p:nvCxnSpPr>
          <p:cNvPr id="6" name="Straight Connector 5"/>
          <p:cNvCxnSpPr/>
          <p:nvPr/>
        </p:nvCxnSpPr>
        <p:spPr>
          <a:xfrm>
            <a:off x="457200" y="1219200"/>
            <a:ext cx="8275763" cy="0"/>
          </a:xfrm>
          <a:prstGeom prst="lin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12" name="Content Placeholder 2"/>
          <p:cNvSpPr txBox="1">
            <a:spLocks/>
          </p:cNvSpPr>
          <p:nvPr/>
        </p:nvSpPr>
        <p:spPr>
          <a:xfrm>
            <a:off x="914400" y="1524000"/>
            <a:ext cx="4688696" cy="44958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10000"/>
              </a:lnSpc>
              <a:spcBef>
                <a:spcPts val="1800"/>
              </a:spcBef>
              <a:buClr>
                <a:schemeClr val="accent6">
                  <a:lumMod val="50000"/>
                </a:schemeClr>
              </a:buClr>
              <a:buSzPct val="85000"/>
              <a:buFont typeface="Wingdings" panose="05000000000000000000" pitchFamily="2" charset="2"/>
              <a:buChar char="§"/>
            </a:pPr>
            <a:r>
              <a:rPr lang="en-US" sz="2400" dirty="0"/>
              <a:t>Attendance strategies</a:t>
            </a:r>
          </a:p>
          <a:p>
            <a:pPr>
              <a:lnSpc>
                <a:spcPct val="110000"/>
              </a:lnSpc>
              <a:spcBef>
                <a:spcPts val="1800"/>
              </a:spcBef>
              <a:buClr>
                <a:schemeClr val="accent6">
                  <a:lumMod val="50000"/>
                </a:schemeClr>
              </a:buClr>
              <a:buSzPct val="85000"/>
              <a:buFont typeface="Wingdings" panose="05000000000000000000" pitchFamily="2" charset="2"/>
              <a:buChar char="§"/>
            </a:pPr>
            <a:r>
              <a:rPr lang="en-US" sz="2400" dirty="0"/>
              <a:t>Native cultural activities</a:t>
            </a:r>
          </a:p>
          <a:p>
            <a:pPr>
              <a:lnSpc>
                <a:spcPct val="110000"/>
              </a:lnSpc>
              <a:spcBef>
                <a:spcPts val="1800"/>
              </a:spcBef>
              <a:buClr>
                <a:schemeClr val="accent6">
                  <a:lumMod val="50000"/>
                </a:schemeClr>
              </a:buClr>
              <a:buSzPct val="85000"/>
              <a:buFont typeface="Wingdings" panose="05000000000000000000" pitchFamily="2" charset="2"/>
              <a:buChar char="§"/>
            </a:pPr>
            <a:r>
              <a:rPr lang="en-US" sz="2400" dirty="0"/>
              <a:t>Counseling </a:t>
            </a:r>
          </a:p>
          <a:p>
            <a:pPr>
              <a:lnSpc>
                <a:spcPct val="110000"/>
              </a:lnSpc>
              <a:spcBef>
                <a:spcPts val="1800"/>
              </a:spcBef>
              <a:buClr>
                <a:schemeClr val="accent6">
                  <a:lumMod val="50000"/>
                </a:schemeClr>
              </a:buClr>
              <a:buSzPct val="85000"/>
              <a:buFont typeface="Wingdings" panose="05000000000000000000" pitchFamily="2" charset="2"/>
              <a:buChar char="§"/>
            </a:pPr>
            <a:r>
              <a:rPr lang="en-US" sz="2400" dirty="0"/>
              <a:t>Cultural resources</a:t>
            </a:r>
          </a:p>
          <a:p>
            <a:pPr>
              <a:lnSpc>
                <a:spcPct val="110000"/>
              </a:lnSpc>
              <a:spcBef>
                <a:spcPts val="1800"/>
              </a:spcBef>
              <a:buClr>
                <a:schemeClr val="accent6">
                  <a:lumMod val="50000"/>
                </a:schemeClr>
              </a:buClr>
              <a:buSzPct val="85000"/>
              <a:buFont typeface="Wingdings" panose="05000000000000000000" pitchFamily="2" charset="2"/>
              <a:buChar char="§"/>
            </a:pPr>
            <a:r>
              <a:rPr lang="en-US" sz="2400" dirty="0"/>
              <a:t>Dropout strategies</a:t>
            </a:r>
          </a:p>
          <a:p>
            <a:pPr>
              <a:lnSpc>
                <a:spcPct val="110000"/>
              </a:lnSpc>
              <a:spcBef>
                <a:spcPts val="1800"/>
              </a:spcBef>
              <a:buClr>
                <a:schemeClr val="accent6">
                  <a:lumMod val="50000"/>
                </a:schemeClr>
              </a:buClr>
              <a:buSzPct val="85000"/>
              <a:buFont typeface="Wingdings" panose="05000000000000000000" pitchFamily="2" charset="2"/>
              <a:buChar char="§"/>
            </a:pPr>
            <a:r>
              <a:rPr lang="en-US" sz="2400" dirty="0"/>
              <a:t>Learning events</a:t>
            </a:r>
          </a:p>
          <a:p>
            <a:pPr>
              <a:lnSpc>
                <a:spcPct val="110000"/>
              </a:lnSpc>
              <a:spcBef>
                <a:spcPts val="1800"/>
              </a:spcBef>
              <a:buClr>
                <a:schemeClr val="accent6">
                  <a:lumMod val="50000"/>
                </a:schemeClr>
              </a:buClr>
              <a:buSzPct val="85000"/>
              <a:buFont typeface="Wingdings" panose="05000000000000000000" pitchFamily="2" charset="2"/>
              <a:buChar char="§"/>
            </a:pPr>
            <a:r>
              <a:rPr lang="en-US" sz="2400" dirty="0"/>
              <a:t>Field trips</a:t>
            </a:r>
          </a:p>
          <a:p>
            <a:pPr>
              <a:lnSpc>
                <a:spcPct val="110000"/>
              </a:lnSpc>
              <a:spcBef>
                <a:spcPts val="1800"/>
              </a:spcBef>
              <a:buClr>
                <a:schemeClr val="accent6">
                  <a:lumMod val="50000"/>
                </a:schemeClr>
              </a:buClr>
              <a:buSzPct val="85000"/>
              <a:buFont typeface="Wingdings" panose="05000000000000000000" pitchFamily="2" charset="2"/>
              <a:buChar char="§"/>
            </a:pPr>
            <a:r>
              <a:rPr lang="en-US" sz="2400" dirty="0"/>
              <a:t>Newsletters</a:t>
            </a:r>
            <a:endParaRPr lang="en-US" sz="2400" dirty="0">
              <a:solidFill>
                <a:schemeClr val="bg1">
                  <a:lumMod val="50000"/>
                </a:schemeClr>
              </a:solidFill>
            </a:endParaRPr>
          </a:p>
        </p:txBody>
      </p:sp>
      <p:sp>
        <p:nvSpPr>
          <p:cNvPr id="8" name="Content Placeholder 2"/>
          <p:cNvSpPr txBox="1">
            <a:spLocks/>
          </p:cNvSpPr>
          <p:nvPr/>
        </p:nvSpPr>
        <p:spPr>
          <a:xfrm>
            <a:off x="4800600" y="1540565"/>
            <a:ext cx="3733800" cy="44958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10000"/>
              </a:lnSpc>
              <a:spcBef>
                <a:spcPts val="1800"/>
              </a:spcBef>
              <a:buClr>
                <a:schemeClr val="accent6">
                  <a:lumMod val="50000"/>
                </a:schemeClr>
              </a:buClr>
              <a:buSzPct val="85000"/>
              <a:buFont typeface="Wingdings" panose="05000000000000000000" pitchFamily="2" charset="2"/>
              <a:buChar char="§"/>
            </a:pPr>
            <a:r>
              <a:rPr lang="en-US" sz="2400" dirty="0"/>
              <a:t>Regular parent meetings / family events</a:t>
            </a:r>
          </a:p>
          <a:p>
            <a:pPr>
              <a:lnSpc>
                <a:spcPct val="110000"/>
              </a:lnSpc>
              <a:spcBef>
                <a:spcPts val="1800"/>
              </a:spcBef>
              <a:buClr>
                <a:schemeClr val="accent6">
                  <a:lumMod val="50000"/>
                </a:schemeClr>
              </a:buClr>
              <a:buSzPct val="85000"/>
              <a:buFont typeface="Wingdings" panose="05000000000000000000" pitchFamily="2" charset="2"/>
              <a:buChar char="§"/>
            </a:pPr>
            <a:r>
              <a:rPr lang="en-US" sz="2400" dirty="0"/>
              <a:t>Transition strategies</a:t>
            </a:r>
          </a:p>
          <a:p>
            <a:pPr>
              <a:lnSpc>
                <a:spcPct val="110000"/>
              </a:lnSpc>
              <a:spcBef>
                <a:spcPts val="1800"/>
              </a:spcBef>
              <a:buClr>
                <a:schemeClr val="accent6">
                  <a:lumMod val="50000"/>
                </a:schemeClr>
              </a:buClr>
              <a:buSzPct val="85000"/>
              <a:buFont typeface="Wingdings" panose="05000000000000000000" pitchFamily="2" charset="2"/>
              <a:buChar char="§"/>
            </a:pPr>
            <a:r>
              <a:rPr lang="en-US" sz="2400" dirty="0"/>
              <a:t>Tutoring</a:t>
            </a:r>
          </a:p>
          <a:p>
            <a:pPr>
              <a:lnSpc>
                <a:spcPct val="110000"/>
              </a:lnSpc>
              <a:spcBef>
                <a:spcPts val="1800"/>
              </a:spcBef>
              <a:buClr>
                <a:schemeClr val="accent6">
                  <a:lumMod val="50000"/>
                </a:schemeClr>
              </a:buClr>
              <a:buSzPct val="85000"/>
              <a:buFont typeface="Wingdings" panose="05000000000000000000" pitchFamily="2" charset="2"/>
              <a:buChar char="§"/>
            </a:pPr>
            <a:r>
              <a:rPr lang="en-US" sz="2400" dirty="0"/>
              <a:t>Youth activities / Native games</a:t>
            </a:r>
          </a:p>
          <a:p>
            <a:pPr>
              <a:lnSpc>
                <a:spcPct val="110000"/>
              </a:lnSpc>
              <a:spcBef>
                <a:spcPts val="1800"/>
              </a:spcBef>
              <a:buClr>
                <a:schemeClr val="accent6">
                  <a:lumMod val="50000"/>
                </a:schemeClr>
              </a:buClr>
              <a:buSzPct val="85000"/>
              <a:buFont typeface="Wingdings" panose="05000000000000000000" pitchFamily="2" charset="2"/>
              <a:buChar char="§"/>
            </a:pPr>
            <a:r>
              <a:rPr lang="en-US" sz="2400" dirty="0"/>
              <a:t>Summer programs / camps</a:t>
            </a:r>
          </a:p>
          <a:p>
            <a:pPr>
              <a:lnSpc>
                <a:spcPct val="110000"/>
              </a:lnSpc>
              <a:spcBef>
                <a:spcPts val="1800"/>
              </a:spcBef>
              <a:buClr>
                <a:schemeClr val="accent6">
                  <a:lumMod val="50000"/>
                </a:schemeClr>
              </a:buClr>
              <a:buSzPct val="85000"/>
              <a:buFont typeface="Wingdings" panose="05000000000000000000" pitchFamily="2" charset="2"/>
              <a:buChar char="§"/>
            </a:pPr>
            <a:r>
              <a:rPr lang="en-US" sz="2400" dirty="0">
                <a:solidFill>
                  <a:schemeClr val="bg1">
                    <a:lumMod val="50000"/>
                  </a:schemeClr>
                </a:solidFill>
              </a:rPr>
              <a:t>other</a:t>
            </a:r>
          </a:p>
        </p:txBody>
      </p:sp>
    </p:spTree>
    <p:extLst>
      <p:ext uri="{BB962C8B-B14F-4D97-AF65-F5344CB8AC3E}">
        <p14:creationId xmlns:p14="http://schemas.microsoft.com/office/powerpoint/2010/main" val="3502720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a:solidFill>
                  <a:schemeClr val="accent6">
                    <a:lumMod val="50000"/>
                  </a:schemeClr>
                </a:solidFill>
                <a:latin typeface="+mn-lt"/>
              </a:rPr>
              <a:t>Implications for Parent Center Staff: </a:t>
            </a:r>
            <a:br>
              <a:rPr lang="en-US" sz="3200" b="1" dirty="0">
                <a:solidFill>
                  <a:schemeClr val="accent6">
                    <a:lumMod val="50000"/>
                  </a:schemeClr>
                </a:solidFill>
                <a:latin typeface="+mn-lt"/>
              </a:rPr>
            </a:br>
            <a:r>
              <a:rPr lang="en-US" sz="3200" b="1" dirty="0">
                <a:solidFill>
                  <a:schemeClr val="accent6">
                    <a:lumMod val="50000"/>
                  </a:schemeClr>
                </a:solidFill>
                <a:latin typeface="+mn-lt"/>
              </a:rPr>
              <a:t>Improving Outreach to Native Parents</a:t>
            </a:r>
          </a:p>
        </p:txBody>
      </p:sp>
      <p:cxnSp>
        <p:nvCxnSpPr>
          <p:cNvPr id="6" name="Straight Connector 5"/>
          <p:cNvCxnSpPr/>
          <p:nvPr/>
        </p:nvCxnSpPr>
        <p:spPr>
          <a:xfrm>
            <a:off x="533400" y="1520687"/>
            <a:ext cx="8275763" cy="0"/>
          </a:xfrm>
          <a:prstGeom prst="lin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12" name="Content Placeholder 2"/>
          <p:cNvSpPr txBox="1">
            <a:spLocks/>
          </p:cNvSpPr>
          <p:nvPr/>
        </p:nvSpPr>
        <p:spPr>
          <a:xfrm>
            <a:off x="5410200" y="1669776"/>
            <a:ext cx="3581400" cy="44958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10000"/>
              </a:lnSpc>
              <a:spcBef>
                <a:spcPts val="1800"/>
              </a:spcBef>
              <a:buClr>
                <a:schemeClr val="accent6">
                  <a:lumMod val="50000"/>
                </a:schemeClr>
              </a:buClr>
              <a:buSzPct val="85000"/>
              <a:buFont typeface="Wingdings" panose="05000000000000000000" pitchFamily="2" charset="2"/>
              <a:buChar char="§"/>
            </a:pPr>
            <a:r>
              <a:rPr lang="en-US" sz="2400" dirty="0"/>
              <a:t>Regular meetings </a:t>
            </a:r>
          </a:p>
          <a:p>
            <a:pPr>
              <a:lnSpc>
                <a:spcPct val="110000"/>
              </a:lnSpc>
              <a:spcBef>
                <a:spcPts val="1800"/>
              </a:spcBef>
              <a:buClr>
                <a:schemeClr val="accent6">
                  <a:lumMod val="50000"/>
                </a:schemeClr>
              </a:buClr>
              <a:buSzPct val="85000"/>
              <a:buFont typeface="Wingdings" panose="05000000000000000000" pitchFamily="2" charset="2"/>
              <a:buChar char="§"/>
            </a:pPr>
            <a:r>
              <a:rPr lang="en-US" sz="2400" dirty="0"/>
              <a:t>Newsletters</a:t>
            </a:r>
          </a:p>
          <a:p>
            <a:pPr>
              <a:lnSpc>
                <a:spcPct val="110000"/>
              </a:lnSpc>
              <a:spcBef>
                <a:spcPts val="1800"/>
              </a:spcBef>
              <a:buClr>
                <a:schemeClr val="accent6">
                  <a:lumMod val="50000"/>
                </a:schemeClr>
              </a:buClr>
              <a:buSzPct val="85000"/>
              <a:buFont typeface="Wingdings" panose="05000000000000000000" pitchFamily="2" charset="2"/>
              <a:buChar char="§"/>
            </a:pPr>
            <a:r>
              <a:rPr lang="en-US" sz="2400" dirty="0"/>
              <a:t>Posters or flyers disseminated</a:t>
            </a:r>
          </a:p>
          <a:p>
            <a:pPr>
              <a:lnSpc>
                <a:spcPct val="110000"/>
              </a:lnSpc>
              <a:spcBef>
                <a:spcPts val="1800"/>
              </a:spcBef>
              <a:buClr>
                <a:schemeClr val="accent6">
                  <a:lumMod val="50000"/>
                </a:schemeClr>
              </a:buClr>
              <a:buSzPct val="85000"/>
              <a:buFont typeface="Wingdings" panose="05000000000000000000" pitchFamily="2" charset="2"/>
              <a:buChar char="§"/>
            </a:pPr>
            <a:r>
              <a:rPr lang="en-US" sz="2400" dirty="0"/>
              <a:t>Targeted trainings</a:t>
            </a:r>
          </a:p>
          <a:p>
            <a:pPr>
              <a:lnSpc>
                <a:spcPct val="110000"/>
              </a:lnSpc>
              <a:spcBef>
                <a:spcPts val="1800"/>
              </a:spcBef>
              <a:buClr>
                <a:schemeClr val="accent6">
                  <a:lumMod val="50000"/>
                </a:schemeClr>
              </a:buClr>
              <a:buSzPct val="85000"/>
              <a:buFont typeface="Wingdings" panose="05000000000000000000" pitchFamily="2" charset="2"/>
              <a:buChar char="§"/>
            </a:pPr>
            <a:r>
              <a:rPr lang="en-US" sz="2400" dirty="0"/>
              <a:t>Expanded networks</a:t>
            </a:r>
          </a:p>
          <a:p>
            <a:pPr>
              <a:lnSpc>
                <a:spcPct val="110000"/>
              </a:lnSpc>
              <a:spcBef>
                <a:spcPts val="1800"/>
              </a:spcBef>
              <a:buClr>
                <a:schemeClr val="accent6">
                  <a:lumMod val="50000"/>
                </a:schemeClr>
              </a:buClr>
              <a:buSzPct val="85000"/>
              <a:buFont typeface="Wingdings" panose="05000000000000000000" pitchFamily="2" charset="2"/>
              <a:buChar char="§"/>
            </a:pPr>
            <a:r>
              <a:rPr lang="en-US" sz="2400" dirty="0"/>
              <a:t>Title VI trainings for Parent Center Staff</a:t>
            </a:r>
          </a:p>
        </p:txBody>
      </p:sp>
      <p:pic>
        <p:nvPicPr>
          <p:cNvPr id="2" name="Picture 1"/>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33400" y="1828800"/>
            <a:ext cx="4495800" cy="3512344"/>
          </a:xfrm>
          <a:prstGeom prst="rect">
            <a:avLst/>
          </a:prstGeom>
        </p:spPr>
      </p:pic>
    </p:spTree>
    <p:extLst>
      <p:ext uri="{BB962C8B-B14F-4D97-AF65-F5344CB8AC3E}">
        <p14:creationId xmlns:p14="http://schemas.microsoft.com/office/powerpoint/2010/main" val="14774609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solidFill>
                  <a:schemeClr val="accent6">
                    <a:lumMod val="50000"/>
                  </a:schemeClr>
                </a:solidFill>
                <a:latin typeface="+mn-lt"/>
              </a:rPr>
              <a:t>Overview of Presentation</a:t>
            </a:r>
          </a:p>
        </p:txBody>
      </p:sp>
      <p:sp>
        <p:nvSpPr>
          <p:cNvPr id="3" name="Content Placeholder 2"/>
          <p:cNvSpPr>
            <a:spLocks noGrp="1"/>
          </p:cNvSpPr>
          <p:nvPr>
            <p:ph idx="1"/>
          </p:nvPr>
        </p:nvSpPr>
        <p:spPr>
          <a:xfrm>
            <a:off x="1295400" y="1905000"/>
            <a:ext cx="3505200" cy="4343400"/>
          </a:xfrm>
        </p:spPr>
        <p:txBody>
          <a:bodyPr>
            <a:normAutofit/>
          </a:bodyPr>
          <a:lstStyle/>
          <a:p>
            <a:pPr>
              <a:buClr>
                <a:schemeClr val="accent6">
                  <a:lumMod val="50000"/>
                </a:schemeClr>
              </a:buClr>
              <a:buSzPct val="85000"/>
              <a:buFont typeface="Wingdings" panose="05000000000000000000" pitchFamily="2" charset="2"/>
              <a:buChar char="§"/>
            </a:pPr>
            <a:r>
              <a:rPr lang="en-US" sz="2400" dirty="0">
                <a:solidFill>
                  <a:schemeClr val="bg2">
                    <a:lumMod val="25000"/>
                  </a:schemeClr>
                </a:solidFill>
              </a:rPr>
              <a:t>Key Outreach Questions</a:t>
            </a:r>
          </a:p>
          <a:p>
            <a:pPr>
              <a:buClr>
                <a:schemeClr val="accent6">
                  <a:lumMod val="50000"/>
                </a:schemeClr>
              </a:buClr>
              <a:buSzPct val="85000"/>
              <a:buFont typeface="Wingdings" panose="05000000000000000000" pitchFamily="2" charset="2"/>
              <a:buChar char="§"/>
            </a:pPr>
            <a:r>
              <a:rPr lang="en-US" sz="2400" dirty="0">
                <a:solidFill>
                  <a:schemeClr val="bg2">
                    <a:lumMod val="25000"/>
                  </a:schemeClr>
                </a:solidFill>
              </a:rPr>
              <a:t>Indian Education Act: Why?</a:t>
            </a:r>
          </a:p>
          <a:p>
            <a:pPr>
              <a:buClr>
                <a:schemeClr val="accent6">
                  <a:lumMod val="50000"/>
                </a:schemeClr>
              </a:buClr>
              <a:buSzPct val="85000"/>
              <a:buFont typeface="Wingdings" panose="05000000000000000000" pitchFamily="2" charset="2"/>
              <a:buChar char="§"/>
            </a:pPr>
            <a:r>
              <a:rPr lang="en-US" sz="2400" dirty="0">
                <a:solidFill>
                  <a:schemeClr val="bg2">
                    <a:lumMod val="25000"/>
                  </a:schemeClr>
                </a:solidFill>
              </a:rPr>
              <a:t>Unique Legislation</a:t>
            </a:r>
          </a:p>
          <a:p>
            <a:pPr>
              <a:buClr>
                <a:schemeClr val="accent6">
                  <a:lumMod val="50000"/>
                </a:schemeClr>
              </a:buClr>
              <a:buSzPct val="85000"/>
              <a:buFont typeface="Wingdings" panose="05000000000000000000" pitchFamily="2" charset="2"/>
              <a:buChar char="§"/>
            </a:pPr>
            <a:r>
              <a:rPr lang="en-US" sz="2400" dirty="0">
                <a:solidFill>
                  <a:schemeClr val="bg2">
                    <a:lumMod val="25000"/>
                  </a:schemeClr>
                </a:solidFill>
              </a:rPr>
              <a:t>Legislative Changes</a:t>
            </a:r>
          </a:p>
          <a:p>
            <a:pPr>
              <a:buClr>
                <a:schemeClr val="accent6">
                  <a:lumMod val="50000"/>
                </a:schemeClr>
              </a:buClr>
              <a:buSzPct val="85000"/>
              <a:buFont typeface="Wingdings" panose="05000000000000000000" pitchFamily="2" charset="2"/>
              <a:buChar char="§"/>
            </a:pPr>
            <a:r>
              <a:rPr lang="en-US" sz="2400" dirty="0">
                <a:solidFill>
                  <a:schemeClr val="bg2">
                    <a:lumMod val="25000"/>
                  </a:schemeClr>
                </a:solidFill>
              </a:rPr>
              <a:t>Services Provided</a:t>
            </a:r>
          </a:p>
          <a:p>
            <a:pPr>
              <a:buClr>
                <a:schemeClr val="accent6">
                  <a:lumMod val="50000"/>
                </a:schemeClr>
              </a:buClr>
              <a:buSzPct val="85000"/>
              <a:buFont typeface="Wingdings" panose="05000000000000000000" pitchFamily="2" charset="2"/>
              <a:buChar char="§"/>
            </a:pPr>
            <a:r>
              <a:rPr lang="en-US" sz="2400" dirty="0">
                <a:solidFill>
                  <a:schemeClr val="bg2">
                    <a:lumMod val="25000"/>
                  </a:schemeClr>
                </a:solidFill>
              </a:rPr>
              <a:t>Implications for Parent Center Staff</a:t>
            </a:r>
          </a:p>
          <a:p>
            <a:pPr marL="0" indent="0">
              <a:buClr>
                <a:schemeClr val="accent6">
                  <a:lumMod val="50000"/>
                </a:schemeClr>
              </a:buClr>
              <a:buSzPct val="85000"/>
              <a:buNone/>
            </a:pPr>
            <a:endParaRPr lang="en-US" sz="2400" dirty="0">
              <a:solidFill>
                <a:schemeClr val="bg2">
                  <a:lumMod val="25000"/>
                </a:schemeClr>
              </a:solidFill>
            </a:endParaRPr>
          </a:p>
          <a:p>
            <a:pPr>
              <a:buClr>
                <a:schemeClr val="accent6">
                  <a:lumMod val="50000"/>
                </a:schemeClr>
              </a:buClr>
              <a:buSzPct val="85000"/>
              <a:buFont typeface="Wingdings" panose="05000000000000000000" pitchFamily="2" charset="2"/>
              <a:buChar char="§"/>
            </a:pPr>
            <a:endParaRPr lang="en-US" sz="2400" dirty="0">
              <a:solidFill>
                <a:schemeClr val="bg2">
                  <a:lumMod val="25000"/>
                </a:schemeClr>
              </a:solidFill>
            </a:endParaRPr>
          </a:p>
        </p:txBody>
      </p:sp>
      <p:cxnSp>
        <p:nvCxnSpPr>
          <p:cNvPr id="5" name="Straight Connector 4"/>
          <p:cNvCxnSpPr/>
          <p:nvPr/>
        </p:nvCxnSpPr>
        <p:spPr>
          <a:xfrm>
            <a:off x="1066800" y="1219200"/>
            <a:ext cx="6934200" cy="0"/>
          </a:xfrm>
          <a:prstGeom prst="lin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5219286" y="1752600"/>
            <a:ext cx="3457575" cy="4191000"/>
          </a:xfrm>
          <a:prstGeom prst="rect">
            <a:avLst/>
          </a:prstGeom>
          <a:effectLst>
            <a:outerShdw blurRad="50800" dist="38100" dir="10800000" algn="r" rotWithShape="0">
              <a:prstClr val="black">
                <a:alpha val="40000"/>
              </a:prstClr>
            </a:outerShdw>
          </a:effectLst>
        </p:spPr>
      </p:pic>
    </p:spTree>
    <p:extLst>
      <p:ext uri="{BB962C8B-B14F-4D97-AF65-F5344CB8AC3E}">
        <p14:creationId xmlns:p14="http://schemas.microsoft.com/office/powerpoint/2010/main" val="31530505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533400" y="685800"/>
            <a:ext cx="3962400" cy="495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b="1" dirty="0">
                <a:solidFill>
                  <a:schemeClr val="accent6">
                    <a:lumMod val="50000"/>
                  </a:schemeClr>
                </a:solidFill>
                <a:latin typeface="+mn-lt"/>
              </a:rPr>
              <a:t>	Questions?</a:t>
            </a:r>
          </a:p>
          <a:p>
            <a:pPr algn="l"/>
            <a:endParaRPr lang="en-US" sz="3200" b="1" dirty="0">
              <a:solidFill>
                <a:schemeClr val="accent6">
                  <a:lumMod val="50000"/>
                </a:schemeClr>
              </a:solidFill>
              <a:latin typeface="+mn-lt"/>
            </a:endParaRPr>
          </a:p>
          <a:p>
            <a:pPr algn="l"/>
            <a:r>
              <a:rPr lang="en-US" sz="3200" b="1" dirty="0">
                <a:solidFill>
                  <a:schemeClr val="accent6">
                    <a:lumMod val="50000"/>
                  </a:schemeClr>
                </a:solidFill>
                <a:latin typeface="+mn-lt"/>
              </a:rPr>
              <a:t>	Concerns?</a:t>
            </a:r>
          </a:p>
          <a:p>
            <a:pPr algn="l"/>
            <a:endParaRPr lang="en-US" sz="3200" b="1" dirty="0">
              <a:solidFill>
                <a:schemeClr val="accent6">
                  <a:lumMod val="50000"/>
                </a:schemeClr>
              </a:solidFill>
              <a:latin typeface="+mn-lt"/>
            </a:endParaRPr>
          </a:p>
          <a:p>
            <a:pPr algn="l"/>
            <a:r>
              <a:rPr lang="en-US" sz="3200" b="1" dirty="0">
                <a:solidFill>
                  <a:schemeClr val="accent6">
                    <a:lumMod val="50000"/>
                  </a:schemeClr>
                </a:solidFill>
                <a:latin typeface="+mn-lt"/>
              </a:rPr>
              <a:t>	Comments?</a:t>
            </a:r>
          </a:p>
          <a:p>
            <a:endParaRPr lang="en-US" sz="3200" b="1" dirty="0">
              <a:solidFill>
                <a:schemeClr val="accent6">
                  <a:lumMod val="50000"/>
                </a:schemeClr>
              </a:solidFill>
              <a:latin typeface="+mn-lt"/>
            </a:endParaRPr>
          </a:p>
        </p:txBody>
      </p:sp>
      <p:pic>
        <p:nvPicPr>
          <p:cNvPr id="7" name="Picture 6"/>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4953000" y="533400"/>
            <a:ext cx="3286697" cy="5410200"/>
          </a:xfrm>
          <a:prstGeom prst="rect">
            <a:avLst/>
          </a:prstGeom>
        </p:spPr>
      </p:pic>
    </p:spTree>
    <p:extLst>
      <p:ext uri="{BB962C8B-B14F-4D97-AF65-F5344CB8AC3E}">
        <p14:creationId xmlns:p14="http://schemas.microsoft.com/office/powerpoint/2010/main" val="17048316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1300" y="1295400"/>
            <a:ext cx="6019800" cy="1143000"/>
          </a:xfrm>
        </p:spPr>
        <p:txBody>
          <a:bodyPr/>
          <a:lstStyle/>
          <a:p>
            <a:r>
              <a:rPr lang="en-US" sz="3200" b="1" dirty="0">
                <a:solidFill>
                  <a:schemeClr val="accent6">
                    <a:lumMod val="50000"/>
                  </a:schemeClr>
                </a:solidFill>
                <a:latin typeface="+mn-lt"/>
              </a:rPr>
              <a:t>That’s Me!</a:t>
            </a:r>
          </a:p>
        </p:txBody>
      </p:sp>
      <p:sp>
        <p:nvSpPr>
          <p:cNvPr id="3" name="Content Placeholder 2"/>
          <p:cNvSpPr>
            <a:spLocks noGrp="1"/>
          </p:cNvSpPr>
          <p:nvPr>
            <p:ph idx="1"/>
          </p:nvPr>
        </p:nvSpPr>
        <p:spPr>
          <a:xfrm>
            <a:off x="4267200" y="2438400"/>
            <a:ext cx="3505200" cy="1981200"/>
          </a:xfrm>
        </p:spPr>
        <p:txBody>
          <a:bodyPr>
            <a:normAutofit fontScale="77500" lnSpcReduction="20000"/>
          </a:bodyPr>
          <a:lstStyle/>
          <a:p>
            <a:pPr marL="0" indent="0">
              <a:buNone/>
            </a:pPr>
            <a:r>
              <a:rPr lang="en-US" sz="2400" b="1" dirty="0"/>
              <a:t>Answer each statement that applies to you by standing and proudly proclaiming “That’s me!”</a:t>
            </a:r>
          </a:p>
          <a:p>
            <a:pPr marL="0" indent="0">
              <a:buNone/>
            </a:pPr>
            <a:endParaRPr lang="en-US" sz="2400" b="1" dirty="0"/>
          </a:p>
          <a:p>
            <a:pPr marL="0" indent="0">
              <a:buNone/>
            </a:pPr>
            <a:r>
              <a:rPr lang="en-US" sz="2400" b="1" dirty="0"/>
              <a:t>Or press the letters “TM” in the answer window of this webcast.</a:t>
            </a:r>
            <a:endParaRPr lang="en-US" sz="2400" dirty="0"/>
          </a:p>
        </p:txBody>
      </p:sp>
      <p:cxnSp>
        <p:nvCxnSpPr>
          <p:cNvPr id="5" name="Straight Connector 4"/>
          <p:cNvCxnSpPr/>
          <p:nvPr/>
        </p:nvCxnSpPr>
        <p:spPr>
          <a:xfrm>
            <a:off x="3962400" y="2209800"/>
            <a:ext cx="3657600" cy="0"/>
          </a:xfrm>
          <a:prstGeom prst="lin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085850" y="4724400"/>
            <a:ext cx="2438400" cy="0"/>
          </a:xfrm>
          <a:prstGeom prst="lin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238250" y="4876800"/>
            <a:ext cx="2209800" cy="0"/>
          </a:xfrm>
          <a:prstGeom prst="lin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390650" y="5029200"/>
            <a:ext cx="1981200" cy="0"/>
          </a:xfrm>
          <a:prstGeom prst="lin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5756" y="990600"/>
            <a:ext cx="2276094" cy="3620030"/>
          </a:xfrm>
          <a:prstGeom prst="rect">
            <a:avLst/>
          </a:prstGeom>
        </p:spPr>
      </p:pic>
    </p:spTree>
    <p:extLst>
      <p:ext uri="{BB962C8B-B14F-4D97-AF65-F5344CB8AC3E}">
        <p14:creationId xmlns:p14="http://schemas.microsoft.com/office/powerpoint/2010/main" val="2737994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143000" y="1295400"/>
            <a:ext cx="7010400" cy="0"/>
          </a:xfrm>
          <a:prstGeom prst="lin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6" name="Title 1"/>
          <p:cNvSpPr txBox="1">
            <a:spLocks/>
          </p:cNvSpPr>
          <p:nvPr/>
        </p:nvSpPr>
        <p:spPr>
          <a:xfrm>
            <a:off x="1257300" y="381000"/>
            <a:ext cx="67818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a:solidFill>
                  <a:schemeClr val="accent6">
                    <a:lumMod val="50000"/>
                  </a:schemeClr>
                </a:solidFill>
                <a:latin typeface="+mn-lt"/>
              </a:rPr>
              <a:t>What </a:t>
            </a:r>
            <a:r>
              <a:rPr lang="en-US" sz="3200" dirty="0">
                <a:solidFill>
                  <a:schemeClr val="accent6">
                    <a:lumMod val="50000"/>
                  </a:schemeClr>
                </a:solidFill>
                <a:latin typeface="+mn-lt"/>
              </a:rPr>
              <a:t>|</a:t>
            </a:r>
            <a:r>
              <a:rPr lang="en-US" sz="3200" b="1" dirty="0">
                <a:solidFill>
                  <a:schemeClr val="accent6">
                    <a:lumMod val="50000"/>
                  </a:schemeClr>
                </a:solidFill>
                <a:latin typeface="+mn-lt"/>
              </a:rPr>
              <a:t> So What </a:t>
            </a:r>
            <a:r>
              <a:rPr lang="en-US" sz="3200" dirty="0">
                <a:solidFill>
                  <a:schemeClr val="accent6">
                    <a:lumMod val="50000"/>
                  </a:schemeClr>
                </a:solidFill>
                <a:latin typeface="+mn-lt"/>
              </a:rPr>
              <a:t>|</a:t>
            </a:r>
            <a:r>
              <a:rPr lang="en-US" sz="3200" b="1" dirty="0">
                <a:solidFill>
                  <a:schemeClr val="accent6">
                    <a:lumMod val="50000"/>
                  </a:schemeClr>
                </a:solidFill>
                <a:latin typeface="+mn-lt"/>
              </a:rPr>
              <a:t> Now What?</a:t>
            </a:r>
          </a:p>
        </p:txBody>
      </p:sp>
      <p:sp>
        <p:nvSpPr>
          <p:cNvPr id="5" name="Rectangle 4"/>
          <p:cNvSpPr/>
          <p:nvPr/>
        </p:nvSpPr>
        <p:spPr>
          <a:xfrm>
            <a:off x="4038600" y="2362200"/>
            <a:ext cx="2667000" cy="1569660"/>
          </a:xfrm>
          <a:prstGeom prst="rect">
            <a:avLst/>
          </a:prstGeom>
        </p:spPr>
        <p:txBody>
          <a:bodyPr wrap="square">
            <a:spAutoFit/>
          </a:bodyPr>
          <a:lstStyle/>
          <a:p>
            <a:pPr algn="ctr"/>
            <a:r>
              <a:rPr lang="en-US" sz="2400" b="1" dirty="0"/>
              <a:t>Let’s reflect. </a:t>
            </a:r>
          </a:p>
          <a:p>
            <a:pPr algn="ctr"/>
            <a:r>
              <a:rPr lang="en-US" sz="2400" b="1" dirty="0"/>
              <a:t>What did we just do? What did we find out?</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71600" y="1828800"/>
            <a:ext cx="2178939" cy="3276600"/>
          </a:xfrm>
          <a:prstGeom prst="rect">
            <a:avLst/>
          </a:prstGeom>
        </p:spPr>
      </p:pic>
    </p:spTree>
    <p:extLst>
      <p:ext uri="{BB962C8B-B14F-4D97-AF65-F5344CB8AC3E}">
        <p14:creationId xmlns:p14="http://schemas.microsoft.com/office/powerpoint/2010/main" val="3445405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457200" y="1956786"/>
            <a:ext cx="4881054" cy="810828"/>
          </a:xfrm>
        </p:spPr>
        <p:txBody>
          <a:bodyPr>
            <a:normAutofit fontScale="90000"/>
          </a:bodyPr>
          <a:lstStyle/>
          <a:p>
            <a:r>
              <a:rPr lang="en-US" sz="6700" b="1" dirty="0">
                <a:solidFill>
                  <a:schemeClr val="accent6">
                    <a:lumMod val="50000"/>
                  </a:schemeClr>
                </a:solidFill>
                <a:latin typeface="French Script MT" panose="03020402040607040605" pitchFamily="66" charset="0"/>
              </a:rPr>
              <a:t>W</a:t>
            </a:r>
            <a:r>
              <a:rPr lang="en-US" sz="3200" b="1" dirty="0">
                <a:solidFill>
                  <a:schemeClr val="accent6">
                    <a:lumMod val="50000"/>
                  </a:schemeClr>
                </a:solidFill>
              </a:rPr>
              <a:t>e don’t see things</a:t>
            </a:r>
            <a:br>
              <a:rPr lang="en-US" sz="3200" b="1" dirty="0">
                <a:solidFill>
                  <a:schemeClr val="accent6">
                    <a:lumMod val="50000"/>
                  </a:schemeClr>
                </a:solidFill>
              </a:rPr>
            </a:br>
            <a:r>
              <a:rPr lang="en-US" sz="3200" b="1" dirty="0">
                <a:solidFill>
                  <a:schemeClr val="accent6">
                    <a:lumMod val="50000"/>
                  </a:schemeClr>
                </a:solidFill>
              </a:rPr>
              <a:t>as they are,</a:t>
            </a:r>
            <a:br>
              <a:rPr lang="en-US" sz="3200" b="1" dirty="0">
                <a:solidFill>
                  <a:schemeClr val="accent6">
                    <a:lumMod val="50000"/>
                  </a:schemeClr>
                </a:solidFill>
              </a:rPr>
            </a:br>
            <a:br>
              <a:rPr lang="en-US" sz="3200" b="1" dirty="0">
                <a:solidFill>
                  <a:schemeClr val="accent6">
                    <a:lumMod val="50000"/>
                  </a:schemeClr>
                </a:solidFill>
              </a:rPr>
            </a:br>
            <a:r>
              <a:rPr lang="en-US" sz="6700" b="1" dirty="0">
                <a:solidFill>
                  <a:schemeClr val="accent6">
                    <a:lumMod val="50000"/>
                  </a:schemeClr>
                </a:solidFill>
                <a:latin typeface="French Script MT" panose="03020402040607040605" pitchFamily="66" charset="0"/>
              </a:rPr>
              <a:t>W</a:t>
            </a:r>
            <a:r>
              <a:rPr lang="en-US" sz="3200" b="1" dirty="0">
                <a:solidFill>
                  <a:schemeClr val="accent6">
                    <a:lumMod val="50000"/>
                  </a:schemeClr>
                </a:solidFill>
              </a:rPr>
              <a:t>e see them </a:t>
            </a:r>
            <a:br>
              <a:rPr lang="en-US" sz="3200" b="1" dirty="0">
                <a:solidFill>
                  <a:schemeClr val="accent6">
                    <a:lumMod val="50000"/>
                  </a:schemeClr>
                </a:solidFill>
              </a:rPr>
            </a:br>
            <a:r>
              <a:rPr lang="en-US" sz="3200" b="1" dirty="0">
                <a:solidFill>
                  <a:schemeClr val="accent6">
                    <a:lumMod val="50000"/>
                  </a:schemeClr>
                </a:solidFill>
              </a:rPr>
              <a:t>as we are.</a:t>
            </a:r>
            <a:endParaRPr lang="en-US" sz="3200" b="1" dirty="0">
              <a:solidFill>
                <a:schemeClr val="accent6">
                  <a:lumMod val="50000"/>
                </a:schemeClr>
              </a:solidFill>
              <a:latin typeface="+mn-lt"/>
            </a:endParaRPr>
          </a:p>
        </p:txBody>
      </p:sp>
      <p:sp>
        <p:nvSpPr>
          <p:cNvPr id="11" name="Content Placeholder 2"/>
          <p:cNvSpPr>
            <a:spLocks noGrp="1"/>
          </p:cNvSpPr>
          <p:nvPr>
            <p:ph idx="1"/>
          </p:nvPr>
        </p:nvSpPr>
        <p:spPr>
          <a:xfrm>
            <a:off x="5562600" y="1756958"/>
            <a:ext cx="1949514" cy="838200"/>
          </a:xfrm>
        </p:spPr>
        <p:txBody>
          <a:bodyPr>
            <a:normAutofit/>
          </a:bodyPr>
          <a:lstStyle/>
          <a:p>
            <a:pPr marL="0" indent="0">
              <a:buNone/>
            </a:pPr>
            <a:r>
              <a:rPr lang="en-US" sz="2400" b="1" dirty="0"/>
              <a:t>. . .Anais Nin</a:t>
            </a:r>
            <a:endParaRPr lang="en-US" sz="2400" dirty="0"/>
          </a:p>
        </p:txBody>
      </p:sp>
      <p:cxnSp>
        <p:nvCxnSpPr>
          <p:cNvPr id="12" name="Straight Connector 11"/>
          <p:cNvCxnSpPr/>
          <p:nvPr/>
        </p:nvCxnSpPr>
        <p:spPr>
          <a:xfrm>
            <a:off x="5432457" y="2185201"/>
            <a:ext cx="2286000" cy="0"/>
          </a:xfrm>
          <a:prstGeom prst="lin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97400" y="2362200"/>
            <a:ext cx="4064000" cy="2707640"/>
          </a:xfrm>
          <a:prstGeom prst="rect">
            <a:avLst/>
          </a:prstGeom>
          <a:effectLst>
            <a:glow rad="101600">
              <a:schemeClr val="accent6">
                <a:satMod val="175000"/>
                <a:alpha val="40000"/>
              </a:schemeClr>
            </a:glow>
          </a:effectLst>
        </p:spPr>
      </p:pic>
    </p:spTree>
    <p:extLst>
      <p:ext uri="{BB962C8B-B14F-4D97-AF65-F5344CB8AC3E}">
        <p14:creationId xmlns:p14="http://schemas.microsoft.com/office/powerpoint/2010/main" val="34843551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3276600" y="79248"/>
            <a:ext cx="2971800" cy="1143000"/>
          </a:xfrm>
        </p:spPr>
        <p:txBody>
          <a:bodyPr/>
          <a:lstStyle/>
          <a:p>
            <a:r>
              <a:rPr lang="en-US" sz="3200" b="1" dirty="0">
                <a:solidFill>
                  <a:schemeClr val="accent6">
                    <a:lumMod val="50000"/>
                  </a:schemeClr>
                </a:solidFill>
                <a:latin typeface="+mn-lt"/>
              </a:rPr>
              <a:t>Education</a:t>
            </a:r>
          </a:p>
        </p:txBody>
      </p:sp>
      <p:cxnSp>
        <p:nvCxnSpPr>
          <p:cNvPr id="7" name="Straight Connector 6"/>
          <p:cNvCxnSpPr/>
          <p:nvPr/>
        </p:nvCxnSpPr>
        <p:spPr>
          <a:xfrm>
            <a:off x="334837" y="983868"/>
            <a:ext cx="8275763" cy="0"/>
          </a:xfrm>
          <a:prstGeom prst="lin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8" name="Content Placeholder 2"/>
          <p:cNvSpPr txBox="1">
            <a:spLocks/>
          </p:cNvSpPr>
          <p:nvPr/>
        </p:nvSpPr>
        <p:spPr>
          <a:xfrm>
            <a:off x="685800" y="1219200"/>
            <a:ext cx="7848600" cy="54363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Clr>
                <a:schemeClr val="accent6">
                  <a:lumMod val="50000"/>
                </a:schemeClr>
              </a:buClr>
              <a:buSzPct val="85000"/>
              <a:buNone/>
            </a:pPr>
            <a:r>
              <a:rPr lang="en-US" sz="2400" b="1" dirty="0">
                <a:solidFill>
                  <a:schemeClr val="bg2">
                    <a:lumMod val="25000"/>
                  </a:schemeClr>
                </a:solidFill>
              </a:rPr>
              <a:t>“There is no such thing </a:t>
            </a:r>
            <a:br>
              <a:rPr lang="en-US" sz="2400" b="1" dirty="0">
                <a:solidFill>
                  <a:schemeClr val="bg2">
                    <a:lumMod val="25000"/>
                  </a:schemeClr>
                </a:solidFill>
              </a:rPr>
            </a:br>
            <a:r>
              <a:rPr lang="en-US" sz="2400" b="1" dirty="0">
                <a:solidFill>
                  <a:schemeClr val="bg2">
                    <a:lumMod val="25000"/>
                  </a:schemeClr>
                </a:solidFill>
              </a:rPr>
              <a:t>as a </a:t>
            </a:r>
            <a:r>
              <a:rPr lang="en-US" sz="2400" b="1" i="1" dirty="0">
                <a:solidFill>
                  <a:schemeClr val="bg2">
                    <a:lumMod val="25000"/>
                  </a:schemeClr>
                </a:solidFill>
              </a:rPr>
              <a:t>neutral</a:t>
            </a:r>
            <a:r>
              <a:rPr lang="en-US" sz="2400" b="1" dirty="0">
                <a:solidFill>
                  <a:schemeClr val="bg2">
                    <a:lumMod val="25000"/>
                  </a:schemeClr>
                </a:solidFill>
              </a:rPr>
              <a:t> educational process. </a:t>
            </a:r>
            <a:br>
              <a:rPr lang="en-US" sz="2400" b="1" dirty="0">
                <a:solidFill>
                  <a:schemeClr val="bg2">
                    <a:lumMod val="25000"/>
                  </a:schemeClr>
                </a:solidFill>
              </a:rPr>
            </a:br>
            <a:br>
              <a:rPr lang="en-US" sz="2400" b="1" dirty="0">
                <a:solidFill>
                  <a:schemeClr val="bg2">
                    <a:lumMod val="25000"/>
                  </a:schemeClr>
                </a:solidFill>
              </a:rPr>
            </a:br>
            <a:r>
              <a:rPr lang="en-US" sz="2400" b="1" dirty="0">
                <a:solidFill>
                  <a:schemeClr val="bg2">
                    <a:lumMod val="25000"/>
                  </a:schemeClr>
                </a:solidFill>
              </a:rPr>
              <a:t>Education either functions as an instrument which is used to </a:t>
            </a:r>
            <a:r>
              <a:rPr lang="en-US" sz="2400" b="1" i="1" dirty="0">
                <a:solidFill>
                  <a:schemeClr val="bg2">
                    <a:lumMod val="25000"/>
                  </a:schemeClr>
                </a:solidFill>
              </a:rPr>
              <a:t>facilitate the integration </a:t>
            </a:r>
            <a:r>
              <a:rPr lang="en-US" sz="2400" b="1" dirty="0">
                <a:solidFill>
                  <a:schemeClr val="bg2">
                    <a:lumMod val="25000"/>
                  </a:schemeClr>
                </a:solidFill>
              </a:rPr>
              <a:t>of the younger generation into the logic of the present system and bring about conformity to it, </a:t>
            </a:r>
          </a:p>
          <a:p>
            <a:pPr marL="0" indent="0" algn="ctr">
              <a:buClr>
                <a:schemeClr val="accent6">
                  <a:lumMod val="50000"/>
                </a:schemeClr>
              </a:buClr>
              <a:buSzPct val="85000"/>
              <a:buNone/>
            </a:pPr>
            <a:br>
              <a:rPr lang="en-US" sz="2400" b="1" dirty="0">
                <a:solidFill>
                  <a:schemeClr val="bg2">
                    <a:lumMod val="25000"/>
                  </a:schemeClr>
                </a:solidFill>
              </a:rPr>
            </a:br>
            <a:r>
              <a:rPr lang="en-US" sz="2400" b="1" dirty="0">
                <a:solidFill>
                  <a:schemeClr val="bg2">
                    <a:lumMod val="25000"/>
                  </a:schemeClr>
                </a:solidFill>
              </a:rPr>
              <a:t>or it becomes the </a:t>
            </a:r>
            <a:r>
              <a:rPr lang="en-US" sz="2400" b="1" i="1" dirty="0">
                <a:solidFill>
                  <a:schemeClr val="bg2">
                    <a:lumMod val="25000"/>
                  </a:schemeClr>
                </a:solidFill>
              </a:rPr>
              <a:t>practice of freedom</a:t>
            </a:r>
            <a:r>
              <a:rPr lang="en-US" sz="2400" b="1" dirty="0">
                <a:solidFill>
                  <a:schemeClr val="bg2">
                    <a:lumMod val="25000"/>
                  </a:schemeClr>
                </a:solidFill>
              </a:rPr>
              <a:t>, the means </a:t>
            </a:r>
            <a:br>
              <a:rPr lang="en-US" sz="2400" b="1" dirty="0">
                <a:solidFill>
                  <a:schemeClr val="bg2">
                    <a:lumMod val="25000"/>
                  </a:schemeClr>
                </a:solidFill>
              </a:rPr>
            </a:br>
            <a:r>
              <a:rPr lang="en-US" sz="2400" b="1" dirty="0">
                <a:solidFill>
                  <a:schemeClr val="bg2">
                    <a:lumMod val="25000"/>
                  </a:schemeClr>
                </a:solidFill>
              </a:rPr>
              <a:t>by which men and women deal critically and creatively </a:t>
            </a:r>
          </a:p>
          <a:p>
            <a:pPr marL="0" indent="0" algn="ctr">
              <a:buClr>
                <a:schemeClr val="accent6">
                  <a:lumMod val="50000"/>
                </a:schemeClr>
              </a:buClr>
              <a:buSzPct val="85000"/>
              <a:buNone/>
            </a:pPr>
            <a:r>
              <a:rPr lang="en-US" sz="2400" b="1" dirty="0">
                <a:solidFill>
                  <a:schemeClr val="bg2">
                    <a:lumMod val="25000"/>
                  </a:schemeClr>
                </a:solidFill>
              </a:rPr>
              <a:t>with reality and discover how to participate in the </a:t>
            </a:r>
            <a:r>
              <a:rPr lang="en-US" sz="2400" b="1" i="1" dirty="0">
                <a:solidFill>
                  <a:schemeClr val="bg2">
                    <a:lumMod val="25000"/>
                  </a:schemeClr>
                </a:solidFill>
              </a:rPr>
              <a:t>transformation of their world</a:t>
            </a:r>
            <a:r>
              <a:rPr lang="en-US" sz="2400" b="1" dirty="0">
                <a:solidFill>
                  <a:schemeClr val="bg2">
                    <a:lumMod val="25000"/>
                  </a:schemeClr>
                </a:solidFill>
              </a:rPr>
              <a:t>.</a:t>
            </a:r>
            <a:r>
              <a:rPr lang="en-US" sz="2800" b="1" dirty="0">
                <a:solidFill>
                  <a:schemeClr val="bg2">
                    <a:lumMod val="25000"/>
                  </a:schemeClr>
                </a:solidFill>
              </a:rPr>
              <a:t>”</a:t>
            </a:r>
            <a:endParaRPr lang="en-US" sz="2800" dirty="0">
              <a:solidFill>
                <a:schemeClr val="bg2">
                  <a:lumMod val="25000"/>
                </a:schemeClr>
              </a:solidFill>
            </a:endParaRPr>
          </a:p>
        </p:txBody>
      </p:sp>
      <p:sp>
        <p:nvSpPr>
          <p:cNvPr id="2" name="Rectangle 1"/>
          <p:cNvSpPr/>
          <p:nvPr/>
        </p:nvSpPr>
        <p:spPr>
          <a:xfrm>
            <a:off x="3429000" y="5943600"/>
            <a:ext cx="2254184" cy="461665"/>
          </a:xfrm>
          <a:prstGeom prst="rect">
            <a:avLst/>
          </a:prstGeom>
        </p:spPr>
        <p:txBody>
          <a:bodyPr wrap="square">
            <a:spAutoFit/>
          </a:bodyPr>
          <a:lstStyle/>
          <a:p>
            <a:r>
              <a:rPr lang="en-US" sz="2400" dirty="0">
                <a:latin typeface="French Script MT" panose="03020402040607040605" pitchFamily="66" charset="0"/>
              </a:rPr>
              <a:t>   Paolo </a:t>
            </a:r>
            <a:r>
              <a:rPr lang="en-US" sz="2400" dirty="0" err="1">
                <a:latin typeface="French Script MT" panose="03020402040607040605" pitchFamily="66" charset="0"/>
              </a:rPr>
              <a:t>Friere</a:t>
            </a:r>
            <a:r>
              <a:rPr lang="en-US" sz="2400" dirty="0">
                <a:latin typeface="French Script MT" panose="03020402040607040605" pitchFamily="66" charset="0"/>
              </a:rPr>
              <a:t> </a:t>
            </a:r>
          </a:p>
        </p:txBody>
      </p:sp>
      <p:cxnSp>
        <p:nvCxnSpPr>
          <p:cNvPr id="9" name="Straight Connector 8"/>
          <p:cNvCxnSpPr/>
          <p:nvPr/>
        </p:nvCxnSpPr>
        <p:spPr>
          <a:xfrm>
            <a:off x="3346640" y="5943600"/>
            <a:ext cx="2286000" cy="0"/>
          </a:xfrm>
          <a:prstGeom prst="lin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7809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66181" y="1524000"/>
            <a:ext cx="5257800" cy="4525963"/>
          </a:xfrm>
        </p:spPr>
        <p:txBody>
          <a:bodyPr>
            <a:normAutofit/>
          </a:bodyPr>
          <a:lstStyle/>
          <a:p>
            <a:pPr marL="0" indent="0" algn="ctr">
              <a:spcBef>
                <a:spcPts val="1800"/>
              </a:spcBef>
              <a:buNone/>
            </a:pPr>
            <a:r>
              <a:rPr lang="en-US" sz="2800" dirty="0"/>
              <a:t>“</a:t>
            </a:r>
            <a:r>
              <a:rPr lang="en-US" sz="4800" dirty="0"/>
              <a:t>A</a:t>
            </a:r>
            <a:r>
              <a:rPr lang="en-US" sz="2800" dirty="0"/>
              <a:t>s early as 1744, an Indian elder described members who returned from schools of the white man, as being unfit for tribal life, not able to speak the tribal language well, unfit to be counselors, and hence unable to make worthwhile contributions to the tribe.”</a:t>
            </a:r>
          </a:p>
        </p:txBody>
      </p:sp>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a:solidFill>
                  <a:schemeClr val="accent6">
                    <a:lumMod val="50000"/>
                  </a:schemeClr>
                </a:solidFill>
                <a:latin typeface="+mn-lt"/>
              </a:rPr>
              <a:t>Indian Education Act: Why?</a:t>
            </a:r>
          </a:p>
        </p:txBody>
      </p:sp>
      <p:cxnSp>
        <p:nvCxnSpPr>
          <p:cNvPr id="6" name="Straight Connector 5"/>
          <p:cNvCxnSpPr/>
          <p:nvPr/>
        </p:nvCxnSpPr>
        <p:spPr>
          <a:xfrm>
            <a:off x="457200" y="1219200"/>
            <a:ext cx="8275763" cy="0"/>
          </a:xfrm>
          <a:prstGeom prst="lin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4959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03363" y="21336"/>
            <a:ext cx="8229600" cy="1143000"/>
          </a:xfrm>
        </p:spPr>
        <p:txBody>
          <a:bodyPr/>
          <a:lstStyle/>
          <a:p>
            <a:r>
              <a:rPr lang="en-US" sz="3200" b="1" dirty="0">
                <a:solidFill>
                  <a:schemeClr val="accent6">
                    <a:lumMod val="50000"/>
                  </a:schemeClr>
                </a:solidFill>
                <a:latin typeface="+mn-lt"/>
              </a:rPr>
              <a:t>Key Outreach Questions</a:t>
            </a:r>
          </a:p>
        </p:txBody>
      </p:sp>
      <p:cxnSp>
        <p:nvCxnSpPr>
          <p:cNvPr id="7" name="Straight Connector 6"/>
          <p:cNvCxnSpPr/>
          <p:nvPr/>
        </p:nvCxnSpPr>
        <p:spPr>
          <a:xfrm>
            <a:off x="457200" y="965898"/>
            <a:ext cx="8275763" cy="0"/>
          </a:xfrm>
          <a:prstGeom prst="lin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57200" y="2895600"/>
            <a:ext cx="8275763" cy="0"/>
          </a:xfrm>
          <a:prstGeom prst="line">
            <a:avLst/>
          </a:prstGeom>
          <a:ln w="127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12" name="Content Placeholder 2"/>
          <p:cNvSpPr txBox="1">
            <a:spLocks/>
          </p:cNvSpPr>
          <p:nvPr/>
        </p:nvSpPr>
        <p:spPr>
          <a:xfrm>
            <a:off x="609600" y="1313880"/>
            <a:ext cx="4038600" cy="1336532"/>
          </a:xfrm>
          <a:prstGeom prst="rect">
            <a:avLst/>
          </a:prstGeom>
          <a:ln>
            <a:no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1800"/>
              </a:spcBef>
              <a:buClr>
                <a:schemeClr val="accent6">
                  <a:lumMod val="50000"/>
                </a:schemeClr>
              </a:buClr>
              <a:buSzPct val="85000"/>
              <a:buNone/>
            </a:pPr>
            <a:r>
              <a:rPr lang="en-US" sz="2400" dirty="0">
                <a:solidFill>
                  <a:schemeClr val="tx1">
                    <a:lumMod val="95000"/>
                    <a:lumOff val="5000"/>
                  </a:schemeClr>
                </a:solidFill>
              </a:rPr>
              <a:t>What are the most effective ways to </a:t>
            </a:r>
            <a:r>
              <a:rPr lang="en-US" sz="2400" b="1" dirty="0">
                <a:solidFill>
                  <a:schemeClr val="tx1">
                    <a:lumMod val="95000"/>
                    <a:lumOff val="5000"/>
                  </a:schemeClr>
                </a:solidFill>
              </a:rPr>
              <a:t>publicize our next workshop</a:t>
            </a:r>
            <a:r>
              <a:rPr lang="en-US" sz="2400" dirty="0">
                <a:solidFill>
                  <a:schemeClr val="tx1">
                    <a:lumMod val="95000"/>
                    <a:lumOff val="5000"/>
                  </a:schemeClr>
                </a:solidFill>
              </a:rPr>
              <a:t> for Native parents?</a:t>
            </a:r>
          </a:p>
        </p:txBody>
      </p:sp>
      <p:sp>
        <p:nvSpPr>
          <p:cNvPr id="14" name="Content Placeholder 2"/>
          <p:cNvSpPr txBox="1">
            <a:spLocks/>
          </p:cNvSpPr>
          <p:nvPr/>
        </p:nvSpPr>
        <p:spPr>
          <a:xfrm>
            <a:off x="5494790" y="1313880"/>
            <a:ext cx="3322763" cy="1336532"/>
          </a:xfrm>
          <a:prstGeom prst="rect">
            <a:avLst/>
          </a:prstGeom>
          <a:ln>
            <a:no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1800"/>
              </a:spcBef>
              <a:buClr>
                <a:schemeClr val="accent6">
                  <a:lumMod val="50000"/>
                </a:schemeClr>
              </a:buClr>
              <a:buSzPct val="85000"/>
              <a:buNone/>
            </a:pPr>
            <a:r>
              <a:rPr lang="en-US" sz="2400" dirty="0">
                <a:solidFill>
                  <a:schemeClr val="bg2">
                    <a:lumMod val="25000"/>
                  </a:schemeClr>
                </a:solidFill>
              </a:rPr>
              <a:t>Who </a:t>
            </a:r>
            <a:r>
              <a:rPr lang="en-US" sz="2400" b="1" dirty="0">
                <a:solidFill>
                  <a:schemeClr val="bg2">
                    <a:lumMod val="25000"/>
                  </a:schemeClr>
                </a:solidFill>
              </a:rPr>
              <a:t>knows the Indian community best </a:t>
            </a:r>
            <a:r>
              <a:rPr lang="en-US" sz="2400" dirty="0">
                <a:solidFill>
                  <a:schemeClr val="bg2">
                    <a:lumMod val="25000"/>
                  </a:schemeClr>
                </a:solidFill>
              </a:rPr>
              <a:t>in our area?</a:t>
            </a:r>
          </a:p>
        </p:txBody>
      </p:sp>
      <p:sp>
        <p:nvSpPr>
          <p:cNvPr id="15" name="Content Placeholder 2"/>
          <p:cNvSpPr txBox="1">
            <a:spLocks/>
          </p:cNvSpPr>
          <p:nvPr/>
        </p:nvSpPr>
        <p:spPr>
          <a:xfrm>
            <a:off x="591872" y="3012518"/>
            <a:ext cx="3256102" cy="1336532"/>
          </a:xfrm>
          <a:prstGeom prst="rect">
            <a:avLst/>
          </a:prstGeom>
          <a:ln>
            <a:no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1800"/>
              </a:spcBef>
              <a:buClr>
                <a:schemeClr val="accent6">
                  <a:lumMod val="50000"/>
                </a:schemeClr>
              </a:buClr>
              <a:buSzPct val="85000"/>
              <a:buNone/>
            </a:pPr>
            <a:r>
              <a:rPr lang="en-US" sz="2400" dirty="0">
                <a:solidFill>
                  <a:schemeClr val="bg2">
                    <a:lumMod val="25000"/>
                  </a:schemeClr>
                </a:solidFill>
              </a:rPr>
              <a:t>Who might have a </a:t>
            </a:r>
            <a:r>
              <a:rPr lang="en-US" sz="2400" b="1" dirty="0">
                <a:solidFill>
                  <a:schemeClr val="bg2">
                    <a:lumMod val="25000"/>
                  </a:schemeClr>
                </a:solidFill>
              </a:rPr>
              <a:t>history with Native students </a:t>
            </a:r>
            <a:r>
              <a:rPr lang="en-US" sz="2400" dirty="0">
                <a:solidFill>
                  <a:schemeClr val="bg2">
                    <a:lumMod val="25000"/>
                  </a:schemeClr>
                </a:solidFill>
              </a:rPr>
              <a:t>in the school district?</a:t>
            </a:r>
          </a:p>
        </p:txBody>
      </p:sp>
      <p:sp>
        <p:nvSpPr>
          <p:cNvPr id="16" name="Content Placeholder 2"/>
          <p:cNvSpPr txBox="1">
            <a:spLocks/>
          </p:cNvSpPr>
          <p:nvPr/>
        </p:nvSpPr>
        <p:spPr>
          <a:xfrm>
            <a:off x="592093" y="4666552"/>
            <a:ext cx="3522708" cy="1336532"/>
          </a:xfrm>
          <a:prstGeom prst="rect">
            <a:avLst/>
          </a:prstGeom>
          <a:ln>
            <a:no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1800"/>
              </a:spcBef>
              <a:buClr>
                <a:schemeClr val="accent6">
                  <a:lumMod val="50000"/>
                </a:schemeClr>
              </a:buClr>
              <a:buSzPct val="85000"/>
              <a:buNone/>
            </a:pPr>
            <a:r>
              <a:rPr lang="en-US" sz="2400" dirty="0">
                <a:solidFill>
                  <a:schemeClr val="bg2">
                    <a:lumMod val="25000"/>
                  </a:schemeClr>
                </a:solidFill>
              </a:rPr>
              <a:t>Who might be able to </a:t>
            </a:r>
            <a:r>
              <a:rPr lang="en-US" sz="2400" b="1" dirty="0">
                <a:solidFill>
                  <a:schemeClr val="bg2">
                    <a:lumMod val="25000"/>
                  </a:schemeClr>
                </a:solidFill>
              </a:rPr>
              <a:t>give some history </a:t>
            </a:r>
            <a:r>
              <a:rPr lang="en-US" sz="2400" dirty="0">
                <a:solidFill>
                  <a:schemeClr val="bg2">
                    <a:lumMod val="25000"/>
                  </a:schemeClr>
                </a:solidFill>
              </a:rPr>
              <a:t>of the Native community in our area?</a:t>
            </a:r>
          </a:p>
        </p:txBody>
      </p:sp>
      <p:sp>
        <p:nvSpPr>
          <p:cNvPr id="18" name="Content Placeholder 2"/>
          <p:cNvSpPr txBox="1">
            <a:spLocks/>
          </p:cNvSpPr>
          <p:nvPr/>
        </p:nvSpPr>
        <p:spPr>
          <a:xfrm>
            <a:off x="6019800" y="3201329"/>
            <a:ext cx="2859467" cy="1336532"/>
          </a:xfrm>
          <a:prstGeom prst="rect">
            <a:avLst/>
          </a:prstGeom>
          <a:ln>
            <a:no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1800"/>
              </a:spcBef>
              <a:buClr>
                <a:schemeClr val="accent6">
                  <a:lumMod val="50000"/>
                </a:schemeClr>
              </a:buClr>
              <a:buSzPct val="85000"/>
              <a:buNone/>
            </a:pPr>
            <a:r>
              <a:rPr lang="en-US" sz="2400" dirty="0">
                <a:solidFill>
                  <a:schemeClr val="bg2">
                    <a:lumMod val="25000"/>
                  </a:schemeClr>
                </a:solidFill>
              </a:rPr>
              <a:t>Who could be called upon to serve as an </a:t>
            </a:r>
            <a:r>
              <a:rPr lang="en-US" sz="2400" b="1" dirty="0">
                <a:solidFill>
                  <a:schemeClr val="bg2">
                    <a:lumMod val="25000"/>
                  </a:schemeClr>
                </a:solidFill>
              </a:rPr>
              <a:t>advocate for Native parents </a:t>
            </a:r>
            <a:r>
              <a:rPr lang="en-US" sz="2400" dirty="0">
                <a:solidFill>
                  <a:schemeClr val="bg2">
                    <a:lumMod val="25000"/>
                  </a:schemeClr>
                </a:solidFill>
              </a:rPr>
              <a:t>who need to attend an IEP meeting?</a:t>
            </a:r>
          </a:p>
        </p:txBody>
      </p:sp>
      <p:pic>
        <p:nvPicPr>
          <p:cNvPr id="26" name="Picture 2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58808" y="3499342"/>
            <a:ext cx="1235982" cy="1764668"/>
          </a:xfrm>
          <a:prstGeom prst="rect">
            <a:avLst/>
          </a:prstGeom>
        </p:spPr>
      </p:pic>
    </p:spTree>
    <p:extLst>
      <p:ext uri="{BB962C8B-B14F-4D97-AF65-F5344CB8AC3E}">
        <p14:creationId xmlns:p14="http://schemas.microsoft.com/office/powerpoint/2010/main" val="2536721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1066800" y="2053669"/>
            <a:ext cx="8077200" cy="1935932"/>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1066800" cy="68580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562101" y="160293"/>
            <a:ext cx="7043926" cy="1828800"/>
          </a:xfrm>
        </p:spPr>
        <p:txBody>
          <a:bodyPr>
            <a:noAutofit/>
          </a:bodyPr>
          <a:lstStyle/>
          <a:p>
            <a:pPr marL="0" indent="0" algn="ctr">
              <a:lnSpc>
                <a:spcPct val="150000"/>
              </a:lnSpc>
              <a:buClr>
                <a:schemeClr val="accent6">
                  <a:lumMod val="50000"/>
                </a:schemeClr>
              </a:buClr>
              <a:buSzPct val="85000"/>
              <a:buNone/>
            </a:pPr>
            <a:r>
              <a:rPr lang="en-US" sz="2400" b="1" dirty="0">
                <a:solidFill>
                  <a:schemeClr val="bg2">
                    <a:lumMod val="25000"/>
                  </a:schemeClr>
                </a:solidFill>
              </a:rPr>
              <a:t>About 93% of Native students attend public schools</a:t>
            </a:r>
            <a:r>
              <a:rPr lang="en-US" sz="2400" dirty="0">
                <a:solidFill>
                  <a:schemeClr val="bg2">
                    <a:lumMod val="25000"/>
                  </a:schemeClr>
                </a:solidFill>
              </a:rPr>
              <a:t>, but there exists little in the curriculum </a:t>
            </a:r>
            <a:br>
              <a:rPr lang="en-US" sz="2400" dirty="0">
                <a:solidFill>
                  <a:schemeClr val="bg2">
                    <a:lumMod val="25000"/>
                  </a:schemeClr>
                </a:solidFill>
              </a:rPr>
            </a:br>
            <a:r>
              <a:rPr lang="en-US" sz="2400" dirty="0">
                <a:solidFill>
                  <a:schemeClr val="bg2">
                    <a:lumMod val="25000"/>
                  </a:schemeClr>
                </a:solidFill>
              </a:rPr>
              <a:t>to attend to their cultural needs.</a:t>
            </a:r>
          </a:p>
        </p:txBody>
      </p:sp>
      <p:sp>
        <p:nvSpPr>
          <p:cNvPr id="7" name="Title 1"/>
          <p:cNvSpPr txBox="1">
            <a:spLocks/>
          </p:cNvSpPr>
          <p:nvPr/>
        </p:nvSpPr>
        <p:spPr>
          <a:xfrm rot="16200000">
            <a:off x="-3619500" y="2781300"/>
            <a:ext cx="82296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a:solidFill>
                  <a:schemeClr val="accent6">
                    <a:lumMod val="50000"/>
                  </a:schemeClr>
                </a:solidFill>
                <a:latin typeface="+mn-lt"/>
              </a:rPr>
              <a:t>Indian Education Act: Why?</a:t>
            </a:r>
          </a:p>
        </p:txBody>
      </p:sp>
      <p:sp>
        <p:nvSpPr>
          <p:cNvPr id="13" name="Content Placeholder 2"/>
          <p:cNvSpPr txBox="1">
            <a:spLocks/>
          </p:cNvSpPr>
          <p:nvPr/>
        </p:nvSpPr>
        <p:spPr>
          <a:xfrm>
            <a:off x="5110706" y="4152900"/>
            <a:ext cx="3909489" cy="27051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50000"/>
              </a:lnSpc>
              <a:buClr>
                <a:schemeClr val="accent6">
                  <a:lumMod val="50000"/>
                </a:schemeClr>
              </a:buClr>
              <a:buSzPct val="85000"/>
              <a:buFont typeface="Arial" panose="020B0604020202020204" pitchFamily="34" charset="0"/>
              <a:buNone/>
            </a:pPr>
            <a:r>
              <a:rPr lang="en-US" sz="2400" dirty="0">
                <a:solidFill>
                  <a:schemeClr val="bg2">
                    <a:lumMod val="25000"/>
                  </a:schemeClr>
                </a:solidFill>
              </a:rPr>
              <a:t>AI/AN males represent 0.6% of all students, yet 2% of students are </a:t>
            </a:r>
            <a:r>
              <a:rPr lang="en-US" sz="2400" b="1" dirty="0">
                <a:solidFill>
                  <a:schemeClr val="bg2">
                    <a:lumMod val="25000"/>
                  </a:schemeClr>
                </a:solidFill>
              </a:rPr>
              <a:t>expelled</a:t>
            </a:r>
            <a:r>
              <a:rPr lang="en-US" sz="2400" dirty="0">
                <a:solidFill>
                  <a:schemeClr val="bg2">
                    <a:lumMod val="25000"/>
                  </a:schemeClr>
                </a:solidFill>
              </a:rPr>
              <a:t> without educational services.</a:t>
            </a:r>
          </a:p>
          <a:p>
            <a:pPr marL="0" indent="0">
              <a:buClr>
                <a:schemeClr val="accent6">
                  <a:lumMod val="50000"/>
                </a:schemeClr>
              </a:buClr>
              <a:buSzPct val="85000"/>
              <a:buFont typeface="Arial" panose="020B0604020202020204" pitchFamily="34" charset="0"/>
              <a:buNone/>
            </a:pPr>
            <a:endParaRPr lang="en-US" sz="1050" dirty="0">
              <a:solidFill>
                <a:schemeClr val="bg2">
                  <a:lumMod val="25000"/>
                </a:schemeClr>
              </a:solidFill>
            </a:endParaRPr>
          </a:p>
          <a:p>
            <a:pPr marL="0" indent="0">
              <a:buClr>
                <a:schemeClr val="accent6">
                  <a:lumMod val="50000"/>
                </a:schemeClr>
              </a:buClr>
              <a:buSzPct val="85000"/>
              <a:buFont typeface="Arial" panose="020B0604020202020204" pitchFamily="34" charset="0"/>
              <a:buNone/>
            </a:pPr>
            <a:endParaRPr lang="en-US" sz="1050" dirty="0">
              <a:solidFill>
                <a:schemeClr val="bg2">
                  <a:lumMod val="25000"/>
                </a:schemeClr>
              </a:solidFill>
            </a:endParaRPr>
          </a:p>
          <a:p>
            <a:pPr marL="0" indent="0">
              <a:buClr>
                <a:schemeClr val="accent6">
                  <a:lumMod val="50000"/>
                </a:schemeClr>
              </a:buClr>
              <a:buSzPct val="85000"/>
              <a:buFont typeface="Arial" panose="020B0604020202020204" pitchFamily="34" charset="0"/>
              <a:buNone/>
            </a:pPr>
            <a:endParaRPr lang="en-US" sz="2400" dirty="0">
              <a:solidFill>
                <a:schemeClr val="bg2">
                  <a:lumMod val="25000"/>
                </a:schemeClr>
              </a:solidFill>
            </a:endParaRPr>
          </a:p>
        </p:txBody>
      </p:sp>
      <p:sp>
        <p:nvSpPr>
          <p:cNvPr id="16" name="Content Placeholder 2"/>
          <p:cNvSpPr txBox="1">
            <a:spLocks/>
          </p:cNvSpPr>
          <p:nvPr/>
        </p:nvSpPr>
        <p:spPr>
          <a:xfrm>
            <a:off x="1352994" y="2118303"/>
            <a:ext cx="3508089" cy="1905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50000"/>
              </a:lnSpc>
              <a:buClr>
                <a:schemeClr val="accent6">
                  <a:lumMod val="50000"/>
                </a:schemeClr>
              </a:buClr>
              <a:buSzPct val="85000"/>
              <a:buFont typeface="Arial" panose="020B0604020202020204" pitchFamily="34" charset="0"/>
              <a:buNone/>
            </a:pPr>
            <a:r>
              <a:rPr lang="en-US" sz="2400" dirty="0">
                <a:solidFill>
                  <a:schemeClr val="bg2">
                    <a:lumMod val="25000"/>
                  </a:schemeClr>
                </a:solidFill>
              </a:rPr>
              <a:t>Native Students are disproportionately </a:t>
            </a:r>
            <a:r>
              <a:rPr lang="en-US" sz="2400" b="1" dirty="0">
                <a:solidFill>
                  <a:schemeClr val="bg2">
                    <a:lumMod val="25000"/>
                  </a:schemeClr>
                </a:solidFill>
              </a:rPr>
              <a:t>suspended</a:t>
            </a:r>
            <a:r>
              <a:rPr lang="en-US" sz="2400" dirty="0">
                <a:solidFill>
                  <a:schemeClr val="bg2">
                    <a:lumMod val="25000"/>
                  </a:schemeClr>
                </a:solidFill>
              </a:rPr>
              <a:t> from school.</a:t>
            </a:r>
          </a:p>
        </p:txBody>
      </p:sp>
      <p:sp>
        <p:nvSpPr>
          <p:cNvPr id="17" name="Content Placeholder 2"/>
          <p:cNvSpPr txBox="1">
            <a:spLocks/>
          </p:cNvSpPr>
          <p:nvPr/>
        </p:nvSpPr>
        <p:spPr>
          <a:xfrm>
            <a:off x="1350517" y="4105570"/>
            <a:ext cx="3429000" cy="244114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50000"/>
              </a:lnSpc>
              <a:buClr>
                <a:schemeClr val="accent6">
                  <a:lumMod val="50000"/>
                </a:schemeClr>
              </a:buClr>
              <a:buSzPct val="85000"/>
              <a:buFont typeface="Arial" panose="020B0604020202020204" pitchFamily="34" charset="0"/>
              <a:buNone/>
            </a:pPr>
            <a:r>
              <a:rPr lang="en-US" sz="2400" dirty="0">
                <a:solidFill>
                  <a:schemeClr val="bg2">
                    <a:lumMod val="25000"/>
                  </a:schemeClr>
                </a:solidFill>
              </a:rPr>
              <a:t>American Indian/Alaska Native (AI/AN) high school students are </a:t>
            </a:r>
            <a:r>
              <a:rPr lang="en-US" sz="2400" b="1" dirty="0">
                <a:solidFill>
                  <a:schemeClr val="bg2">
                    <a:lumMod val="25000"/>
                  </a:schemeClr>
                </a:solidFill>
              </a:rPr>
              <a:t>chronically absent </a:t>
            </a:r>
            <a:r>
              <a:rPr lang="en-US" sz="2400" dirty="0">
                <a:solidFill>
                  <a:schemeClr val="bg2">
                    <a:lumMod val="25000"/>
                  </a:schemeClr>
                </a:solidFill>
              </a:rPr>
              <a:t>(26%).</a:t>
            </a:r>
            <a:endParaRPr lang="en-US" sz="1050" dirty="0">
              <a:solidFill>
                <a:schemeClr val="bg2">
                  <a:lumMod val="25000"/>
                </a:schemeClr>
              </a:solidFill>
            </a:endParaRPr>
          </a:p>
          <a:p>
            <a:pPr marL="0" indent="0">
              <a:buClr>
                <a:schemeClr val="accent6">
                  <a:lumMod val="50000"/>
                </a:schemeClr>
              </a:buClr>
              <a:buSzPct val="85000"/>
              <a:buFont typeface="Arial" panose="020B0604020202020204" pitchFamily="34" charset="0"/>
              <a:buNone/>
            </a:pPr>
            <a:endParaRPr lang="en-US" sz="2400" dirty="0">
              <a:solidFill>
                <a:schemeClr val="bg2">
                  <a:lumMod val="25000"/>
                </a:schemeClr>
              </a:solidFill>
            </a:endParaRPr>
          </a:p>
        </p:txBody>
      </p:sp>
      <p:sp>
        <p:nvSpPr>
          <p:cNvPr id="18" name="Content Placeholder 2"/>
          <p:cNvSpPr txBox="1">
            <a:spLocks/>
          </p:cNvSpPr>
          <p:nvPr/>
        </p:nvSpPr>
        <p:spPr>
          <a:xfrm>
            <a:off x="5076602" y="2186449"/>
            <a:ext cx="3838798" cy="165735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50000"/>
              </a:lnSpc>
              <a:buClr>
                <a:schemeClr val="accent6">
                  <a:lumMod val="50000"/>
                </a:schemeClr>
              </a:buClr>
              <a:buSzPct val="85000"/>
              <a:buFont typeface="Arial" panose="020B0604020202020204" pitchFamily="34" charset="0"/>
              <a:buNone/>
            </a:pPr>
            <a:r>
              <a:rPr lang="en-US" sz="2400" dirty="0">
                <a:solidFill>
                  <a:schemeClr val="bg2">
                    <a:lumMod val="25000"/>
                  </a:schemeClr>
                </a:solidFill>
              </a:rPr>
              <a:t>Native high school students are also </a:t>
            </a:r>
            <a:r>
              <a:rPr lang="en-US" sz="2400" b="1" dirty="0">
                <a:solidFill>
                  <a:schemeClr val="bg2">
                    <a:lumMod val="25000"/>
                  </a:schemeClr>
                </a:solidFill>
              </a:rPr>
              <a:t>retained</a:t>
            </a:r>
            <a:r>
              <a:rPr lang="en-US" sz="2400" dirty="0">
                <a:solidFill>
                  <a:schemeClr val="bg2">
                    <a:lumMod val="25000"/>
                  </a:schemeClr>
                </a:solidFill>
              </a:rPr>
              <a:t>  disproportionately.</a:t>
            </a:r>
          </a:p>
        </p:txBody>
      </p:sp>
      <p:cxnSp>
        <p:nvCxnSpPr>
          <p:cNvPr id="24" name="Straight Connector 23"/>
          <p:cNvCxnSpPr/>
          <p:nvPr/>
        </p:nvCxnSpPr>
        <p:spPr>
          <a:xfrm flipV="1">
            <a:off x="1066800" y="3989601"/>
            <a:ext cx="8077200" cy="13404"/>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V="1">
            <a:off x="1066800" y="2031577"/>
            <a:ext cx="8077200" cy="13404"/>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pic>
        <p:nvPicPr>
          <p:cNvPr id="29" name="Picture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1562101" y="908227"/>
            <a:ext cx="803619" cy="942975"/>
          </a:xfrm>
          <a:prstGeom prst="rect">
            <a:avLst/>
          </a:prstGeom>
        </p:spPr>
      </p:pic>
    </p:spTree>
    <p:extLst>
      <p:ext uri="{BB962C8B-B14F-4D97-AF65-F5344CB8AC3E}">
        <p14:creationId xmlns:p14="http://schemas.microsoft.com/office/powerpoint/2010/main" val="3963826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12218</TotalTime>
  <Words>1818</Words>
  <Application>Microsoft Office PowerPoint</Application>
  <PresentationFormat>On-screen Show (4:3)</PresentationFormat>
  <Paragraphs>200</Paragraphs>
  <Slides>20</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French Script MT</vt:lpstr>
      <vt:lpstr>Wingdings</vt:lpstr>
      <vt:lpstr>Office Theme</vt:lpstr>
      <vt:lpstr>Outreach to Native Parents Through Title VI </vt:lpstr>
      <vt:lpstr>Overview of Presentation</vt:lpstr>
      <vt:lpstr>That’s Me!</vt:lpstr>
      <vt:lpstr>PowerPoint Presentation</vt:lpstr>
      <vt:lpstr>We don’t see things as they are,  We see them  as we are.</vt:lpstr>
      <vt:lpstr>Education</vt:lpstr>
      <vt:lpstr>PowerPoint Presentation</vt:lpstr>
      <vt:lpstr>Key Outreach Questions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Barriers when working with Native American families</dc:title>
  <dc:creator>jwiley</dc:creator>
  <cp:lastModifiedBy>Lisa Kupper</cp:lastModifiedBy>
  <cp:revision>177</cp:revision>
  <cp:lastPrinted>2016-11-09T08:03:32Z</cp:lastPrinted>
  <dcterms:created xsi:type="dcterms:W3CDTF">2016-03-28T22:48:59Z</dcterms:created>
  <dcterms:modified xsi:type="dcterms:W3CDTF">2019-10-15T17:45:50Z</dcterms:modified>
</cp:coreProperties>
</file>