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8"/>
  </p:notesMasterIdLst>
  <p:handoutMasterIdLst>
    <p:handoutMasterId r:id="rId9"/>
  </p:handoutMasterIdLst>
  <p:sldIdLst>
    <p:sldId id="299" r:id="rId2"/>
    <p:sldId id="300" r:id="rId3"/>
    <p:sldId id="303" r:id="rId4"/>
    <p:sldId id="305" r:id="rId5"/>
    <p:sldId id="306" r:id="rId6"/>
    <p:sldId id="307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000099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8596B9E-99C5-4AB4-ACC6-5CD158E65CED}" type="datetimeFigureOut">
              <a:rPr lang="en-US"/>
              <a:pPr>
                <a:defRPr/>
              </a:pPr>
              <a:t>2/6/2018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1E23D27-FB6C-4120-9A6E-80B7F75972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372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D62798B-A0BA-460B-9B3D-EC001FF4BABF}" type="datetimeFigureOut">
              <a:rPr lang="en-US"/>
              <a:pPr>
                <a:defRPr/>
              </a:pPr>
              <a:t>2/6/2018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69686D6-470B-454A-BBBC-3B50823D7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249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MS PGothic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183D4B94-83E5-AE47-A1B5-8C0F69267A13}" type="slidenum">
              <a:rPr lang="en-US" b="0">
                <a:latin typeface="Calibri" charset="0"/>
                <a:cs typeface="Arial" charset="0"/>
              </a:rPr>
              <a:pPr/>
              <a:t>3</a:t>
            </a:fld>
            <a:endParaRPr lang="en-US" b="0">
              <a:latin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961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Calibri" charset="0"/>
              <a:ea typeface="MS PGothic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fld id="{183D4B94-83E5-AE47-A1B5-8C0F69267A13}" type="slidenum">
              <a:rPr lang="en-US" b="0">
                <a:latin typeface="Calibri" charset="0"/>
                <a:cs typeface="Arial" charset="0"/>
              </a:rPr>
              <a:pPr/>
              <a:t>4</a:t>
            </a:fld>
            <a:endParaRPr lang="en-US" b="0">
              <a:latin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418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2514601"/>
            <a:ext cx="7315200" cy="2413001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1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2514601"/>
            <a:ext cx="238125" cy="2413001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1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1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 algn="r">
              <a:defRPr/>
            </a:pPr>
            <a:r>
              <a:rPr lang="en-US"/>
              <a:t>02/06/18</a:t>
            </a:r>
            <a:endParaRPr lang="en-US" dirty="0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/>
              <a:t>Act Early Ambassadors/Parent Centers</a:t>
            </a: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EAB22-F439-4112-8A4B-A84188334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366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02/06/18</a:t>
            </a: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Act Early Ambassadors/Parent Centers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3D761-8C24-407F-BF92-C27FBE226D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19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1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12"/>
          <p:cNvSpPr>
            <a:spLocks noChangeShapeType="1"/>
          </p:cNvSpPr>
          <p:nvPr/>
        </p:nvSpPr>
        <p:spPr bwMode="auto">
          <a:xfrm rot="5400000">
            <a:off x="3630613" y="3201988"/>
            <a:ext cx="585152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02/06/18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Act Early Ambassadors/Parent Centers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C2F12-E5B8-446F-9D85-3740F777C2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203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71D163F-7814-4435-8D6F-6C0C75981D6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724400" y="4419600"/>
            <a:ext cx="46038" cy="460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27307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02/06/18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Act Early Ambassadors/Parent Centers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7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92072-8AED-4B90-A47B-5F5E3F0F9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8770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02/06/18</a:t>
            </a: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Act Early Ambassadors/Parent Centers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22F5F-C9B6-4FD3-A77E-76273B5A5D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48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2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02/06/18</a:t>
            </a: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Act Early Ambassadors/Parent Centers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DFF6D-DC89-46CE-9769-97F193FAF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51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1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r">
              <a:defRPr/>
            </a:pPr>
            <a:r>
              <a:rPr lang="en-US"/>
              <a:t>02/06/18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dirty="0"/>
              <a:t>Act Early Ambassadors/Parent Centers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1411B-7088-4AF8-B0BB-CCBF6AF11B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45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5336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Straight Connector 11"/>
          <p:cNvSpPr>
            <a:spLocks noChangeShapeType="1"/>
          </p:cNvSpPr>
          <p:nvPr/>
        </p:nvSpPr>
        <p:spPr bwMode="auto">
          <a:xfrm rot="5400000">
            <a:off x="3160713" y="3324227"/>
            <a:ext cx="6035675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1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2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02/06/18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Act Early Ambassadors/Parent Centers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FA426-ACD5-491B-9A82-C9FA02D484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415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0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1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2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02/06/18</a:t>
            </a: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Act Early Ambassadors/Parent Centers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C32311-6BCC-454F-833C-E1932AD42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393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2" y="6356351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02/06/18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1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Act Early Ambassadors/Parent Centers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1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9F614D1-24F8-460B-B239-E2CD34BF58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algn="ctr">
            <a:solidFill>
              <a:schemeClr val="accent2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1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1" r:id="rId2"/>
    <p:sldLayoutId id="2147483786" r:id="rId3"/>
    <p:sldLayoutId id="2147483782" r:id="rId4"/>
    <p:sldLayoutId id="2147483783" r:id="rId5"/>
    <p:sldLayoutId id="2147483787" r:id="rId6"/>
    <p:sldLayoutId id="2147483788" r:id="rId7"/>
    <p:sldLayoutId id="2147483789" r:id="rId8"/>
    <p:sldLayoutId id="2147483790" r:id="rId9"/>
    <p:sldLayoutId id="2147483784" r:id="rId10"/>
    <p:sldLayoutId id="214748379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3A7075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td1.adobeconnect.com/cpir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Debra.Jennings@spannj.org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mailto:Carmen.sanchez@ed.gov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 txBox="1">
            <a:spLocks noChangeArrowheads="1"/>
          </p:cNvSpPr>
          <p:nvPr/>
        </p:nvSpPr>
        <p:spPr bwMode="auto">
          <a:xfrm>
            <a:off x="504776" y="661308"/>
            <a:ext cx="80010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algn="ctr" eaLnBrk="1" hangingPunct="1"/>
            <a:r>
              <a:rPr lang="en-US" sz="2800" dirty="0">
                <a:solidFill>
                  <a:srgbClr val="800000"/>
                </a:solidFill>
              </a:rPr>
              <a:t>Act Early Ambassadors and Parent Centers: </a:t>
            </a:r>
          </a:p>
          <a:p>
            <a:pPr algn="ctr" eaLnBrk="1" hangingPunct="1"/>
            <a:r>
              <a:rPr lang="en-US" sz="2800" dirty="0">
                <a:solidFill>
                  <a:srgbClr val="800000"/>
                </a:solidFill>
              </a:rPr>
              <a:t> Collaborating to Promote Developmental </a:t>
            </a:r>
            <a:br>
              <a:rPr lang="en-US" sz="2800" dirty="0">
                <a:solidFill>
                  <a:srgbClr val="800000"/>
                </a:solidFill>
              </a:rPr>
            </a:br>
            <a:r>
              <a:rPr lang="en-US" sz="2800" dirty="0">
                <a:solidFill>
                  <a:srgbClr val="800000"/>
                </a:solidFill>
              </a:rPr>
              <a:t>Health of Young Children</a:t>
            </a:r>
          </a:p>
        </p:txBody>
      </p:sp>
      <p:sp>
        <p:nvSpPr>
          <p:cNvPr id="3075" name="Line 4"/>
          <p:cNvSpPr>
            <a:spLocks noChangeShapeType="1"/>
          </p:cNvSpPr>
          <p:nvPr/>
        </p:nvSpPr>
        <p:spPr bwMode="auto">
          <a:xfrm>
            <a:off x="668338" y="2131333"/>
            <a:ext cx="693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6" name="Rectangle 6"/>
          <p:cNvSpPr>
            <a:spLocks noChangeArrowheads="1"/>
          </p:cNvSpPr>
          <p:nvPr/>
        </p:nvSpPr>
        <p:spPr bwMode="auto">
          <a:xfrm>
            <a:off x="495300" y="533400"/>
            <a:ext cx="8153400" cy="586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>
              <a:buFont typeface="Arial" charset="0"/>
              <a:buNone/>
            </a:pPr>
            <a:endParaRPr lang="en-US">
              <a:latin typeface="Calibri" charset="0"/>
            </a:endParaRPr>
          </a:p>
        </p:txBody>
      </p:sp>
      <p:sp>
        <p:nvSpPr>
          <p:cNvPr id="3077" name="Rectangle 7"/>
          <p:cNvSpPr>
            <a:spLocks noChangeArrowheads="1"/>
          </p:cNvSpPr>
          <p:nvPr/>
        </p:nvSpPr>
        <p:spPr bwMode="auto">
          <a:xfrm>
            <a:off x="695325" y="5562600"/>
            <a:ext cx="3440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>
              <a:spcBef>
                <a:spcPct val="20000"/>
              </a:spcBef>
              <a:buFont typeface="Arial" charset="0"/>
              <a:buNone/>
            </a:pPr>
            <a:r>
              <a:rPr lang="en-US" sz="2000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Center for Parent </a:t>
            </a:r>
            <a:br>
              <a:rPr lang="en-US" sz="2000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Information &amp; Resources</a:t>
            </a:r>
          </a:p>
        </p:txBody>
      </p:sp>
      <p:pic>
        <p:nvPicPr>
          <p:cNvPr id="3078" name="Picture 8" descr="logoscreenshot-without na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47800" y="4325938"/>
            <a:ext cx="1752600" cy="117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Rectangle 10"/>
          <p:cNvSpPr>
            <a:spLocks noChangeArrowheads="1"/>
          </p:cNvSpPr>
          <p:nvPr/>
        </p:nvSpPr>
        <p:spPr bwMode="auto">
          <a:xfrm>
            <a:off x="381000" y="457200"/>
            <a:ext cx="8458200" cy="76200"/>
          </a:xfrm>
          <a:prstGeom prst="rect">
            <a:avLst/>
          </a:prstGeom>
          <a:solidFill>
            <a:srgbClr val="8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>
              <a:buFont typeface="Arial" charset="0"/>
              <a:buNone/>
            </a:pPr>
            <a:endParaRPr lang="en-US">
              <a:latin typeface="Calibri" charset="0"/>
            </a:endParaRPr>
          </a:p>
        </p:txBody>
      </p:sp>
      <p:sp>
        <p:nvSpPr>
          <p:cNvPr id="3080" name="Rectangle 11"/>
          <p:cNvSpPr>
            <a:spLocks noChangeArrowheads="1"/>
          </p:cNvSpPr>
          <p:nvPr/>
        </p:nvSpPr>
        <p:spPr bwMode="auto">
          <a:xfrm>
            <a:off x="228600" y="381000"/>
            <a:ext cx="8763000" cy="762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defTabSz="914400">
              <a:buFont typeface="Arial" charset="0"/>
              <a:buNone/>
            </a:pPr>
            <a:endParaRPr lang="en-US">
              <a:latin typeface="Calibri" charset="0"/>
            </a:endParaRPr>
          </a:p>
        </p:txBody>
      </p:sp>
      <p:sp>
        <p:nvSpPr>
          <p:cNvPr id="3081" name="Line 12"/>
          <p:cNvSpPr>
            <a:spLocks noChangeShapeType="1"/>
          </p:cNvSpPr>
          <p:nvPr/>
        </p:nvSpPr>
        <p:spPr bwMode="auto">
          <a:xfrm>
            <a:off x="504776" y="4312083"/>
            <a:ext cx="815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2" name="Rectangle 16"/>
          <p:cNvSpPr>
            <a:spLocks noChangeArrowheads="1"/>
          </p:cNvSpPr>
          <p:nvPr/>
        </p:nvSpPr>
        <p:spPr bwMode="auto">
          <a:xfrm>
            <a:off x="554038" y="2166579"/>
            <a:ext cx="7772400" cy="1404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>
              <a:spcBef>
                <a:spcPct val="20000"/>
              </a:spcBef>
              <a:buFont typeface="Arial" charset="0"/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https://ctd1.adobeconnect.com/cpir/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 defTabSz="914400">
              <a:spcBef>
                <a:spcPct val="20000"/>
              </a:spcBef>
              <a:buFont typeface="Arial" charset="0"/>
              <a:buNone/>
            </a:pPr>
            <a:b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The system will prompt you to connect to audio.</a:t>
            </a:r>
            <a:b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Select Option #1, and the system will call </a:t>
            </a:r>
            <a:r>
              <a:rPr lang="en-US" sz="2000" b="1" i="1" dirty="0">
                <a:latin typeface="Calibri" panose="020F0502020204030204" pitchFamily="34" charset="0"/>
                <a:cs typeface="Calibri" panose="020F0502020204030204" pitchFamily="34" charset="0"/>
              </a:rPr>
              <a:t>you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2173288" indent="-2173288" algn="ctr" defTabSz="914400">
              <a:spcBef>
                <a:spcPct val="20000"/>
              </a:spcBef>
              <a:buFont typeface="Arial" charset="0"/>
              <a:buNone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73288" indent="-2173288" algn="ctr" defTabSz="914400">
              <a:spcBef>
                <a:spcPct val="20000"/>
              </a:spcBef>
              <a:buFont typeface="Arial" charset="0"/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The webinar will begin shortly.</a:t>
            </a:r>
            <a:endParaRPr lang="en-US" sz="2000" dirty="0">
              <a:solidFill>
                <a:srgbClr val="8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173288" indent="-2173288" algn="ctr" defTabSz="914400">
              <a:spcBef>
                <a:spcPct val="20000"/>
              </a:spcBef>
              <a:buFont typeface="Arial" charset="0"/>
              <a:buNone/>
            </a:pPr>
            <a:endParaRPr lang="en-US" sz="2000" b="0" dirty="0">
              <a:latin typeface="Calibri" charset="0"/>
            </a:endParaRPr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4505276" y="4847009"/>
            <a:ext cx="3868495" cy="1471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344488" indent="-227013" defTabSz="914400">
              <a:spcBef>
                <a:spcPct val="20000"/>
              </a:spcBef>
              <a:buFont typeface="Arial" charset="0"/>
              <a:buNone/>
            </a:pPr>
            <a:r>
              <a:rPr lang="en-US" sz="2000" i="1" dirty="0">
                <a:latin typeface="Calibri" panose="020F0502020204030204" pitchFamily="34" charset="0"/>
                <a:cs typeface="Calibri" panose="020F0502020204030204" pitchFamily="34" charset="0"/>
              </a:rPr>
              <a:t>Please use the box below to tell us:</a:t>
            </a:r>
          </a:p>
          <a:p>
            <a:pPr marL="344488" indent="-227013" defTabSz="914400">
              <a:spcBef>
                <a:spcPct val="20000"/>
              </a:spcBef>
              <a:buClr>
                <a:srgbClr val="800000"/>
              </a:buClr>
              <a:buSzPct val="85000"/>
              <a:buFont typeface="Wingdings" charset="0"/>
              <a:buChar char="§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The name of your organization</a:t>
            </a:r>
          </a:p>
          <a:p>
            <a:pPr marL="344488" indent="-227013" defTabSz="914400">
              <a:spcBef>
                <a:spcPct val="20000"/>
              </a:spcBef>
              <a:buClr>
                <a:srgbClr val="800000"/>
              </a:buClr>
              <a:buSzPct val="85000"/>
              <a:buFont typeface="Wingdings" charset="0"/>
              <a:buChar char="§"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Your state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4488" indent="-227013" defTabSz="914400">
              <a:spcBef>
                <a:spcPct val="20000"/>
              </a:spcBef>
              <a:buClr>
                <a:srgbClr val="800000"/>
              </a:buClr>
              <a:buSzPct val="85000"/>
              <a:buFont typeface="Wingdings" charset="0"/>
              <a:buChar char="§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Your email address</a:t>
            </a:r>
          </a:p>
        </p:txBody>
      </p:sp>
      <p:sp>
        <p:nvSpPr>
          <p:cNvPr id="2" name="Arrow: Down 1">
            <a:extLst>
              <a:ext uri="{FF2B5EF4-FFF2-40B4-BE49-F238E27FC236}">
                <a16:creationId xmlns:a16="http://schemas.microsoft.com/office/drawing/2014/main" id="{ED82FBE5-C6F2-4F88-9869-502A5226E854}"/>
              </a:ext>
            </a:extLst>
          </p:cNvPr>
          <p:cNvSpPr/>
          <p:nvPr/>
        </p:nvSpPr>
        <p:spPr>
          <a:xfrm>
            <a:off x="4329088" y="5169766"/>
            <a:ext cx="238076" cy="1676400"/>
          </a:xfrm>
          <a:prstGeom prst="downArrow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861EAF7-6E0A-49EA-BA60-92FDF98382F9}"/>
              </a:ext>
            </a:extLst>
          </p:cNvPr>
          <p:cNvCxnSpPr>
            <a:cxnSpLocks/>
            <a:stCxn id="2" idx="0"/>
          </p:cNvCxnSpPr>
          <p:nvPr/>
        </p:nvCxnSpPr>
        <p:spPr>
          <a:xfrm>
            <a:off x="4448126" y="5169766"/>
            <a:ext cx="38433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7478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457200" y="273050"/>
            <a:ext cx="8224838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>
                <a:latin typeface="+mn-lt"/>
                <a:ea typeface="+mj-ea"/>
                <a:cs typeface="+mj-cs"/>
              </a:rPr>
              <a:t>A Few Reminders on </a:t>
            </a:r>
            <a:br>
              <a:rPr lang="en-US" altLang="en-US" sz="2800" dirty="0">
                <a:latin typeface="+mn-lt"/>
                <a:ea typeface="+mj-ea"/>
                <a:cs typeface="+mj-cs"/>
              </a:rPr>
            </a:br>
            <a:r>
              <a:rPr lang="en-US" altLang="en-US" sz="2800" dirty="0">
                <a:latin typeface="+mn-lt"/>
                <a:ea typeface="+mj-ea"/>
                <a:cs typeface="+mj-cs"/>
              </a:rPr>
              <a:t>Webinar Etiquette</a:t>
            </a:r>
          </a:p>
        </p:txBody>
      </p:sp>
      <p:pic>
        <p:nvPicPr>
          <p:cNvPr id="4099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44925" y="4514850"/>
            <a:ext cx="1233488" cy="135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102475" y="2433638"/>
            <a:ext cx="177323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Arrow Connector 6"/>
          <p:cNvCxnSpPr>
            <a:cxnSpLocks noChangeShapeType="1"/>
          </p:cNvCxnSpPr>
          <p:nvPr/>
        </p:nvCxnSpPr>
        <p:spPr bwMode="auto">
          <a:xfrm flipV="1">
            <a:off x="8261350" y="3119438"/>
            <a:ext cx="0" cy="479425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2" name="Content Placeholder 2"/>
          <p:cNvSpPr txBox="1">
            <a:spLocks/>
          </p:cNvSpPr>
          <p:nvPr/>
        </p:nvSpPr>
        <p:spPr bwMode="auto">
          <a:xfrm>
            <a:off x="6196013" y="3886200"/>
            <a:ext cx="2879725" cy="260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0225" indent="-501650"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>
              <a:spcAft>
                <a:spcPts val="2400"/>
              </a:spcAft>
              <a:buFont typeface="Wingdings" charset="0"/>
              <a:buChar char="ü"/>
            </a:pPr>
            <a:r>
              <a:rPr lang="en-US" sz="2400">
                <a:latin typeface="Avenir Medium" charset="0"/>
              </a:rPr>
              <a:t>You can also “</a:t>
            </a:r>
            <a:r>
              <a:rPr lang="en-US" altLang="ja-JP" sz="2400">
                <a:solidFill>
                  <a:srgbClr val="A50021"/>
                </a:solidFill>
                <a:latin typeface="Avenir Medium" charset="0"/>
              </a:rPr>
              <a:t>Raise Your Hand</a:t>
            </a:r>
            <a:r>
              <a:rPr lang="en-US" sz="2400">
                <a:latin typeface="Avenir Medium" charset="0"/>
              </a:rPr>
              <a:t>”</a:t>
            </a:r>
            <a:r>
              <a:rPr lang="en-US" altLang="ja-JP" sz="2400">
                <a:latin typeface="Avenir Medium" charset="0"/>
              </a:rPr>
              <a:t> using the icon at the top left.</a:t>
            </a:r>
            <a:endParaRPr lang="en-US" sz="2400">
              <a:latin typeface="Avenir Medium" charset="0"/>
            </a:endParaRPr>
          </a:p>
        </p:txBody>
      </p:sp>
      <p:sp>
        <p:nvSpPr>
          <p:cNvPr id="4103" name="Content Placeholder 2"/>
          <p:cNvSpPr txBox="1">
            <a:spLocks/>
          </p:cNvSpPr>
          <p:nvPr/>
        </p:nvSpPr>
        <p:spPr bwMode="auto">
          <a:xfrm>
            <a:off x="3082925" y="2289175"/>
            <a:ext cx="2444750" cy="2459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0225" indent="-501650"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spcAft>
                <a:spcPts val="2400"/>
              </a:spcAft>
              <a:buFont typeface="Wingdings" charset="0"/>
              <a:buChar char="ü"/>
            </a:pPr>
            <a:r>
              <a:rPr lang="en-US" sz="2200">
                <a:latin typeface="Avenir Medium" charset="0"/>
              </a:rPr>
              <a:t>Please feel free to use the </a:t>
            </a:r>
            <a:r>
              <a:rPr lang="ja-JP" altLang="en-US" sz="2200">
                <a:latin typeface="Avenir Medium" charset="0"/>
              </a:rPr>
              <a:t>“</a:t>
            </a:r>
            <a:r>
              <a:rPr lang="en-US" altLang="ja-JP" sz="2200">
                <a:solidFill>
                  <a:srgbClr val="A50021"/>
                </a:solidFill>
                <a:latin typeface="Avenir Medium" charset="0"/>
              </a:rPr>
              <a:t>Chat</a:t>
            </a:r>
            <a:r>
              <a:rPr lang="ja-JP" altLang="en-US" sz="2200">
                <a:latin typeface="Avenir Medium" charset="0"/>
              </a:rPr>
              <a:t>”</a:t>
            </a:r>
            <a:r>
              <a:rPr lang="en-US" altLang="ja-JP" sz="2200">
                <a:latin typeface="Avenir Medium" charset="0"/>
              </a:rPr>
              <a:t> box for your questions or comments.</a:t>
            </a:r>
            <a:endParaRPr lang="en-US" sz="2200">
              <a:latin typeface="Avenir Medium" charset="0"/>
            </a:endParaRPr>
          </a:p>
        </p:txBody>
      </p:sp>
      <p:sp>
        <p:nvSpPr>
          <p:cNvPr id="4104" name="Content Placeholder 2"/>
          <p:cNvSpPr txBox="1">
            <a:spLocks/>
          </p:cNvSpPr>
          <p:nvPr/>
        </p:nvSpPr>
        <p:spPr bwMode="auto">
          <a:xfrm>
            <a:off x="554038" y="1887538"/>
            <a:ext cx="219392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30225" indent="-501650">
              <a:defRPr sz="32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1pPr>
            <a:lvl2pPr>
              <a:defRPr sz="28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2pPr>
            <a:lvl3pPr>
              <a:defRPr sz="24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spcAft>
                <a:spcPts val="2400"/>
              </a:spcAft>
              <a:buFont typeface="Wingdings" charset="0"/>
              <a:buChar char="ü"/>
            </a:pPr>
            <a:r>
              <a:rPr lang="en-US" altLang="ja-JP" sz="2400" dirty="0">
                <a:latin typeface="Avenir Medium" charset="0"/>
              </a:rPr>
              <a:t>Everyone will be muted.</a:t>
            </a:r>
            <a:endParaRPr lang="en-US" sz="2400" dirty="0">
              <a:latin typeface="Avenir Medium" charset="0"/>
            </a:endParaRPr>
          </a:p>
        </p:txBody>
      </p:sp>
      <p:pic>
        <p:nvPicPr>
          <p:cNvPr id="410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99071" y="3487423"/>
            <a:ext cx="76835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8F06803-9413-4062-BDB2-73F3109629B0}"/>
              </a:ext>
            </a:extLst>
          </p:cNvPr>
          <p:cNvCxnSpPr/>
          <p:nvPr/>
        </p:nvCxnSpPr>
        <p:spPr>
          <a:xfrm>
            <a:off x="457200" y="1524000"/>
            <a:ext cx="8224838" cy="0"/>
          </a:xfrm>
          <a:prstGeom prst="line">
            <a:avLst/>
          </a:prstGeom>
          <a:ln w="95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1838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1580945" y="117805"/>
            <a:ext cx="69342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eaLnBrk="1" hangingPunct="1">
              <a:spcBef>
                <a:spcPct val="20000"/>
              </a:spcBef>
              <a:spcAft>
                <a:spcPct val="30000"/>
              </a:spcAft>
              <a:buClr>
                <a:srgbClr val="800000"/>
              </a:buClr>
              <a:buSzPct val="80000"/>
              <a:buFont typeface="Wingdings" charset="0"/>
              <a:buNone/>
            </a:pPr>
            <a:r>
              <a:rPr lang="en-US" sz="2800" dirty="0">
                <a:solidFill>
                  <a:srgbClr val="800000"/>
                </a:solidFill>
                <a:latin typeface="Calibri" charset="0"/>
              </a:rPr>
              <a:t>Please join us in welcoming our presenters:</a:t>
            </a:r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2057400" y="914400"/>
            <a:ext cx="6781800" cy="351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accent6">
                  <a:lumMod val="50000"/>
                </a:schemeClr>
              </a:buClr>
              <a:buSzPct val="85000"/>
            </a:pP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Carmen Sánchez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| USED Office of Special Education Programs, Research to Practice</a:t>
            </a:r>
          </a:p>
          <a:p>
            <a:pPr>
              <a:buClr>
                <a:schemeClr val="accent6">
                  <a:lumMod val="50000"/>
                </a:schemeClr>
              </a:buClr>
              <a:buSzPct val="85000"/>
            </a:pPr>
            <a:endParaRPr lang="en-US" sz="2000" b="1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buSzPct val="85000"/>
            </a:pP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Debra Jennings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| </a:t>
            </a:r>
            <a:r>
              <a:rPr lang="en-US" sz="2000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Director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Center for Parent Information and Resources</a:t>
            </a:r>
          </a:p>
          <a:p>
            <a:pPr>
              <a:buClr>
                <a:schemeClr val="accent6">
                  <a:lumMod val="50000"/>
                </a:schemeClr>
              </a:buClr>
              <a:buSzPct val="85000"/>
            </a:pPr>
            <a:endParaRPr lang="en-US" sz="20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buSzPct val="85000"/>
            </a:pP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Debra </a:t>
            </a:r>
            <a:r>
              <a:rPr lang="en-US" sz="20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Sarmento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| California Act Early Ambassador</a:t>
            </a:r>
          </a:p>
          <a:p>
            <a:pPr>
              <a:buClr>
                <a:schemeClr val="accent6">
                  <a:lumMod val="50000"/>
                </a:schemeClr>
              </a:buClr>
              <a:buSzPct val="85000"/>
            </a:pPr>
            <a:endParaRPr lang="en-US" sz="20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buSzPct val="85000"/>
            </a:pP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Deepa </a:t>
            </a:r>
            <a:r>
              <a:rPr lang="en-US" sz="20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Srinivasavaradan</a:t>
            </a: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| New Jersey Act Early Ambassador</a:t>
            </a:r>
          </a:p>
          <a:p>
            <a:pPr>
              <a:buClr>
                <a:schemeClr val="accent6">
                  <a:lumMod val="50000"/>
                </a:schemeClr>
              </a:buClr>
              <a:buSzPct val="85000"/>
            </a:pPr>
            <a:endParaRPr lang="en-US" sz="20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buSzPct val="85000"/>
            </a:pP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Diana </a:t>
            </a:r>
            <a:r>
              <a:rPr lang="en-US" sz="2000" b="1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Autin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| </a:t>
            </a:r>
            <a:r>
              <a:rPr lang="en-US" sz="2000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Executive Co-Director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SPAN Parent Advocacy Network</a:t>
            </a:r>
          </a:p>
          <a:p>
            <a:pPr>
              <a:buClr>
                <a:schemeClr val="accent6">
                  <a:lumMod val="50000"/>
                </a:schemeClr>
              </a:buClr>
              <a:buSzPct val="85000"/>
            </a:pPr>
            <a:endParaRPr lang="en-US" sz="20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buSzPct val="85000"/>
            </a:pP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Julia Abercrombie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| Centers for Disease Control and Prevention, National Center on Birth Defects and Developmental Disabilities</a:t>
            </a:r>
          </a:p>
          <a:p>
            <a:pPr>
              <a:buClr>
                <a:schemeClr val="accent6">
                  <a:lumMod val="50000"/>
                </a:schemeClr>
              </a:buClr>
              <a:buSzPct val="85000"/>
            </a:pPr>
            <a:endParaRPr lang="en-US" sz="20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buSzPct val="85000"/>
            </a:pP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Kelly Young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| </a:t>
            </a:r>
            <a:r>
              <a:rPr lang="en-US" sz="2000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WarmLine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Family Resource Center</a:t>
            </a:r>
          </a:p>
          <a:p>
            <a:pPr>
              <a:buClr>
                <a:schemeClr val="accent6">
                  <a:lumMod val="50000"/>
                </a:schemeClr>
              </a:buClr>
              <a:buSzPct val="85000"/>
            </a:pPr>
            <a:endParaRPr lang="en-US" sz="20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" name="Straight Connector 2"/>
          <p:cNvCxnSpPr>
            <a:cxnSpLocks noChangeShapeType="1"/>
          </p:cNvCxnSpPr>
          <p:nvPr/>
        </p:nvCxnSpPr>
        <p:spPr bwMode="auto">
          <a:xfrm>
            <a:off x="1580946" y="719467"/>
            <a:ext cx="6934200" cy="0"/>
          </a:xfrm>
          <a:prstGeom prst="line">
            <a:avLst/>
          </a:prstGeom>
          <a:noFill/>
          <a:ln w="2540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5" name="Picture 14">
            <a:extLst>
              <a:ext uri="{FF2B5EF4-FFF2-40B4-BE49-F238E27FC236}">
                <a16:creationId xmlns:a16="http://schemas.microsoft.com/office/drawing/2014/main" id="{9F57C5FC-281F-44C4-9961-71F0F95E347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773" r="45130"/>
          <a:stretch/>
        </p:blipFill>
        <p:spPr>
          <a:xfrm>
            <a:off x="318508" y="4960937"/>
            <a:ext cx="1148546" cy="17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892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C6A953B-6804-4FC0-89DC-702A16DB4884}"/>
              </a:ext>
            </a:extLst>
          </p:cNvPr>
          <p:cNvSpPr/>
          <p:nvPr/>
        </p:nvSpPr>
        <p:spPr>
          <a:xfrm>
            <a:off x="-21648" y="5029201"/>
            <a:ext cx="9165648" cy="18287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E7DB50-76BB-4176-ACC0-BF75E0231938}"/>
              </a:ext>
            </a:extLst>
          </p:cNvPr>
          <p:cNvSpPr/>
          <p:nvPr/>
        </p:nvSpPr>
        <p:spPr>
          <a:xfrm>
            <a:off x="-21648" y="2899569"/>
            <a:ext cx="9241848" cy="21296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54EF150-5F95-4F89-A31D-B189BD2199BB}"/>
              </a:ext>
            </a:extLst>
          </p:cNvPr>
          <p:cNvSpPr/>
          <p:nvPr/>
        </p:nvSpPr>
        <p:spPr>
          <a:xfrm>
            <a:off x="0" y="838200"/>
            <a:ext cx="9144000" cy="20613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6" name="Rectangle 6"/>
          <p:cNvSpPr>
            <a:spLocks noChangeArrowheads="1"/>
          </p:cNvSpPr>
          <p:nvPr/>
        </p:nvSpPr>
        <p:spPr bwMode="auto">
          <a:xfrm>
            <a:off x="2590800" y="146628"/>
            <a:ext cx="6108989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defTabSz="914400" eaLnBrk="1" hangingPunct="1">
              <a:spcBef>
                <a:spcPct val="20000"/>
              </a:spcBef>
              <a:spcAft>
                <a:spcPct val="30000"/>
              </a:spcAft>
              <a:buClr>
                <a:srgbClr val="800000"/>
              </a:buClr>
              <a:buSzPct val="80000"/>
              <a:buFont typeface="Wingdings" charset="0"/>
              <a:buNone/>
            </a:pPr>
            <a:r>
              <a:rPr lang="en-US" sz="2800" dirty="0">
                <a:solidFill>
                  <a:srgbClr val="800000"/>
                </a:solidFill>
                <a:latin typeface="Calibri" charset="0"/>
              </a:rPr>
              <a:t>Agenda for Today’s Webinar</a:t>
            </a:r>
          </a:p>
        </p:txBody>
      </p:sp>
      <p:sp>
        <p:nvSpPr>
          <p:cNvPr id="6147" name="Rectangle 6"/>
          <p:cNvSpPr>
            <a:spLocks noChangeArrowheads="1"/>
          </p:cNvSpPr>
          <p:nvPr/>
        </p:nvSpPr>
        <p:spPr bwMode="auto">
          <a:xfrm>
            <a:off x="457200" y="1070770"/>
            <a:ext cx="8534400" cy="351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Clr>
                <a:schemeClr val="accent6">
                  <a:lumMod val="50000"/>
                </a:schemeClr>
              </a:buClr>
              <a:buSzPct val="85000"/>
            </a:pPr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Welcome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| </a:t>
            </a:r>
            <a:r>
              <a:rPr lang="en-US" sz="2000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Debra Jennings</a:t>
            </a:r>
            <a:br>
              <a:rPr lang="en-US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0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buSzPct val="85000"/>
            </a:pPr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Overview of Parent Center Program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| </a:t>
            </a:r>
            <a:r>
              <a:rPr lang="en-US" sz="2000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Carmen Sánchez</a:t>
            </a:r>
          </a:p>
          <a:p>
            <a:pPr>
              <a:buClr>
                <a:schemeClr val="accent6">
                  <a:lumMod val="50000"/>
                </a:schemeClr>
              </a:buClr>
              <a:buSzPct val="85000"/>
            </a:pPr>
            <a:endParaRPr lang="en-US" sz="20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buSzPct val="85000"/>
            </a:pPr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Overview of Learn the Signs and Ambassador Network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| </a:t>
            </a:r>
            <a:r>
              <a:rPr lang="en-US" sz="2000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Julie Abercrombie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buClr>
                <a:schemeClr val="accent6">
                  <a:lumMod val="50000"/>
                </a:schemeClr>
              </a:buClr>
              <a:buSzPct val="85000"/>
            </a:pPr>
            <a:endParaRPr lang="en-US" sz="20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accent6">
                  <a:lumMod val="50000"/>
                </a:schemeClr>
              </a:buClr>
              <a:buSzPct val="85000"/>
            </a:pPr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How Parent Centers and Ambassadors Can Work Together: Two Examples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|</a:t>
            </a:r>
            <a:br>
              <a:rPr lang="en-US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Carmen Sánchez</a:t>
            </a:r>
            <a:endParaRPr lang="en-US" sz="20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8650" indent="-166688">
              <a:buClr>
                <a:schemeClr val="accent6">
                  <a:lumMod val="50000"/>
                </a:schemeClr>
              </a:buClr>
              <a:buSzPct val="85000"/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Jersey Collaboration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|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Deepa </a:t>
            </a:r>
            <a:r>
              <a:rPr lang="en-US" sz="2000" i="1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Srinivasavaradan</a:t>
            </a:r>
            <a:r>
              <a:rPr lang="en-US" sz="2000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Diana </a:t>
            </a:r>
            <a:r>
              <a:rPr lang="en-US" sz="2000" i="1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Autin</a:t>
            </a:r>
            <a:endParaRPr lang="en-US" sz="2000" i="1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61962">
              <a:buClr>
                <a:schemeClr val="accent6">
                  <a:lumMod val="50000"/>
                </a:schemeClr>
              </a:buClr>
              <a:buSzPct val="85000"/>
            </a:pPr>
            <a:endParaRPr lang="en-US" sz="20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28650" indent="-166688">
              <a:buClr>
                <a:schemeClr val="accent6">
                  <a:lumMod val="50000"/>
                </a:schemeClr>
              </a:buClr>
              <a:buSzPct val="85000"/>
              <a:buFont typeface="Wingdings" panose="05000000000000000000" pitchFamily="2" charset="2"/>
              <a:buChar char="§"/>
            </a:pPr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California Collaboration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| </a:t>
            </a:r>
            <a:r>
              <a:rPr lang="en-US" sz="2000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Debra </a:t>
            </a:r>
            <a:r>
              <a:rPr lang="en-US" sz="2000" i="1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Sarmento</a:t>
            </a:r>
            <a:r>
              <a:rPr lang="en-US" sz="2000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and Kelly Young</a:t>
            </a:r>
          </a:p>
          <a:p>
            <a:pPr marL="628650" indent="-166688">
              <a:buClr>
                <a:schemeClr val="accent6">
                  <a:lumMod val="50000"/>
                </a:schemeClr>
              </a:buClr>
              <a:buSzPct val="85000"/>
              <a:buFont typeface="Wingdings" panose="05000000000000000000" pitchFamily="2" charset="2"/>
              <a:buChar char="§"/>
            </a:pPr>
            <a:endParaRPr lang="en-US" sz="2000" i="1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Bef>
                <a:spcPts val="1200"/>
              </a:spcBef>
              <a:buClr>
                <a:schemeClr val="accent6">
                  <a:lumMod val="50000"/>
                </a:schemeClr>
              </a:buClr>
              <a:buSzPct val="85000"/>
            </a:pPr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Questions and Answers Chat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| </a:t>
            </a:r>
            <a:r>
              <a:rPr lang="en-US" sz="2000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Everyone!</a:t>
            </a:r>
            <a:endParaRPr lang="en-US" sz="2000" b="1" i="1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buSzPct val="85000"/>
            </a:pPr>
            <a:endParaRPr lang="en-US" sz="20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accent6">
                  <a:lumMod val="50000"/>
                </a:schemeClr>
              </a:buClr>
              <a:buSzPct val="85000"/>
            </a:pPr>
            <a:r>
              <a:rPr lang="en-US" sz="2000" b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Suggestions for Other States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| </a:t>
            </a:r>
            <a:r>
              <a:rPr lang="en-US" sz="2000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Debra </a:t>
            </a:r>
            <a:r>
              <a:rPr lang="en-US" sz="2000" i="1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Sarmento</a:t>
            </a:r>
            <a:r>
              <a:rPr lang="en-US" sz="2000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Deepa </a:t>
            </a:r>
            <a:r>
              <a:rPr lang="en-US" sz="2000" i="1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Srinivasavaradan</a:t>
            </a:r>
            <a:r>
              <a:rPr lang="en-US" sz="2000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and Diana </a:t>
            </a:r>
            <a:r>
              <a:rPr lang="en-US" sz="2000" i="1" dirty="0" err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Autin</a:t>
            </a:r>
            <a:endParaRPr lang="en-US" sz="2000" i="1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4163" indent="-284163">
              <a:buClr>
                <a:schemeClr val="accent6">
                  <a:lumMod val="50000"/>
                </a:schemeClr>
              </a:buClr>
              <a:buSzPct val="85000"/>
              <a:buFont typeface="Wingdings" panose="05000000000000000000" pitchFamily="2" charset="2"/>
              <a:buChar char="§"/>
            </a:pPr>
            <a:endParaRPr lang="en-US" sz="20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3" name="Straight Connector 2"/>
          <p:cNvCxnSpPr>
            <a:cxnSpLocks noChangeShapeType="1"/>
          </p:cNvCxnSpPr>
          <p:nvPr/>
        </p:nvCxnSpPr>
        <p:spPr bwMode="auto">
          <a:xfrm>
            <a:off x="-21648" y="838200"/>
            <a:ext cx="9241848" cy="0"/>
          </a:xfrm>
          <a:prstGeom prst="line">
            <a:avLst/>
          </a:prstGeom>
          <a:noFill/>
          <a:ln w="635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9A9D05A-6A65-4387-A734-1775748B3A7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0" y="2911113"/>
            <a:ext cx="9220200" cy="0"/>
          </a:xfrm>
          <a:prstGeom prst="line">
            <a:avLst/>
          </a:prstGeom>
          <a:noFill/>
          <a:ln w="635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89B56CE-9ABB-4335-8AC3-14C73F58CED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-21648" y="5029201"/>
            <a:ext cx="9165648" cy="0"/>
          </a:xfrm>
          <a:prstGeom prst="line">
            <a:avLst/>
          </a:prstGeom>
          <a:noFill/>
          <a:ln w="635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1" name="Picture 20">
            <a:extLst>
              <a:ext uri="{FF2B5EF4-FFF2-40B4-BE49-F238E27FC236}">
                <a16:creationId xmlns:a16="http://schemas.microsoft.com/office/drawing/2014/main" id="{3090D3FE-D268-428A-A7FE-EB8D973247F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221" y="65044"/>
            <a:ext cx="668179" cy="703038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7D2A1F5F-0057-4410-9248-AFD18B40727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6502" y="153368"/>
            <a:ext cx="521883" cy="54911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1A6CC2C4-3A07-4E0D-8D15-B8DF7EF92C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3723" y="166936"/>
            <a:ext cx="521883" cy="549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444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2607597-4FB1-46DA-861C-31AFA3186B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685800"/>
            <a:ext cx="4800600" cy="3194746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A815ED7-DA66-44AF-AE47-B23F89358D9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81200" y="2819400"/>
            <a:ext cx="5715000" cy="0"/>
          </a:xfrm>
          <a:prstGeom prst="line">
            <a:avLst/>
          </a:prstGeom>
          <a:noFill/>
          <a:ln w="635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09021E81-44F9-4630-9387-065EE08A615B}"/>
              </a:ext>
            </a:extLst>
          </p:cNvPr>
          <p:cNvSpPr/>
          <p:nvPr/>
        </p:nvSpPr>
        <p:spPr>
          <a:xfrm>
            <a:off x="2286000" y="3105835"/>
            <a:ext cx="5867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accent6">
                  <a:lumMod val="50000"/>
                </a:schemeClr>
              </a:buClr>
              <a:buSzPct val="85000"/>
            </a:pP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Debra Jennings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50000"/>
              </a:lnSpc>
              <a:buClr>
                <a:schemeClr val="accent6">
                  <a:lumMod val="50000"/>
                </a:schemeClr>
              </a:buClr>
              <a:buSzPct val="85000"/>
            </a:pPr>
            <a:r>
              <a:rPr lang="en-US" sz="2000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Director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Center for Parent Information and Resources</a:t>
            </a:r>
          </a:p>
          <a:p>
            <a:pPr>
              <a:lnSpc>
                <a:spcPct val="150000"/>
              </a:lnSpc>
              <a:buClr>
                <a:schemeClr val="accent6">
                  <a:lumMod val="50000"/>
                </a:schemeClr>
              </a:buClr>
              <a:buSzPct val="85000"/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debra.jennings@spannj.org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90387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A815ED7-DA66-44AF-AE47-B23F89358D9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31185" y="3284785"/>
            <a:ext cx="5715000" cy="0"/>
          </a:xfrm>
          <a:prstGeom prst="line">
            <a:avLst/>
          </a:prstGeom>
          <a:noFill/>
          <a:ln w="6350">
            <a:solidFill>
              <a:schemeClr val="accent6">
                <a:lumMod val="50000"/>
              </a:schemeClr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09021E81-44F9-4630-9387-065EE08A615B}"/>
              </a:ext>
            </a:extLst>
          </p:cNvPr>
          <p:cNvSpPr/>
          <p:nvPr/>
        </p:nvSpPr>
        <p:spPr>
          <a:xfrm>
            <a:off x="2438400" y="3429000"/>
            <a:ext cx="58674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Clr>
                <a:schemeClr val="accent6">
                  <a:lumMod val="50000"/>
                </a:schemeClr>
              </a:buClr>
              <a:buSzPct val="85000"/>
            </a:pPr>
            <a:r>
              <a:rPr lang="en-US" sz="20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Carmen Sánchez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50000"/>
              </a:lnSpc>
              <a:buClr>
                <a:schemeClr val="accent6">
                  <a:lumMod val="50000"/>
                </a:schemeClr>
              </a:buClr>
              <a:buSzPct val="85000"/>
            </a:pPr>
            <a:r>
              <a:rPr lang="en-US" sz="2000" i="1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Education </a:t>
            </a:r>
            <a:r>
              <a:rPr lang="en-US" sz="2000" i="1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 Specialist</a:t>
            </a:r>
            <a:r>
              <a:rPr lang="en-US" sz="200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Office of Special Education Programs, U.S. Department of Education</a:t>
            </a:r>
          </a:p>
          <a:p>
            <a:pPr>
              <a:lnSpc>
                <a:spcPct val="150000"/>
              </a:lnSpc>
              <a:buClr>
                <a:schemeClr val="accent6">
                  <a:lumMod val="50000"/>
                </a:schemeClr>
              </a:buClr>
              <a:buSzPct val="85000"/>
            </a:pP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carmen.sanchez@ed.gov</a:t>
            </a:r>
            <a:r>
              <a:rPr lang="en-US" sz="20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4794A60-7EED-4A3C-B573-6395FE421ADA}"/>
              </a:ext>
            </a:extLst>
          </p:cNvPr>
          <p:cNvSpPr/>
          <p:nvPr/>
        </p:nvSpPr>
        <p:spPr>
          <a:xfrm>
            <a:off x="1981200" y="2761565"/>
            <a:ext cx="55649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rgbClr val="8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Overview of Parent Center Program </a:t>
            </a:r>
            <a:endParaRPr lang="en-US" sz="2800" dirty="0">
              <a:solidFill>
                <a:srgbClr val="80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93D2DD9-5B9F-4A4F-A40E-560767360E0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52400"/>
            <a:ext cx="3317575" cy="2195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357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Urban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7502</TotalTime>
  <Words>225</Words>
  <Application>Microsoft Office PowerPoint</Application>
  <PresentationFormat>On-screen Show (4:3)</PresentationFormat>
  <Paragraphs>52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MS PGothic</vt:lpstr>
      <vt:lpstr>Arial</vt:lpstr>
      <vt:lpstr>Avenir Medium</vt:lpstr>
      <vt:lpstr>Bookman Old Style</vt:lpstr>
      <vt:lpstr>Calibri</vt:lpstr>
      <vt:lpstr>Gill Sans MT</vt:lpstr>
      <vt:lpstr>Wingdings</vt:lpstr>
      <vt:lpstr>Wingdings 3</vt:lpstr>
      <vt:lpstr>Origin</vt:lpstr>
      <vt:lpstr>PowerPoint Presentation</vt:lpstr>
      <vt:lpstr>A Few Reminders on  Webinar Etiquette</vt:lpstr>
      <vt:lpstr>PowerPoint Presentation</vt:lpstr>
      <vt:lpstr>PowerPoint Presentation</vt:lpstr>
      <vt:lpstr>PowerPoint Presentation</vt:lpstr>
      <vt:lpstr>PowerPoint Presentation</vt:lpstr>
    </vt:vector>
  </TitlesOfParts>
  <Company>U.S.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OSEP Parent Program  Planning Meeting</dc:title>
  <dc:creator>Carmen Sanchez</dc:creator>
  <cp:lastModifiedBy>Lisa Kupper</cp:lastModifiedBy>
  <cp:revision>102</cp:revision>
  <cp:lastPrinted>2015-07-08T13:56:37Z</cp:lastPrinted>
  <dcterms:created xsi:type="dcterms:W3CDTF">2009-11-25T16:05:22Z</dcterms:created>
  <dcterms:modified xsi:type="dcterms:W3CDTF">2018-02-06T22:06:09Z</dcterms:modified>
</cp:coreProperties>
</file>