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6" r:id="rId2"/>
    <p:sldId id="292" r:id="rId3"/>
    <p:sldId id="263" r:id="rId4"/>
    <p:sldId id="267" r:id="rId5"/>
    <p:sldId id="294" r:id="rId6"/>
    <p:sldId id="295" r:id="rId7"/>
    <p:sldId id="298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8596B9E-99C5-4AB4-ACC6-5CD158E65CED}" type="datetimeFigureOut">
              <a:rPr lang="en-US"/>
              <a:pPr>
                <a:defRPr/>
              </a:pPr>
              <a:t>2/2/2018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1E23D27-FB6C-4120-9A6E-80B7F75972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1372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D62798B-A0BA-460B-9B3D-EC001FF4BABF}" type="datetimeFigureOut">
              <a:rPr lang="en-US"/>
              <a:pPr>
                <a:defRPr/>
              </a:pPr>
              <a:t>2/2/2018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69686D6-470B-454A-BBBC-3B50823D7D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249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463431-42DA-4BC1-9842-8A9BE971119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528867-B93F-4640-BD0E-047E1B7BFFF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4A1128-4933-455A-8E7B-1B84DADA27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2514601"/>
            <a:ext cx="7315200" cy="2413001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1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2514601"/>
            <a:ext cx="238125" cy="2413001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1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1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 algn="r">
              <a:defRPr/>
            </a:pPr>
            <a:r>
              <a:rPr lang="en-US"/>
              <a:t>02/06/18</a:t>
            </a:r>
            <a:endParaRPr lang="en-US" dirty="0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/>
              <a:t>Act Early Ambassadors/Parent Centers</a:t>
            </a:r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EAB22-F439-4112-8A4B-A84188334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366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02/06/18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Act Early Ambassadors/Parent Centers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3D761-8C24-407F-BF92-C27FBE226D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19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1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12"/>
          <p:cNvSpPr>
            <a:spLocks noChangeShapeType="1"/>
          </p:cNvSpPr>
          <p:nvPr/>
        </p:nvSpPr>
        <p:spPr bwMode="auto">
          <a:xfrm rot="5400000">
            <a:off x="3630613" y="3201988"/>
            <a:ext cx="585152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02/06/18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Act Early Ambassadors/Parent Centers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C2F12-E5B8-446F-9D85-3740F777C2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203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r">
              <a:defRPr/>
            </a:pPr>
            <a:r>
              <a:rPr lang="en-US"/>
              <a:t>02/06/18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/>
              <a:t>Act Early Ambassadors/Parent Centers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FDC3B-834A-497F-B46E-B8BA1852C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307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02/06/18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Act Early Ambassadors/Parent Centers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7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92072-8AED-4B90-A47B-5F5E3F0F91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8770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02/06/18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Act Early Ambassadors/Parent Centers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22F5F-C9B6-4FD3-A77E-76273B5A5D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48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2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02/06/18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Act Early Ambassadors/Parent Centers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DFF6D-DC89-46CE-9769-97F193FAF2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551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1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r">
              <a:defRPr/>
            </a:pPr>
            <a:r>
              <a:rPr lang="en-US"/>
              <a:t>02/06/18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>
              <a:defRPr/>
            </a:pPr>
            <a:r>
              <a:rPr lang="en-US" dirty="0"/>
              <a:t>Act Early Ambassadors/Parent Centers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1411B-7088-4AF8-B0BB-CCBF6AF11B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445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1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	02/06/18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Act Early Ambassadors/Parent Centers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EC2E7-197A-4484-BF61-0B89E52ECD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336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Straight Connector 11"/>
          <p:cNvSpPr>
            <a:spLocks noChangeShapeType="1"/>
          </p:cNvSpPr>
          <p:nvPr/>
        </p:nvSpPr>
        <p:spPr bwMode="auto">
          <a:xfrm rot="5400000">
            <a:off x="3160713" y="3324227"/>
            <a:ext cx="6035675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1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2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02/06/18</a:t>
            </a: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Act Early Ambassadors/Parent Centers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FA426-ACD5-491B-9A82-C9FA02D48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415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0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1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2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02/06/18</a:t>
            </a: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Act Early Ambassadors/Parent Centers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32311-6BCC-454F-833C-E1932AD42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393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2" y="6356351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02/06/18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1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Act Early Ambassadors/Parent Centers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1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9F614D1-24F8-460B-B239-E2CD34BF58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1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1" r:id="rId2"/>
    <p:sldLayoutId id="2147483786" r:id="rId3"/>
    <p:sldLayoutId id="2147483782" r:id="rId4"/>
    <p:sldLayoutId id="2147483783" r:id="rId5"/>
    <p:sldLayoutId id="2147483787" r:id="rId6"/>
    <p:sldLayoutId id="2147483788" r:id="rId7"/>
    <p:sldLayoutId id="2147483789" r:id="rId8"/>
    <p:sldLayoutId id="2147483790" r:id="rId9"/>
    <p:sldLayoutId id="2147483784" r:id="rId10"/>
    <p:sldLayoutId id="214748379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3A7075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rentcenterhub.org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carmen.sanchez@ed.gov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1066800" y="2616200"/>
            <a:ext cx="7010400" cy="2133600"/>
          </a:xfrm>
        </p:spPr>
        <p:txBody>
          <a:bodyPr/>
          <a:lstStyle/>
          <a:p>
            <a:pPr eaLnBrk="1" hangingPunct="1"/>
            <a:r>
              <a:rPr lang="en-US" altLang="en-US" dirty="0"/>
              <a:t>Act Early Ambassadors and Parent Centers: Collaborating to Promote Developmental Health of </a:t>
            </a:r>
            <a:br>
              <a:rPr lang="en-US" altLang="en-US" dirty="0"/>
            </a:br>
            <a:r>
              <a:rPr lang="en-US" altLang="en-US" dirty="0"/>
              <a:t>Young Children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5054600"/>
            <a:ext cx="6858000" cy="533400"/>
          </a:xfrm>
        </p:spPr>
        <p:txBody>
          <a:bodyPr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en-US" sz="1400" dirty="0"/>
              <a:t>Carmen M. S</a:t>
            </a:r>
            <a:r>
              <a:rPr lang="es-ES_tradnl" sz="1400" dirty="0" err="1"/>
              <a:t>ánchez</a:t>
            </a:r>
            <a:endParaRPr lang="es-ES_tradnl" sz="14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en-US" sz="1400" dirty="0"/>
              <a:t>February 6, 2018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Supporting Families Navigate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70916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300" dirty="0"/>
              <a:t>Individuals with Disabilities Education Act (IDEA)  provides discretionary funding to States, institutions of higher education, and non-profits to support the provision of early intervention and special education services.</a:t>
            </a:r>
          </a:p>
          <a:p>
            <a:pPr>
              <a:spcAft>
                <a:spcPts val="1200"/>
              </a:spcAft>
            </a:pPr>
            <a:r>
              <a:rPr lang="en-US" sz="2300" dirty="0"/>
              <a:t>IDEA funds a system of parent training and information centers and community parent resource centers (collectively “parent centers”) to help families navigate early intervention and special education systems.</a:t>
            </a:r>
          </a:p>
          <a:p>
            <a:pPr>
              <a:spcAft>
                <a:spcPts val="1200"/>
              </a:spcAft>
            </a:pPr>
            <a:r>
              <a:rPr lang="en-US" sz="2300" dirty="0"/>
              <a:t>IDEA also funds parent technical assistance centers (PTACs) to support parent centers in doing their job.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FDC3B-834A-497F-B46E-B8BA1852C66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defRPr/>
            </a:pPr>
            <a:r>
              <a:rPr lang="en-US"/>
              <a:t>02/06/18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Act Early Ambassadors/Parent Centers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094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87745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 dirty="0"/>
              <a:t>Parent Centers (PTIs, CPRCs)</a:t>
            </a:r>
          </a:p>
        </p:txBody>
      </p:sp>
      <p:sp>
        <p:nvSpPr>
          <p:cNvPr id="14339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r>
              <a:rPr lang="en-US" altLang="en-US" sz="2400" b="1" dirty="0"/>
              <a:t>63 PTIs </a:t>
            </a:r>
            <a:r>
              <a:rPr lang="en-US" altLang="en-US" sz="2400" dirty="0"/>
              <a:t>serve states or areas within states, the District of Columbia, Puerto Rico, and the Virgin Islands (IDEA Sec. 671)</a:t>
            </a:r>
          </a:p>
          <a:p>
            <a:pPr eaLnBrk="1" hangingPunct="1"/>
            <a:r>
              <a:rPr lang="en-US" altLang="en-US" sz="2400" b="1" dirty="0"/>
              <a:t>23 CPRCs </a:t>
            </a:r>
            <a:r>
              <a:rPr lang="en-US" altLang="en-US" sz="2400" dirty="0"/>
              <a:t>serve targeted, underserved communities (IDEA Sec. 672)</a:t>
            </a:r>
          </a:p>
          <a:p>
            <a:pPr eaLnBrk="1" hangingPunct="1"/>
            <a:r>
              <a:rPr lang="en-US" altLang="en-US" sz="2400" dirty="0"/>
              <a:t>5-year competitive grants</a:t>
            </a:r>
          </a:p>
          <a:p>
            <a:pPr eaLnBrk="1" hangingPunct="1"/>
            <a:r>
              <a:rPr lang="en-US" altLang="en-US" sz="2400" dirty="0"/>
              <a:t>Organizations with PTI or CPRC grants must be parent-led nonprofits; majority of the board of directors must be parents of children with disabilities</a:t>
            </a:r>
          </a:p>
          <a:p>
            <a:pPr eaLnBrk="1" hangingPunct="1"/>
            <a:r>
              <a:rPr lang="en-US" altLang="en-US" sz="2400" dirty="0"/>
              <a:t>Most organizations that have PTI or CPRC grants also have other Federal, State, or local grants</a:t>
            </a:r>
          </a:p>
          <a:p>
            <a:pPr eaLnBrk="1" hangingPunct="1"/>
            <a:r>
              <a:rPr lang="en-US" altLang="en-US" sz="2400" dirty="0"/>
              <a:t>Parent centers are well connected to States and communities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dirty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7BCCFA-93B0-4B92-9324-65AE23272B4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defRPr/>
            </a:pPr>
            <a:r>
              <a:rPr lang="en-US"/>
              <a:t>02/06/18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Act Early Ambassadors/Parent Centers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17780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Parent Training and Information Centers &amp; Community Parent Resource Centers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937125"/>
          </a:xfrm>
        </p:spPr>
        <p:txBody>
          <a:bodyPr>
            <a:normAutofit fontScale="85000"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/>
              <a:t>Provide training and assistance to help parents:</a:t>
            </a:r>
          </a:p>
          <a:p>
            <a:pPr marL="548640" lvl="1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sz="2500" dirty="0"/>
              <a:t>Understand their children’s disabilities and their educational needs</a:t>
            </a:r>
          </a:p>
          <a:p>
            <a:pPr marL="548640" lvl="1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sz="2500" dirty="0"/>
              <a:t>Understand their rights and responsibilities under IDEA</a:t>
            </a:r>
          </a:p>
          <a:p>
            <a:pPr marL="548640" lvl="1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sz="2500" dirty="0"/>
              <a:t>Communicate effectively and work collaboratively with educators and service providers</a:t>
            </a:r>
          </a:p>
          <a:p>
            <a:pPr marL="548640" lvl="1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sz="2500" dirty="0"/>
              <a:t>Participate in their children’s education and early intervention services</a:t>
            </a:r>
          </a:p>
          <a:p>
            <a:pPr marL="548640" lvl="1" indent="-274320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sz="2500" dirty="0"/>
              <a:t>Resolve disputes with schools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/>
              <a:t>Variety of services including one-on-one assistance, workshops, publications, and Web sites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800" dirty="0"/>
              <a:t>Must serve families of children who are suspected as having a disability</a:t>
            </a:r>
          </a:p>
          <a:p>
            <a:pPr algn="r" eaLnBrk="1" hangingPunct="1">
              <a:buFont typeface="Wingdings 3" pitchFamily="18" charset="2"/>
              <a:buNone/>
              <a:defRPr/>
            </a:pPr>
            <a:r>
              <a:rPr lang="en-US" sz="1900" dirty="0"/>
              <a:t>(IDEA Sec. 671,  (b) )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A8CEC2-B27B-425F-848E-EF11A0C9281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defRPr/>
            </a:pPr>
            <a:r>
              <a:rPr lang="en-US"/>
              <a:t>02/06/18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Act Early Ambassadors/Parent Centers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Parent Technical Assistance Centers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Parent Technical Assistance Centers help parent centers</a:t>
            </a:r>
          </a:p>
          <a:p>
            <a:pPr lvl="1">
              <a:spcBef>
                <a:spcPts val="0"/>
              </a:spcBef>
            </a:pPr>
            <a:r>
              <a:rPr lang="en-US" dirty="0"/>
              <a:t>More effectively coordinate their parent training efforts;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Disseminate research and information; 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Reach underserved populations, including parents of low-income and limited English proficient children with disabilities;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Provide many other supports to better serve families </a:t>
            </a:r>
            <a:br>
              <a:rPr lang="en-US" dirty="0"/>
            </a:br>
            <a:r>
              <a:rPr lang="en-US" dirty="0"/>
              <a:t>	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OSEP currently funds 9 PTACs</a:t>
            </a:r>
          </a:p>
          <a:p>
            <a:pPr lvl="1">
              <a:spcBef>
                <a:spcPts val="0"/>
              </a:spcBef>
            </a:pPr>
            <a:r>
              <a:rPr lang="en-US" dirty="0"/>
              <a:t>Center for Parent Information and Resources (National)</a:t>
            </a:r>
          </a:p>
          <a:p>
            <a:pPr lvl="1">
              <a:spcBef>
                <a:spcPts val="0"/>
              </a:spcBef>
            </a:pPr>
            <a:r>
              <a:rPr lang="en-US" dirty="0"/>
              <a:t>6 Regional PTACs</a:t>
            </a:r>
          </a:p>
          <a:p>
            <a:pPr lvl="1">
              <a:spcBef>
                <a:spcPts val="0"/>
              </a:spcBef>
            </a:pPr>
            <a:r>
              <a:rPr lang="en-US" dirty="0"/>
              <a:t>Native American PTAC &amp; Military PTAC (National)</a:t>
            </a:r>
          </a:p>
          <a:p>
            <a:pPr lvl="1"/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Act Early Ambassadors/Parent Centers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FDC3B-834A-497F-B46E-B8BA1852C66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defRPr/>
            </a:pPr>
            <a:r>
              <a:rPr lang="en-US"/>
              <a:t>02/06/18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284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Center for Parent Information &amp; Resources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Act Early Ambassadors/Parent Centers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FDC3B-834A-497F-B46E-B8BA1852C66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50" y="1533339"/>
            <a:ext cx="8412497" cy="3725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2012" y="5500213"/>
            <a:ext cx="84124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www.parentcenterhub.org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defRPr/>
            </a:pPr>
            <a:r>
              <a:rPr lang="en-US"/>
              <a:t>02/06/18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6154546" y="2066738"/>
            <a:ext cx="10668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6687946" y="1228538"/>
            <a:ext cx="329381" cy="838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7735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429000" y="1905000"/>
            <a:ext cx="5105400" cy="2514600"/>
          </a:xfrm>
        </p:spPr>
        <p:txBody>
          <a:bodyPr/>
          <a:lstStyle/>
          <a:p>
            <a:r>
              <a:rPr lang="en-US" sz="2400" dirty="0"/>
              <a:t>Carmen M. S</a:t>
            </a:r>
            <a:r>
              <a:rPr lang="es-ES_tradnl" sz="2400" dirty="0" err="1"/>
              <a:t>ánchez</a:t>
            </a:r>
            <a:br>
              <a:rPr lang="es-ES_tradnl" sz="2400" dirty="0"/>
            </a:br>
            <a:r>
              <a:rPr lang="es-ES_tradnl" sz="2400" dirty="0" err="1"/>
              <a:t>Education</a:t>
            </a:r>
            <a:r>
              <a:rPr lang="es-ES_tradnl" sz="2400" dirty="0"/>
              <a:t> </a:t>
            </a:r>
            <a:r>
              <a:rPr lang="es-ES_tradnl" sz="2400" dirty="0" err="1"/>
              <a:t>Program</a:t>
            </a:r>
            <a:r>
              <a:rPr lang="es-ES_tradnl" sz="2400" dirty="0"/>
              <a:t> </a:t>
            </a:r>
            <a:r>
              <a:rPr lang="es-ES_tradnl" sz="2400" dirty="0" err="1"/>
              <a:t>Specialist</a:t>
            </a:r>
            <a:br>
              <a:rPr lang="es-ES_tradnl" sz="2400" dirty="0"/>
            </a:br>
            <a:r>
              <a:rPr lang="en-US" sz="2400" dirty="0"/>
              <a:t>Office of Special Education Programs</a:t>
            </a:r>
            <a:br>
              <a:rPr lang="en-US" sz="2400" dirty="0"/>
            </a:br>
            <a:r>
              <a:rPr lang="en-US" sz="2400" dirty="0"/>
              <a:t>US Department of Education</a:t>
            </a:r>
            <a:br>
              <a:rPr lang="en-US" sz="2400" dirty="0"/>
            </a:br>
            <a:r>
              <a:rPr lang="en-US" sz="2400" dirty="0">
                <a:hlinkClick r:id="rId2"/>
              </a:rPr>
              <a:t>carmen.sanchez@ed.gov</a:t>
            </a:r>
            <a:br>
              <a:rPr lang="en-US" sz="2400" dirty="0"/>
            </a:br>
            <a:r>
              <a:rPr lang="en-US" sz="2400" dirty="0"/>
              <a:t>202.245.6595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Act Early Ambassadors/Parent Centers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1411B-7088-4AF8-B0BB-CCBF6AF11BE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defRPr/>
            </a:pPr>
            <a:r>
              <a:rPr lang="en-US"/>
              <a:t>02/06/18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819CF6D-C29E-4894-A6A8-2FFFD7F54C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3114" y="4489882"/>
            <a:ext cx="1095375" cy="10953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9171AC2-284C-4BD5-9140-5D3BD142187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8114" y="4392323"/>
            <a:ext cx="1192934" cy="1192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9297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ppt/theme/themeOverride2.xml><?xml version="1.0" encoding="utf-8"?>
<a:themeOverride xmlns:a="http://schemas.openxmlformats.org/drawingml/2006/main">
  <a:clrScheme name="Urban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7419</TotalTime>
  <Words>421</Words>
  <Application>Microsoft Office PowerPoint</Application>
  <PresentationFormat>On-screen Show (4:3)</PresentationFormat>
  <Paragraphs>59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Bookman Old Style</vt:lpstr>
      <vt:lpstr>Calibri</vt:lpstr>
      <vt:lpstr>Gill Sans MT</vt:lpstr>
      <vt:lpstr>Wingdings</vt:lpstr>
      <vt:lpstr>Wingdings 3</vt:lpstr>
      <vt:lpstr>Origin</vt:lpstr>
      <vt:lpstr>Act Early Ambassadors and Parent Centers: Collaborating to Promote Developmental Health of  Young Children</vt:lpstr>
      <vt:lpstr>Supporting Families Navigate Systems</vt:lpstr>
      <vt:lpstr>Parent Centers (PTIs, CPRCs)</vt:lpstr>
      <vt:lpstr>Parent Training and Information Centers &amp; Community Parent Resource Centers</vt:lpstr>
      <vt:lpstr>Parent Technical Assistance Centers</vt:lpstr>
      <vt:lpstr>Center for Parent Information &amp; Resources</vt:lpstr>
      <vt:lpstr>Thank You!</vt:lpstr>
    </vt:vector>
  </TitlesOfParts>
  <Company>U.S.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OSEP Parent Program  Planning Meeting</dc:title>
  <dc:creator>Carmen Sanchez</dc:creator>
  <cp:lastModifiedBy>Lisa Kupper</cp:lastModifiedBy>
  <cp:revision>94</cp:revision>
  <cp:lastPrinted>2015-07-08T13:56:37Z</cp:lastPrinted>
  <dcterms:created xsi:type="dcterms:W3CDTF">2009-11-25T16:05:22Z</dcterms:created>
  <dcterms:modified xsi:type="dcterms:W3CDTF">2018-02-02T22:02:38Z</dcterms:modified>
</cp:coreProperties>
</file>