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3" r:id="rId1"/>
    <p:sldMasterId id="2147483704" r:id="rId2"/>
  </p:sldMasterIdLst>
  <p:notesMasterIdLst>
    <p:notesMasterId r:id="rId10"/>
  </p:notesMasterIdLst>
  <p:handoutMasterIdLst>
    <p:handoutMasterId r:id="rId11"/>
  </p:handoutMasterIdLst>
  <p:sldIdLst>
    <p:sldId id="701" r:id="rId3"/>
    <p:sldId id="696" r:id="rId4"/>
    <p:sldId id="480" r:id="rId5"/>
    <p:sldId id="697" r:id="rId6"/>
    <p:sldId id="700" r:id="rId7"/>
    <p:sldId id="683" r:id="rId8"/>
    <p:sldId id="699" r:id="rId9"/>
  </p:sldIdLst>
  <p:sldSz cx="9144000" cy="6858000" type="screen4x3"/>
  <p:notesSz cx="7010400" cy="9296400"/>
  <p:embeddedFontLst>
    <p:embeddedFont>
      <p:font typeface="Myriad Pro" panose="020B0503030403020204" pitchFamily="34" charset="0"/>
      <p:regular r:id="rId12"/>
      <p:bold r:id="rId13"/>
      <p:italic r:id="rId14"/>
      <p:boldItalic r:id="rId15"/>
    </p:embeddedFont>
    <p:embeddedFont>
      <p:font typeface="Myriad Web Pro" panose="020B0604020202020204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, Rebecca B. (CDC/ONDIEH/NCBDDD)" initials="rbw" lastIdx="1" clrIdx="0"/>
  <p:cmAuthor id="1" name="Broussard, Cheryl S. (CDC/ONDIEH/NCBDDD)" initials="BCS(" lastIdx="3" clrIdx="1">
    <p:extLst>
      <p:ext uri="{19B8F6BF-5375-455C-9EA6-DF929625EA0E}">
        <p15:presenceInfo xmlns:p15="http://schemas.microsoft.com/office/powerpoint/2012/main" userId="S-1-5-21-1207783550-2075000910-922709458-170996" providerId="AD"/>
      </p:ext>
    </p:extLst>
  </p:cmAuthor>
  <p:cmAuthor id="2" name="Abercrombie, Julia (CDC/ONDIEH/NCBDDD)" initials="AJ(" lastIdx="1" clrIdx="2">
    <p:extLst>
      <p:ext uri="{19B8F6BF-5375-455C-9EA6-DF929625EA0E}">
        <p15:presenceInfo xmlns:p15="http://schemas.microsoft.com/office/powerpoint/2012/main" userId="S-1-5-21-1207783550-2075000910-922709458-18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3F3"/>
    <a:srgbClr val="76AE99"/>
    <a:srgbClr val="FADBC6"/>
    <a:srgbClr val="FFEEB8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65989" autoAdjust="0"/>
  </p:normalViewPr>
  <p:slideViewPr>
    <p:cSldViewPr>
      <p:cViewPr varScale="1">
        <p:scale>
          <a:sx n="111" d="100"/>
          <a:sy n="111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95" y="0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/>
          <a:lstStyle>
            <a:lvl1pPr algn="r">
              <a:defRPr sz="1200"/>
            </a:lvl1pPr>
          </a:lstStyle>
          <a:p>
            <a:fld id="{05191571-298B-42BA-8CB1-CAE8A85F6BD9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468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95" y="8830468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 anchor="b"/>
          <a:lstStyle>
            <a:lvl1pPr algn="r">
              <a:defRPr sz="1200"/>
            </a:lvl1pPr>
          </a:lstStyle>
          <a:p>
            <a:fld id="{76DAA2FF-0298-43F9-8D37-40E28DE6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5" y="0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/>
          <a:lstStyle>
            <a:lvl1pPr algn="r">
              <a:defRPr sz="1200"/>
            </a:lvl1pPr>
          </a:lstStyle>
          <a:p>
            <a:fld id="{1448DA69-265D-4923-8094-82EDB122059F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7" tIns="45839" rIns="91677" bIns="458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031"/>
            <a:ext cx="5607047" cy="4183856"/>
          </a:xfrm>
          <a:prstGeom prst="rect">
            <a:avLst/>
          </a:prstGeom>
        </p:spPr>
        <p:txBody>
          <a:bodyPr vert="horz" lIns="91677" tIns="45839" rIns="91677" bIns="458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468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5" y="8830468"/>
            <a:ext cx="3037416" cy="464344"/>
          </a:xfrm>
          <a:prstGeom prst="rect">
            <a:avLst/>
          </a:prstGeom>
        </p:spPr>
        <p:txBody>
          <a:bodyPr vert="horz" lIns="91677" tIns="45839" rIns="91677" bIns="45839" rtlCol="0" anchor="b"/>
          <a:lstStyle>
            <a:lvl1pPr algn="r">
              <a:defRPr sz="1200"/>
            </a:lvl1pPr>
          </a:lstStyle>
          <a:p>
            <a:fld id="{7F047828-4B1F-4AC1-ABF9-79641EE3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1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46513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337546"/>
            <a:ext cx="5607047" cy="472796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2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1C8CE-5205-4D8D-A68F-562B4CDFD5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7828-4B1F-4AC1-ABF9-79641EE3E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pic>
        <p:nvPicPr>
          <p:cNvPr id="8" name="Picture 101" descr="untitle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400" y="457200"/>
            <a:ext cx="1905000" cy="160813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2" descr="untitled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65137"/>
            <a:ext cx="1676400" cy="16224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4" descr="untitled4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65137"/>
            <a:ext cx="1905000" cy="158908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6" descr="6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65137"/>
            <a:ext cx="1828800" cy="16129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98B0-FE50-4196-86A3-56FDCF3B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273939-4F5A-4BCB-9993-981FB1810B9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CD169A-F4B7-439F-A1CD-C4EEC75C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3" b="15491"/>
          <a:stretch/>
        </p:blipFill>
        <p:spPr>
          <a:xfrm>
            <a:off x="-14260" y="1"/>
            <a:ext cx="9165389" cy="9841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86071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9349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946019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057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3" b="15491"/>
          <a:stretch/>
        </p:blipFill>
        <p:spPr>
          <a:xfrm>
            <a:off x="-14260" y="1"/>
            <a:ext cx="9165389" cy="9841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86071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9349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946019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NCBDDD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34"/>
          <a:stretch/>
        </p:blipFill>
        <p:spPr>
          <a:xfrm>
            <a:off x="0" y="6688019"/>
            <a:ext cx="9144000" cy="169981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891" indent="-342891">
              <a:buClr>
                <a:srgbClr val="618E7C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67200" y="62484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Learn the Signs.  Act Early. 	www.cdc.gov/ActEarly</a:t>
            </a:r>
          </a:p>
        </p:txBody>
      </p:sp>
    </p:spTree>
    <p:extLst>
      <p:ext uri="{BB962C8B-B14F-4D97-AF65-F5344CB8AC3E}">
        <p14:creationId xmlns:p14="http://schemas.microsoft.com/office/powerpoint/2010/main" val="20513089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642"/>
          <a:stretch/>
        </p:blipFill>
        <p:spPr>
          <a:xfrm>
            <a:off x="0" y="6726265"/>
            <a:ext cx="9134357" cy="1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67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467097"/>
            <a:ext cx="8294913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5900928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2655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3" b="18140"/>
          <a:stretch/>
        </p:blipFill>
        <p:spPr>
          <a:xfrm>
            <a:off x="-14260" y="5900752"/>
            <a:ext cx="9165389" cy="9572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5463" y="3662434"/>
            <a:ext cx="80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1735400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5410200"/>
          <a:ext cx="1295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" name="Acrobat Document" r:id="rId4" imgW="1504737" imgH="1371600" progId="AcroExch.Document.7">
                  <p:embed/>
                </p:oleObj>
              </mc:Choice>
              <mc:Fallback>
                <p:oleObj name="Acrobat Document" r:id="rId4" imgW="1504737" imgH="1371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1295400" cy="1181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21336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Learn the Signs.  Act Early. 	 www.cdc.gov/ActEarly</a:t>
            </a:r>
          </a:p>
        </p:txBody>
      </p:sp>
    </p:spTree>
    <p:extLst>
      <p:ext uri="{BB962C8B-B14F-4D97-AF65-F5344CB8AC3E}">
        <p14:creationId xmlns:p14="http://schemas.microsoft.com/office/powerpoint/2010/main" val="23570720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12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Learn the Signs.  Act Early. 	 www.cdc.gov/ActEarly</a:t>
            </a:r>
          </a:p>
        </p:txBody>
      </p:sp>
    </p:spTree>
    <p:extLst>
      <p:ext uri="{BB962C8B-B14F-4D97-AF65-F5344CB8AC3E}">
        <p14:creationId xmlns:p14="http://schemas.microsoft.com/office/powerpoint/2010/main" val="4694031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 userDrawn="1"/>
        </p:nvGraphicFramePr>
        <p:xfrm>
          <a:off x="152400" y="5410200"/>
          <a:ext cx="1295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Acrobat Document" r:id="rId3" imgW="1504737" imgH="1371600" progId="AcroExch.Document.7">
                  <p:embed/>
                </p:oleObj>
              </mc:Choice>
              <mc:Fallback>
                <p:oleObj name="Acrobat Document" r:id="rId3" imgW="1504737" imgH="137160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1295400" cy="1181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9812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Learn the Signs.</a:t>
            </a:r>
            <a:r>
              <a:rPr lang="en-US" sz="1600" baseline="0" dirty="0">
                <a:solidFill>
                  <a:schemeClr val="bg2"/>
                </a:solidFill>
              </a:rPr>
              <a:t>  Act Early. 	 www.cdc.gov/ActEarly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6AB734-E883-4010-B91B-E762B206185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F14E34-7CDB-46D5-A75B-2022A61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8786728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5410200"/>
          <a:ext cx="1295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" name="Acrobat Document" r:id="rId4" imgW="1504737" imgH="1371600" progId="AcroExch.Document.7">
                  <p:embed/>
                </p:oleObj>
              </mc:Choice>
              <mc:Fallback>
                <p:oleObj name="Acrobat Document" r:id="rId4" imgW="1504737" imgH="13716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1295400" cy="1181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21336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Learn the Signs.</a:t>
            </a:r>
            <a:r>
              <a:rPr lang="en-US" sz="1600" baseline="0" dirty="0">
                <a:solidFill>
                  <a:schemeClr val="bg2"/>
                </a:solidFill>
              </a:rPr>
              <a:t>  Act Early. 	 www.cdc.gov/ActEarly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 userDrawn="1"/>
        </p:nvGraphicFramePr>
        <p:xfrm>
          <a:off x="152400" y="5410200"/>
          <a:ext cx="1295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" name="Acrobat Document" r:id="rId3" imgW="1504737" imgH="1371600" progId="AcroExch.Document.7">
                  <p:embed/>
                </p:oleObj>
              </mc:Choice>
              <mc:Fallback>
                <p:oleObj name="Acrobat Document" r:id="rId3" imgW="1504737" imgH="137160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1295400" cy="1181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21336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Learn the Signs.</a:t>
            </a:r>
            <a:r>
              <a:rPr lang="en-US" sz="1600" baseline="0" dirty="0">
                <a:solidFill>
                  <a:schemeClr val="bg2"/>
                </a:solidFill>
              </a:rPr>
              <a:t>  Act Early. 	 www.cdc.gov/ActEarly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 userDrawn="1"/>
        </p:nvGraphicFramePr>
        <p:xfrm>
          <a:off x="152400" y="5410200"/>
          <a:ext cx="1295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Acrobat Document" r:id="rId3" imgW="1504737" imgH="1371600" progId="AcroExch.Document.7">
                  <p:embed/>
                </p:oleObj>
              </mc:Choice>
              <mc:Fallback>
                <p:oleObj name="Acrobat Document" r:id="rId3" imgW="1504737" imgH="137160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1295400" cy="1181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 userDrawn="1"/>
        </p:nvSpPr>
        <p:spPr>
          <a:xfrm>
            <a:off x="1981200" y="64886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Learn the Signs.</a:t>
            </a:r>
            <a:r>
              <a:rPr lang="en-US" sz="1600" baseline="0" dirty="0">
                <a:solidFill>
                  <a:schemeClr val="bg2"/>
                </a:solidFill>
              </a:rPr>
              <a:t>  Act Early. 	 www.cdc.gov/ActEarly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tx2"/>
                </a:solidFill>
              </a:rPr>
              <a:t>The findings</a:t>
            </a:r>
            <a:r>
              <a:rPr lang="en-US" sz="900" baseline="0" dirty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702" r:id="rId11"/>
    <p:sldLayoutId id="2147483703" r:id="rId12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18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2" r:id="rId7"/>
    <p:sldLayoutId id="2147483714" r:id="rId8"/>
    <p:sldLayoutId id="2147483715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actearly/ambassadors-li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dc.gov/ncbddd/actearly/ambassadors-lis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80743"/>
            <a:ext cx="8987287" cy="113007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Act Early Ambassadors and Parent Centers: </a:t>
            </a:r>
            <a:br>
              <a:rPr lang="en-US" altLang="en-US" sz="2400" dirty="0"/>
            </a:br>
            <a:r>
              <a:rPr lang="en-US" altLang="en-US" sz="2400" dirty="0"/>
              <a:t>Collaborating to Promote Developmental Health of </a:t>
            </a:r>
            <a:br>
              <a:rPr lang="en-US" altLang="en-US" sz="2400" dirty="0"/>
            </a:br>
            <a:r>
              <a:rPr lang="en-US" altLang="en-US" sz="2400" dirty="0"/>
              <a:t>Young Children</a:t>
            </a:r>
            <a:br>
              <a:rPr lang="en-US" dirty="0"/>
            </a:b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February 6, 2018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48000"/>
            <a:ext cx="6400800" cy="14142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Julia Abercrombie, MPH, Behavioral Scientist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National Center on Birth Defects and Developmental Disabilities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Centers for Disease Control and Prevention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Disclaimer: The findings and conclusions in this presentation are those of the author and do not necessarily represent the official position of the Centers for Disease Control and Prevention.</a:t>
            </a:r>
          </a:p>
        </p:txBody>
      </p:sp>
      <p:pic>
        <p:nvPicPr>
          <p:cNvPr id="13" name="Picture 8" descr="LTSAE_Ambassadors_LOGO_6.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" y="4723995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8464" y="152400"/>
            <a:ext cx="682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tx2"/>
                </a:solidFill>
                <a:latin typeface="Calibri" panose="020F0502020204030204" pitchFamily="34" charset="0"/>
              </a:rPr>
              <a:t>Learn the Signs. Act Early. </a:t>
            </a:r>
          </a:p>
        </p:txBody>
      </p:sp>
    </p:spTree>
    <p:extLst>
      <p:ext uri="{BB962C8B-B14F-4D97-AF65-F5344CB8AC3E}">
        <p14:creationId xmlns:p14="http://schemas.microsoft.com/office/powerpoint/2010/main" val="3001458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00202"/>
            <a:ext cx="8229600" cy="2368387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287338"/>
            <a:ext cx="8229600" cy="7286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76AE99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Myriad Pro"/>
              </a:rPr>
              <a:t>Learn the Signs. Act Early.</a:t>
            </a:r>
            <a:endParaRPr lang="en-US" sz="4000" i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6991"/>
            <a:ext cx="4183626" cy="28900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1719" y="1786991"/>
            <a:ext cx="45335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Improve early identification of developmental disabilities, including autism, so children and their families can get the services and support they need as early as possible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1556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6AE99"/>
                </a:solidFill>
                <a:latin typeface="Calibri" panose="020F0502020204030204" pitchFamily="34" charset="0"/>
              </a:rPr>
              <a:t>Materials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5638800"/>
            <a:ext cx="373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6AE99"/>
                </a:solidFill>
                <a:latin typeface="Calibri" panose="020F0502020204030204" pitchFamily="34" charset="0"/>
              </a:rPr>
              <a:t>Research and Evaluation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7428" y="563880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6AE99"/>
                </a:solidFill>
                <a:latin typeface="Calibri" panose="020F0502020204030204" pitchFamily="34" charset="0"/>
              </a:rPr>
              <a:t>“Act Early” Initiatives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1676400" y="5791200"/>
            <a:ext cx="196533" cy="190736"/>
          </a:xfrm>
          <a:prstGeom prst="flowChartConnector">
            <a:avLst/>
          </a:prstGeom>
          <a:solidFill>
            <a:srgbClr val="76A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635830" y="5791200"/>
            <a:ext cx="196533" cy="190736"/>
          </a:xfrm>
          <a:prstGeom prst="flowChartConnector">
            <a:avLst/>
          </a:prstGeom>
          <a:solidFill>
            <a:srgbClr val="76A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28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278630"/>
            <a:ext cx="2215502" cy="175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22" y="3705810"/>
            <a:ext cx="1610343" cy="2258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54214"/>
            <a:ext cx="1913388" cy="247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233" y="4497304"/>
            <a:ext cx="3669001" cy="146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54214"/>
            <a:ext cx="2040841" cy="262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4279"/>
          </a:xfrm>
        </p:spPr>
        <p:txBody>
          <a:bodyPr/>
          <a:lstStyle/>
          <a:p>
            <a:pPr algn="ctr"/>
            <a:r>
              <a:rPr lang="en-US" sz="3200" i="1" dirty="0"/>
              <a:t>Learn the Signs. Act Early. </a:t>
            </a:r>
            <a:r>
              <a:rPr lang="en-US" sz="3200" dirty="0"/>
              <a:t>Materials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103" y="4084925"/>
            <a:ext cx="930842" cy="214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27" y="1291237"/>
            <a:ext cx="3305545" cy="97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793" y="813837"/>
            <a:ext cx="941471" cy="16206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83" y="2560507"/>
            <a:ext cx="3707100" cy="164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8915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/>
          <a:lstStyle/>
          <a:p>
            <a:pPr algn="ctr"/>
            <a:r>
              <a:rPr lang="en-US" sz="3200" dirty="0"/>
              <a:t>Act Early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22031" y="1295400"/>
            <a:ext cx="8458200" cy="4455584"/>
          </a:xfrm>
        </p:spPr>
        <p:txBody>
          <a:bodyPr/>
          <a:lstStyle/>
          <a:p>
            <a:pPr>
              <a:buClr>
                <a:srgbClr val="76AE99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dirty="0"/>
              <a:t>Serve as state or territory point-of-contact for the national LTSAE program </a:t>
            </a:r>
          </a:p>
          <a:p>
            <a:pPr>
              <a:buClr>
                <a:srgbClr val="76AE99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Support the work of Act Early Teams and other state/territorial or national initiatives to improve early identification of developmental delay and disability</a:t>
            </a:r>
          </a:p>
          <a:p>
            <a:pPr>
              <a:buClr>
                <a:srgbClr val="76AE99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dirty="0">
                <a:cs typeface="Times New Roman" panose="02020603050405020304" pitchFamily="18" charset="0"/>
              </a:rPr>
              <a:t>Promote the LTSAE resources, including materials to support developmental monitoring and professional education tools </a:t>
            </a:r>
          </a:p>
          <a:p>
            <a:pPr marL="0" indent="0">
              <a:buClr>
                <a:srgbClr val="76AE99"/>
              </a:buClr>
              <a:buSzPct val="75000"/>
              <a:buNone/>
            </a:pPr>
            <a:endParaRPr lang="en-US" dirty="0"/>
          </a:p>
          <a:p>
            <a:pPr marL="0" indent="0">
              <a:buClr>
                <a:srgbClr val="76AE99"/>
              </a:buClr>
              <a:buNone/>
            </a:pPr>
            <a:endParaRPr lang="en-US" dirty="0"/>
          </a:p>
          <a:p>
            <a:pPr>
              <a:buClr>
                <a:srgbClr val="76AE99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Learn the Signs. Act Early. Ambassadors lo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66696"/>
            <a:ext cx="3810000" cy="1665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164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the Act Early Ambassadors?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55 state and territory champions to increase awareness and improve early identification practices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79" y="2514600"/>
            <a:ext cx="5905441" cy="3149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323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/>
          <a:p>
            <a:pPr algn="ctr"/>
            <a:r>
              <a:rPr lang="en-US" dirty="0"/>
              <a:t>Find Ambassador Contacts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6" y="1524000"/>
            <a:ext cx="8502587" cy="448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87766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6AE99"/>
              </a:buClr>
              <a:buSzPct val="75000"/>
            </a:pPr>
            <a:r>
              <a:rPr lang="en-US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www.cdc.gov/ncbddd/actearly/ambassadors-list.html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356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Ambassadors and Parent Centers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914400"/>
            <a:ext cx="8991600" cy="46291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How Ambassadors and Parent Centers are working together </a:t>
            </a:r>
            <a:br>
              <a:rPr lang="en-US" sz="2400" dirty="0"/>
            </a:br>
            <a:r>
              <a:rPr lang="en-US" sz="2400" dirty="0"/>
              <a:t>to support parents and improve early identification</a:t>
            </a:r>
          </a:p>
          <a:p>
            <a:pPr marL="0" indent="0" algn="ctr">
              <a:buNone/>
            </a:pPr>
            <a:endParaRPr lang="en-US" sz="2400" dirty="0"/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Information sharing and making referrals to each other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Serving on committees together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Collaborating on grants and training activities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Being involved together in Act Early State Teams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Sharing and disseminating each other’s information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Co-developing resources</a:t>
            </a:r>
          </a:p>
          <a:p>
            <a:pPr marL="1090613" lvl="1" indent="-633413">
              <a:buClr>
                <a:srgbClr val="76AE99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Having formal relationships--contracts or other relationships with each other’s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959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BDDD_PPT_dark([1]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H_ATSDR_combined">
  <a:themeElements>
    <a:clrScheme name="Custom 1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NCBDDD_PPT_dark([1]</Template>
  <TotalTime>7959</TotalTime>
  <Words>181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Myriad Pro</vt:lpstr>
      <vt:lpstr>Wingdings</vt:lpstr>
      <vt:lpstr>Myriad Web Pro</vt:lpstr>
      <vt:lpstr>Times New Roman</vt:lpstr>
      <vt:lpstr>Calibri</vt:lpstr>
      <vt:lpstr>Courier New</vt:lpstr>
      <vt:lpstr>Arial</vt:lpstr>
      <vt:lpstr>NCBDDD_PPT_dark([1]</vt:lpstr>
      <vt:lpstr>NCEH_ATSDR_combined</vt:lpstr>
      <vt:lpstr>Acrobat Document</vt:lpstr>
      <vt:lpstr>Act Early Ambassadors and Parent Centers:  Collaborating to Promote Developmental Health of  Young Children  February 6, 2018  </vt:lpstr>
      <vt:lpstr> </vt:lpstr>
      <vt:lpstr>Learn the Signs. Act Early. Materials</vt:lpstr>
      <vt:lpstr>Act Early Ambassadors</vt:lpstr>
      <vt:lpstr>Who Are the Act Early Ambassadors?</vt:lpstr>
      <vt:lpstr>Find Ambassador Contacts </vt:lpstr>
      <vt:lpstr>Ambassadors and Parent Centers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Katie K. Green</dc:creator>
  <cp:lastModifiedBy>Lisa Kupper</cp:lastModifiedBy>
  <cp:revision>544</cp:revision>
  <cp:lastPrinted>2017-07-13T17:26:28Z</cp:lastPrinted>
  <dcterms:created xsi:type="dcterms:W3CDTF">2010-08-02T14:09:42Z</dcterms:created>
  <dcterms:modified xsi:type="dcterms:W3CDTF">2018-02-04T22:52:38Z</dcterms:modified>
</cp:coreProperties>
</file>