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4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B7F8C-CA42-4C50-A0E8-67E6B9D558CD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37B13-BF1A-4A55-8D8E-EFF24928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3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83D4B94-83E5-AE47-A1B5-8C0F69267A13}" type="slidenum">
              <a:rPr lang="en-US" b="0">
                <a:latin typeface="Calibri" charset="0"/>
                <a:cs typeface="Arial" charset="0"/>
              </a:rPr>
              <a:pPr/>
              <a:t>4</a:t>
            </a:fld>
            <a:endParaRPr lang="en-US" b="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0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5D579-8038-444A-B58F-A42BB5F449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7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6632-4B71-45AE-B3DD-DBFBC3264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69978-224B-4D69-BB8E-2F3CC9519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0E3C0-052B-4E9D-90C4-74DC4C07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8C1-7929-458C-A4B9-10DE1B548DC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D726F-5636-4C81-992F-A4800F65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7F246-C1C4-4AFA-8B59-1CD25573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D786-B504-4A67-9E1B-947C8D9F9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6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AF23-A74D-403B-A21F-4C3BCBF4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EE89D-D765-4DE1-AFAE-BC7B68D0D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96D3B-4004-4BD8-BA34-5DEC7638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8C1-7929-458C-A4B9-10DE1B548DC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FDDEA-EB1F-4DE3-85F6-26ACCCF0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CEAA5-9060-40B6-A386-4EE8904C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D786-B504-4A67-9E1B-947C8D9F9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CB07D-5A8C-418D-A1FC-E9409B312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9D793-317E-43F4-9F23-ACB3D028E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C7ADA-C4F6-4AA0-9E3C-E71349FC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8C1-7929-458C-A4B9-10DE1B548DC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4FA63-A4A6-402C-A3CF-86642C39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4CA72-B0E8-408C-A77A-D3EA57C2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D786-B504-4A67-9E1B-947C8D9F9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C33B-6B1B-4F23-A389-5D533983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AA02-CF98-4571-A546-7BEE42A10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C32E1-44E9-4556-A15C-76B1B546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8C1-7929-458C-A4B9-10DE1B548DC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26F49-3582-4408-9707-0F8990D0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E8EF1-FCBC-4D64-9D4A-7D740787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D786-B504-4A67-9E1B-947C8D9F9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6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2F34-CE96-4463-B77A-26253F7A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F5610-1DE1-4606-B20E-D27204EC6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BDD80-A194-46BC-8B9F-4ACEB5E1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8C1-7929-458C-A4B9-10DE1B548DC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24CDB-E29A-49A8-AFCA-FB3A382F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AB5E5-002A-48CB-BC70-80D25A75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D786-B504-4A67-9E1B-947C8D9F9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B51FA-EA3B-428D-9602-55713B80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E0D3E-8A88-4181-9000-C12B77A2B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94106-AFA0-4230-981E-296A31A1B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17236-65D4-4ADF-872C-6EDAD73A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8C1-7929-458C-A4B9-10DE1B548DC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668F1-8A24-4BD3-88AB-F7581F77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4C1DC-0974-467B-8B93-1098BA94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D786-B504-4A67-9E1B-947C8D9F9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6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75F6-9AF3-46F9-AF2A-146773DA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362A1-54AD-4396-9E51-3A8CBA2FA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605D2-5768-4196-9962-83D653F40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EA586-E5B8-402B-9D94-13DDDDF7B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044013-890E-478E-90BC-030F42919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2A5E2-B01F-49FF-8B8A-037CCA50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8C1-7929-458C-A4B9-10DE1B548DC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B6092-2AB1-4BAE-B99C-18EBB5B7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AF88-EC24-42B5-B440-66DD1FA5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D786-B504-4A67-9E1B-947C8D9F9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0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14E0-561C-4D76-8830-4E2345D8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00FD7-CA6C-435C-B7C6-6E3D0CBF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8C1-7929-458C-A4B9-10DE1B548DC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29F11-1AED-4967-B730-04FBCDD4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47AEA-3BAD-40E6-AFE1-5230BE33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D786-B504-4A67-9E1B-947C8D9F9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C44412-47EF-48E7-BF77-C231600B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8C1-7929-458C-A4B9-10DE1B548DC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6D86E-E366-48F4-A8B4-8B9A6AE6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E2FD-9296-405B-8C56-2C7BA41F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D786-B504-4A67-9E1B-947C8D9F9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0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77C3-E888-43EF-B435-9426BBA6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B1777-13E9-4DA4-8BD0-A9FC36FC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1DEF5-EFE1-4531-9C13-0AFFA638C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FAFD2-0604-4C06-BD65-9A9AF06D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8C1-7929-458C-A4B9-10DE1B548DC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F42C6-A7B2-4951-AABD-70587A320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1D011-20A8-4B0E-BFE3-70599818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D786-B504-4A67-9E1B-947C8D9F9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3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0D3D9-2E51-4120-B048-8058C9BD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58F4A-1489-4D14-BE0A-75F33A182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9A6F5-9295-4108-B585-723DDA698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24AC4-4E87-41B2-90AB-F0B05513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58C1-7929-458C-A4B9-10DE1B548DC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EA985-D531-40CC-AC41-97DC7766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0C601-77D8-4599-B41F-BF60FF8E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D786-B504-4A67-9E1B-947C8D9F9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9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42DA15-C045-4315-AFBA-36015CFB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07438-8475-461F-9848-A2C29F33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8B827-22A6-49DE-AEE0-5A84F195B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058C1-7929-458C-A4B9-10DE1B548DC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A77B-8A45-4D8D-A0A7-DE3E1738D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85F61-C244-45D0-9548-88959CE8C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FD786-B504-4A67-9E1B-947C8D9F9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3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agutierr@fhi360.org" TargetMode="External"/><Relationship Id="rId3" Type="http://schemas.openxmlformats.org/officeDocument/2006/relationships/image" Target="../media/image6.jpeg"/><Relationship Id="rId7" Type="http://schemas.openxmlformats.org/officeDocument/2006/relationships/hyperlink" Target="mailto:lkupper@fhi360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wilson@spannj.org" TargetMode="External"/><Relationship Id="rId5" Type="http://schemas.openxmlformats.org/officeDocument/2006/relationships/hyperlink" Target="mailto:malizo@spannj.org" TargetMode="External"/><Relationship Id="rId4" Type="http://schemas.openxmlformats.org/officeDocument/2006/relationships/hyperlink" Target="mailto:debra.Jennings@spannj.org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urvey.constantcontact.com/survey/a07ef3dczk3jd6axxvg/star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 descr="question marks galore">
            <a:extLst>
              <a:ext uri="{FF2B5EF4-FFF2-40B4-BE49-F238E27FC236}">
                <a16:creationId xmlns:a16="http://schemas.microsoft.com/office/drawing/2014/main" id="{230ADF7C-A223-4EC3-A60D-BEC5E4EA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97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Title 1">
            <a:extLst>
              <a:ext uri="{FF2B5EF4-FFF2-40B4-BE49-F238E27FC236}">
                <a16:creationId xmlns:a16="http://schemas.microsoft.com/office/drawing/2014/main" id="{B9A423B0-EE76-49BB-870B-447329DC2B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8089" y="4354513"/>
            <a:ext cx="3997325" cy="1143000"/>
          </a:xfrm>
        </p:spPr>
        <p:txBody>
          <a:bodyPr>
            <a:normAutofit/>
          </a:bodyPr>
          <a:lstStyle/>
          <a:p>
            <a:r>
              <a:rPr lang="en-US" altLang="en-US" sz="3600" b="1">
                <a:solidFill>
                  <a:srgbClr val="800000"/>
                </a:solidFill>
                <a:latin typeface="EraserDust" pitchFamily="34" charset="0"/>
              </a:rPr>
              <a:t>Q</a:t>
            </a:r>
            <a:r>
              <a:rPr lang="en-US" altLang="en-US" sz="2900" b="1">
                <a:solidFill>
                  <a:srgbClr val="800000"/>
                </a:solidFill>
              </a:rPr>
              <a:t>uestions?</a:t>
            </a:r>
            <a:br>
              <a:rPr lang="en-US" altLang="en-US" sz="2900" b="1">
                <a:solidFill>
                  <a:srgbClr val="800000"/>
                </a:solidFill>
              </a:rPr>
            </a:br>
            <a:r>
              <a:rPr lang="en-US" altLang="en-US" sz="4000" b="1">
                <a:solidFill>
                  <a:srgbClr val="800000"/>
                </a:solidFill>
                <a:latin typeface="EraserDust" pitchFamily="34" charset="0"/>
              </a:rPr>
              <a:t>C</a:t>
            </a:r>
            <a:r>
              <a:rPr lang="en-US" altLang="en-US" sz="2900" b="1">
                <a:solidFill>
                  <a:srgbClr val="800000"/>
                </a:solidFill>
              </a:rPr>
              <a:t>omments?</a:t>
            </a:r>
            <a:r>
              <a:rPr lang="en-US" altLang="en-US" sz="2900" b="1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0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CD32F4-FE1E-46A3-8FAE-FE7CB83BA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96" y="500331"/>
            <a:ext cx="4019909" cy="40199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815ED7-DA66-44AF-AE47-B23F89358D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1290" y="3138136"/>
            <a:ext cx="6151124" cy="0"/>
          </a:xfrm>
          <a:prstGeom prst="line">
            <a:avLst/>
          </a:prstGeom>
          <a:noFill/>
          <a:ln w="635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9021E81-44F9-4630-9387-065EE08A615B}"/>
              </a:ext>
            </a:extLst>
          </p:cNvPr>
          <p:cNvSpPr/>
          <p:nvPr/>
        </p:nvSpPr>
        <p:spPr>
          <a:xfrm>
            <a:off x="4761290" y="3282351"/>
            <a:ext cx="6474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85000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Debra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Sarmento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Deepa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Srinivasavaradan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Diana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Autin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794A60-7EED-4A3C-B573-6395FE421ADA}"/>
              </a:ext>
            </a:extLst>
          </p:cNvPr>
          <p:cNvSpPr/>
          <p:nvPr/>
        </p:nvSpPr>
        <p:spPr>
          <a:xfrm>
            <a:off x="4911305" y="2614916"/>
            <a:ext cx="5880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Suggestions for Other States 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>
            <a:extLst>
              <a:ext uri="{FF2B5EF4-FFF2-40B4-BE49-F238E27FC236}">
                <a16:creationId xmlns:a16="http://schemas.microsoft.com/office/drawing/2014/main" id="{44A779FF-000C-46EC-9DE5-E5269BB2C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3363" y="261302"/>
            <a:ext cx="9825276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sz="2000" dirty="0">
                <a:solidFill>
                  <a:srgbClr val="4A452A"/>
                </a:solidFill>
              </a:rPr>
            </a:br>
            <a:r>
              <a:rPr lang="en-US" altLang="en-US" sz="2700" b="1" dirty="0">
                <a:solidFill>
                  <a:schemeClr val="accent1">
                    <a:lumMod val="50000"/>
                  </a:schemeClr>
                </a:solidFill>
              </a:rPr>
              <a:t>http://www.parentcenterhub.org/webinar21-parentcenters-ambassadors/</a:t>
            </a:r>
            <a:br>
              <a:rPr lang="en-US" altLang="en-US" sz="27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altLang="en-US" sz="27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altLang="en-US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603" name="TextBox 4">
            <a:extLst>
              <a:ext uri="{FF2B5EF4-FFF2-40B4-BE49-F238E27FC236}">
                <a16:creationId xmlns:a16="http://schemas.microsoft.com/office/drawing/2014/main" id="{989DE140-40AB-49CA-AA38-2CF90D443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03476"/>
            <a:ext cx="2235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</a:rPr>
              <a:t>You can find the slides, helpful handouts, and the recording of this webinar on the webpage we’ve created for this event.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B984DE-EF10-4F10-9E9B-830B0104BF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38425" y="1173164"/>
            <a:ext cx="0" cy="1150937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3238AB-5310-4E20-B4A9-21854F7012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3363" y="1090613"/>
            <a:ext cx="10212131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22ABEA-0F37-46B2-AA05-835139C411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2324100"/>
            <a:ext cx="2101850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1D7B95-DB06-4DCA-BF1C-AAD73BA8A3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66063" y="1090613"/>
            <a:ext cx="0" cy="735012"/>
          </a:xfrm>
          <a:prstGeom prst="straightConnector1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F5900FE-AA05-45B7-922A-3DDDEF72D5A9}"/>
              </a:ext>
            </a:extLst>
          </p:cNvPr>
          <p:cNvSpPr/>
          <p:nvPr/>
        </p:nvSpPr>
        <p:spPr>
          <a:xfrm>
            <a:off x="5207001" y="1825626"/>
            <a:ext cx="6300637" cy="4549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7AB71C3F-E269-4D29-ABC4-76264C959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119" y="1957390"/>
            <a:ext cx="5776089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2400" dirty="0">
                <a:solidFill>
                  <a:srgbClr val="800000"/>
                </a:solidFill>
              </a:rPr>
              <a:t>Act Early Ambassadors and Parent Centers:</a:t>
            </a:r>
          </a:p>
          <a:p>
            <a:pPr algn="ctr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algn="ctr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algn="ctr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algn="ctr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algn="ctr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algn="ctr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en-US" sz="2400" dirty="0">
                <a:solidFill>
                  <a:srgbClr val="800000"/>
                </a:solidFill>
              </a:rPr>
              <a:t> </a:t>
            </a:r>
          </a:p>
          <a:p>
            <a:pPr algn="ctr">
              <a:buNone/>
            </a:pPr>
            <a:r>
              <a:rPr lang="en-US" sz="2400" dirty="0">
                <a:solidFill>
                  <a:srgbClr val="800000"/>
                </a:solidFill>
              </a:rPr>
              <a:t> Collaborating to Promote Developmental </a:t>
            </a:r>
            <a:br>
              <a:rPr lang="en-US" sz="2400" dirty="0">
                <a:solidFill>
                  <a:srgbClr val="800000"/>
                </a:solidFill>
              </a:rPr>
            </a:br>
            <a:r>
              <a:rPr lang="en-US" sz="2400" dirty="0">
                <a:solidFill>
                  <a:srgbClr val="800000"/>
                </a:solidFill>
              </a:rPr>
              <a:t>Health of Young Children</a:t>
            </a: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215928-7C9B-4C5D-A497-2D90B2BEF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96"/>
          <a:stretch/>
        </p:blipFill>
        <p:spPr>
          <a:xfrm>
            <a:off x="5468381" y="2507796"/>
            <a:ext cx="5629564" cy="141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BE910C-6DE4-408E-97CA-008C6DF32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93" y="3996586"/>
            <a:ext cx="2175668" cy="14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4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1863307" y="245164"/>
            <a:ext cx="73525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spcAft>
                <a:spcPct val="30000"/>
              </a:spcAft>
              <a:buClr>
                <a:srgbClr val="800000"/>
              </a:buClr>
              <a:buSzPct val="80000"/>
            </a:pPr>
            <a:r>
              <a:rPr lang="en-US" sz="2800" dirty="0">
                <a:solidFill>
                  <a:srgbClr val="800000"/>
                </a:solidFill>
                <a:latin typeface="Calibri" charset="0"/>
              </a:rPr>
              <a:t>Thank you to all of our presenters today!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121115" y="1041760"/>
            <a:ext cx="6955202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SzPct val="85000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Carmen Sánchez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USED Office of Special Education Programs, Research to Practice</a:t>
            </a:r>
          </a:p>
          <a:p>
            <a:pPr>
              <a:buClr>
                <a:schemeClr val="accent6">
                  <a:lumMod val="50000"/>
                </a:schemeClr>
              </a:buClr>
              <a:buSzPct val="85000"/>
            </a:pP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85000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Debra Jennings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Center for Parent Information and Resources</a:t>
            </a:r>
          </a:p>
          <a:p>
            <a:pPr>
              <a:buClr>
                <a:schemeClr val="accent6">
                  <a:lumMod val="50000"/>
                </a:schemeClr>
              </a:buClr>
              <a:buSzPct val="85000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85000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Debra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Sarmento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California Act Early Ambassador</a:t>
            </a:r>
          </a:p>
          <a:p>
            <a:pPr>
              <a:buClr>
                <a:schemeClr val="accent6">
                  <a:lumMod val="50000"/>
                </a:schemeClr>
              </a:buClr>
              <a:buSzPct val="85000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85000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Deepa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Srinivasavaradan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New Jersey Act Early Ambassador</a:t>
            </a:r>
          </a:p>
          <a:p>
            <a:pPr>
              <a:buClr>
                <a:schemeClr val="accent6">
                  <a:lumMod val="50000"/>
                </a:schemeClr>
              </a:buClr>
              <a:buSzPct val="85000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85000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Diana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Autin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 Co-Director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SPAN Parent Advocacy Network</a:t>
            </a:r>
          </a:p>
          <a:p>
            <a:pPr>
              <a:buClr>
                <a:schemeClr val="accent6">
                  <a:lumMod val="50000"/>
                </a:schemeClr>
              </a:buClr>
              <a:buSzPct val="85000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85000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Julia Abercrombie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Centers for Disease Control and Prevention, National Center on Birth Defects and Developmental Disabilities</a:t>
            </a:r>
          </a:p>
          <a:p>
            <a:pPr>
              <a:buClr>
                <a:schemeClr val="accent6">
                  <a:lumMod val="50000"/>
                </a:schemeClr>
              </a:buClr>
              <a:buSzPct val="85000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85000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Kelly Young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WarmLine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Family Resource Center</a:t>
            </a:r>
          </a:p>
          <a:p>
            <a:pPr>
              <a:buClr>
                <a:schemeClr val="accent6">
                  <a:lumMod val="50000"/>
                </a:schemeClr>
              </a:buClr>
              <a:buSzPct val="85000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784622" y="889959"/>
            <a:ext cx="7595166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A23BE88-B304-47D8-B985-337078738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6710" y="1794497"/>
            <a:ext cx="2438400" cy="220370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89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588" y="231776"/>
            <a:ext cx="148431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3433763" y="1128713"/>
            <a:ext cx="49895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800" i="1"/>
              <a:t>Thank you very much for attending this webinar. 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381251" y="2438400"/>
            <a:ext cx="76755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9" name="Content Placeholder 2"/>
          <p:cNvSpPr>
            <a:spLocks/>
          </p:cNvSpPr>
          <p:nvPr/>
        </p:nvSpPr>
        <p:spPr bwMode="auto">
          <a:xfrm>
            <a:off x="2212975" y="2722563"/>
            <a:ext cx="4038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 dirty="0">
                <a:solidFill>
                  <a:srgbClr val="654628"/>
                </a:solidFill>
              </a:rPr>
              <a:t>Debra Jennings</a:t>
            </a:r>
            <a:r>
              <a:rPr lang="en-US" altLang="en-US" sz="2000" dirty="0"/>
              <a:t>, Project Director</a:t>
            </a:r>
          </a:p>
          <a:p>
            <a:r>
              <a:rPr lang="en-US" altLang="en-US" sz="2000" dirty="0">
                <a:hlinkClick r:id="rId4"/>
              </a:rPr>
              <a:t>debra.jennings@spannj.org</a:t>
            </a:r>
            <a:r>
              <a:rPr lang="en-US" altLang="en-US" sz="2000" dirty="0"/>
              <a:t> </a:t>
            </a:r>
          </a:p>
          <a:p>
            <a:endParaRPr lang="en-US" altLang="en-US" sz="2000" dirty="0"/>
          </a:p>
          <a:p>
            <a:r>
              <a:rPr lang="en-US" altLang="en-US" sz="2000" b="1" dirty="0">
                <a:solidFill>
                  <a:srgbClr val="654628"/>
                </a:solidFill>
              </a:rPr>
              <a:t>Myriam Alizo</a:t>
            </a:r>
            <a:r>
              <a:rPr lang="en-US" altLang="en-US" sz="2000" dirty="0"/>
              <a:t>, Project Assistant </a:t>
            </a:r>
            <a:r>
              <a:rPr lang="en-US" altLang="en-US" sz="2000" dirty="0">
                <a:hlinkClick r:id="rId5"/>
              </a:rPr>
              <a:t>malizo@spannj.org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b="1" dirty="0">
                <a:solidFill>
                  <a:srgbClr val="654628"/>
                </a:solidFill>
              </a:rPr>
              <a:t>Jessica Wilson</a:t>
            </a:r>
            <a:r>
              <a:rPr lang="en-US" altLang="en-US" sz="2000" dirty="0"/>
              <a:t>, Communication </a:t>
            </a:r>
            <a:br>
              <a:rPr lang="en-US" altLang="en-US" sz="2000" dirty="0"/>
            </a:br>
            <a:r>
              <a:rPr lang="en-US" altLang="en-US" sz="2000" dirty="0"/>
              <a:t>and Dissemination </a:t>
            </a:r>
            <a:br>
              <a:rPr lang="en-US" altLang="en-US" sz="2000" dirty="0"/>
            </a:br>
            <a:r>
              <a:rPr lang="en-US" altLang="en-US" sz="2000" dirty="0">
                <a:hlinkClick r:id="rId6"/>
              </a:rPr>
              <a:t>jwilson@spannj.org</a:t>
            </a:r>
            <a:r>
              <a:rPr lang="en-US" altLang="en-US" sz="2000" dirty="0"/>
              <a:t> 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Calibri" charset="0"/>
              </a:rPr>
              <a:t> </a:t>
            </a:r>
          </a:p>
        </p:txBody>
      </p:sp>
      <p:sp>
        <p:nvSpPr>
          <p:cNvPr id="26630" name="Content Placeholder 3"/>
          <p:cNvSpPr>
            <a:spLocks/>
          </p:cNvSpPr>
          <p:nvPr/>
        </p:nvSpPr>
        <p:spPr bwMode="auto">
          <a:xfrm>
            <a:off x="6403975" y="2760663"/>
            <a:ext cx="4038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 dirty="0">
                <a:solidFill>
                  <a:srgbClr val="654628"/>
                </a:solidFill>
              </a:rPr>
              <a:t>Lisa </a:t>
            </a:r>
            <a:r>
              <a:rPr lang="en-US" altLang="en-US" sz="2000" b="1" dirty="0" err="1">
                <a:solidFill>
                  <a:srgbClr val="654628"/>
                </a:solidFill>
              </a:rPr>
              <a:t>Küpper</a:t>
            </a:r>
            <a:r>
              <a:rPr lang="en-US" altLang="en-US" sz="2000" dirty="0"/>
              <a:t>, Product Development </a:t>
            </a:r>
            <a:r>
              <a:rPr lang="en-US" altLang="en-US" sz="2000" dirty="0">
                <a:hlinkClick r:id="rId7"/>
              </a:rPr>
              <a:t>lkupper@fhi360.org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b="1" dirty="0">
                <a:solidFill>
                  <a:srgbClr val="654628"/>
                </a:solidFill>
              </a:rPr>
              <a:t>Ana-Maria Gutierrez</a:t>
            </a:r>
            <a:r>
              <a:rPr lang="en-US" altLang="en-US" sz="2000" dirty="0"/>
              <a:t>, Tech Support and Social Media</a:t>
            </a:r>
            <a:br>
              <a:rPr lang="en-US" altLang="en-US" sz="2000" dirty="0"/>
            </a:br>
            <a:r>
              <a:rPr lang="en-US" altLang="en-US" sz="2000" dirty="0">
                <a:hlinkClick r:id="rId8"/>
              </a:rPr>
              <a:t>agutierr@fhi360.org</a:t>
            </a:r>
            <a:r>
              <a:rPr lang="en-US" altLang="en-US" sz="2000" dirty="0"/>
              <a:t> </a:t>
            </a:r>
            <a:endParaRPr lang="en-US" altLang="en-US" sz="2400" dirty="0"/>
          </a:p>
        </p:txBody>
      </p:sp>
      <p:pic>
        <p:nvPicPr>
          <p:cNvPr id="26631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6" y="5046664"/>
            <a:ext cx="14446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86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HandsOnly_Prin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27" y="176153"/>
            <a:ext cx="17430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338388" y="2415247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1309284" y="1865476"/>
            <a:ext cx="943849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dirty="0">
                <a:solidFill>
                  <a:srgbClr val="0D0D0D"/>
                </a:solidFill>
                <a:cs typeface="Arial" charset="0"/>
              </a:rPr>
              <a:t>Your feedback helps CPIR improve.</a:t>
            </a:r>
          </a:p>
          <a:p>
            <a:pPr algn="ctr"/>
            <a:endParaRPr lang="en-US" sz="2400" dirty="0">
              <a:solidFill>
                <a:srgbClr val="0D0D0D"/>
              </a:solidFill>
              <a:cs typeface="Arial" charset="0"/>
            </a:endParaRPr>
          </a:p>
          <a:p>
            <a:pPr algn="ctr"/>
            <a:r>
              <a:rPr lang="en-US" sz="2400" dirty="0">
                <a:solidFill>
                  <a:srgbClr val="0D0D0D"/>
                </a:solidFill>
                <a:cs typeface="Arial" charset="0"/>
              </a:rPr>
              <a:t>Please take a moment </a:t>
            </a:r>
            <a:br>
              <a:rPr lang="en-US" sz="2400" dirty="0">
                <a:solidFill>
                  <a:srgbClr val="0D0D0D"/>
                </a:solidFill>
                <a:cs typeface="Arial" charset="0"/>
              </a:rPr>
            </a:br>
            <a:r>
              <a:rPr lang="en-US" sz="2400" dirty="0">
                <a:solidFill>
                  <a:srgbClr val="0D0D0D"/>
                </a:solidFill>
                <a:cs typeface="Arial" charset="0"/>
              </a:rPr>
              <a:t>to complete a very brief survey </a:t>
            </a:r>
            <a:br>
              <a:rPr lang="en-US" sz="2400" dirty="0">
                <a:solidFill>
                  <a:srgbClr val="0D0D0D"/>
                </a:solidFill>
                <a:cs typeface="Arial" charset="0"/>
              </a:rPr>
            </a:br>
            <a:r>
              <a:rPr lang="en-US" sz="2400" dirty="0">
                <a:solidFill>
                  <a:srgbClr val="0D0D0D"/>
                </a:solidFill>
                <a:cs typeface="Arial" charset="0"/>
              </a:rPr>
              <a:t>about the usefulness of this webinar to you.</a:t>
            </a:r>
          </a:p>
          <a:p>
            <a:pPr algn="ctr"/>
            <a:endParaRPr lang="en-US" sz="2400" dirty="0">
              <a:solidFill>
                <a:srgbClr val="0D0D0D"/>
              </a:solidFill>
              <a:cs typeface="Arial" charset="0"/>
            </a:endParaRPr>
          </a:p>
          <a:p>
            <a:pPr algn="ctr"/>
            <a:endParaRPr lang="en-US" sz="2400" dirty="0">
              <a:solidFill>
                <a:srgbClr val="0D0D0D"/>
              </a:solidFill>
              <a:cs typeface="Arial" charset="0"/>
            </a:endParaRPr>
          </a:p>
          <a:p>
            <a:pPr algn="ctr"/>
            <a:r>
              <a:rPr lang="en-US" sz="2400" dirty="0">
                <a:solidFill>
                  <a:srgbClr val="A50021"/>
                </a:solidFill>
                <a:cs typeface="Arial" charset="0"/>
              </a:rPr>
              <a:t>We’ve posted the link in the “Chat” box.</a:t>
            </a:r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Arial" charset="0"/>
                <a:hlinkClick r:id="rId3"/>
              </a:rPr>
              <a:t>http://survey.constantcontact.com/survey/a07ef3dczk3jd6axxvg/start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algn="ctr"/>
            <a:endParaRPr lang="en-US" sz="2400" dirty="0">
              <a:solidFill>
                <a:srgbClr val="0D0D0D"/>
              </a:solidFill>
              <a:cs typeface="Arial" charset="0"/>
            </a:endParaRPr>
          </a:p>
          <a:p>
            <a:pPr algn="ctr"/>
            <a:endParaRPr lang="en-US" sz="2400" dirty="0">
              <a:solidFill>
                <a:srgbClr val="0D0D0D"/>
              </a:solidFill>
              <a:cs typeface="Arial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3344863" y="2415247"/>
            <a:ext cx="532606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TextBox 21"/>
          <p:cNvSpPr txBox="1">
            <a:spLocks noChangeArrowheads="1"/>
          </p:cNvSpPr>
          <p:nvPr/>
        </p:nvSpPr>
        <p:spPr bwMode="auto">
          <a:xfrm>
            <a:off x="3533776" y="5758523"/>
            <a:ext cx="498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800" i="1">
                <a:cs typeface="Arial" charset="0"/>
              </a:rPr>
              <a:t>Again, thank you!</a:t>
            </a:r>
          </a:p>
        </p:txBody>
      </p:sp>
    </p:spTree>
    <p:extLst>
      <p:ext uri="{BB962C8B-B14F-4D97-AF65-F5344CB8AC3E}">
        <p14:creationId xmlns:p14="http://schemas.microsoft.com/office/powerpoint/2010/main" val="1158465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205</Words>
  <Application>Microsoft Office PowerPoint</Application>
  <PresentationFormat>Widescreen</PresentationFormat>
  <Paragraphs>49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MS PGothic</vt:lpstr>
      <vt:lpstr>Arial</vt:lpstr>
      <vt:lpstr>Calibri</vt:lpstr>
      <vt:lpstr>Calibri Light</vt:lpstr>
      <vt:lpstr>EraserDust</vt:lpstr>
      <vt:lpstr>MV Boli</vt:lpstr>
      <vt:lpstr>Office Theme</vt:lpstr>
      <vt:lpstr>Questions? Comments? </vt:lpstr>
      <vt:lpstr>PowerPoint Presentation</vt:lpstr>
      <vt:lpstr> http://www.parentcenterhub.org/webinar21-parentcenters-ambassadors/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Questions? Comments? </dc:title>
  <dc:creator>Lisa Kupper</dc:creator>
  <cp:lastModifiedBy>Lisa Kupper</cp:lastModifiedBy>
  <cp:revision>11</cp:revision>
  <dcterms:created xsi:type="dcterms:W3CDTF">2018-02-04T22:32:04Z</dcterms:created>
  <dcterms:modified xsi:type="dcterms:W3CDTF">2018-02-06T22:07:10Z</dcterms:modified>
</cp:coreProperties>
</file>