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01" r:id="rId2"/>
    <p:sldId id="256" r:id="rId3"/>
    <p:sldId id="257" r:id="rId4"/>
    <p:sldId id="277" r:id="rId5"/>
    <p:sldId id="265" r:id="rId6"/>
    <p:sldId id="308" r:id="rId7"/>
    <p:sldId id="285" r:id="rId8"/>
    <p:sldId id="264" r:id="rId9"/>
    <p:sldId id="286" r:id="rId10"/>
    <p:sldId id="287" r:id="rId11"/>
    <p:sldId id="263" r:id="rId12"/>
    <p:sldId id="269" r:id="rId13"/>
    <p:sldId id="272" r:id="rId14"/>
    <p:sldId id="270" r:id="rId15"/>
    <p:sldId id="273" r:id="rId16"/>
    <p:sldId id="271" r:id="rId17"/>
    <p:sldId id="274" r:id="rId18"/>
    <p:sldId id="288" r:id="rId19"/>
    <p:sldId id="291" r:id="rId20"/>
    <p:sldId id="307" r:id="rId21"/>
    <p:sldId id="303" r:id="rId22"/>
    <p:sldId id="309" r:id="rId23"/>
    <p:sldId id="302" r:id="rId24"/>
  </p:sldIdLst>
  <p:sldSz cx="9144000" cy="6858000" type="screen4x3"/>
  <p:notesSz cx="7077075" cy="85201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0" autoAdjust="0"/>
    <p:restoredTop sz="95428" autoAdjust="0"/>
  </p:normalViewPr>
  <p:slideViewPr>
    <p:cSldViewPr>
      <p:cViewPr varScale="1">
        <p:scale>
          <a:sx n="112" d="100"/>
          <a:sy n="112" d="100"/>
        </p:scale>
        <p:origin x="1542" y="7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1356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DB2CC5-C5B4-4096-A5EF-CF9E872F09DC}" type="doc">
      <dgm:prSet loTypeId="urn:microsoft.com/office/officeart/2005/8/layout/matrix1" loCatId="matrix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6D9B796-5C50-4C79-8B23-F91E8AEF3447}">
      <dgm:prSet phldrT="[Text]" custT="1"/>
      <dgm:spPr/>
      <dgm:t>
        <a:bodyPr/>
        <a:lstStyle/>
        <a:p>
          <a:r>
            <a:rPr lang="en-US" sz="2800" b="1" dirty="0">
              <a:solidFill>
                <a:schemeClr val="tx1"/>
              </a:solidFill>
              <a:latin typeface="Georgia" panose="02040502050405020303" pitchFamily="18" charset="0"/>
            </a:rPr>
            <a:t>3 Videos</a:t>
          </a:r>
          <a:endParaRPr lang="en-US" sz="2800" dirty="0">
            <a:solidFill>
              <a:schemeClr val="tx1"/>
            </a:solidFill>
            <a:latin typeface="Georgia" panose="02040502050405020303" pitchFamily="18" charset="0"/>
          </a:endParaRPr>
        </a:p>
      </dgm:t>
      <dgm:extLst>
        <a:ext uri="{E40237B7-FDA0-4F09-8148-C483321AD2D9}">
          <dgm14:cNvPr xmlns:dgm14="http://schemas.microsoft.com/office/drawing/2010/diagram" id="0" name="" descr="Types of Written TA/ Individualized Assistance&#10; Referring a family to sites where they can find information materials responsive to their request&#10; Sending informational materials (FAQs, fact sheets, other publications) responsive to the parent’s request&#10; Sending a description of a telephone conversation including a summary of the parent’s issues, the individualized assistance provided, and other relevant materials&#10; Sending a detailed, individualized response to a parent’s request for information/assistance&#10;" title="Types of Written TA/ Individualized Assistance"/>
        </a:ext>
      </dgm:extLst>
    </dgm:pt>
    <dgm:pt modelId="{F26E4C2E-3C68-4763-A96E-4181E1E3A9C7}" type="parTrans" cxnId="{E28B47C1-F028-4A20-AD92-F62101583C68}">
      <dgm:prSet/>
      <dgm:spPr/>
      <dgm:t>
        <a:bodyPr/>
        <a:lstStyle/>
        <a:p>
          <a:endParaRPr lang="en-US"/>
        </a:p>
      </dgm:t>
    </dgm:pt>
    <dgm:pt modelId="{44CE2A67-4378-4D41-8A51-4A7AAC31CCE0}" type="sibTrans" cxnId="{E28B47C1-F028-4A20-AD92-F62101583C68}">
      <dgm:prSet/>
      <dgm:spPr/>
      <dgm:t>
        <a:bodyPr/>
        <a:lstStyle/>
        <a:p>
          <a:endParaRPr lang="en-US"/>
        </a:p>
      </dgm:t>
    </dgm:pt>
    <dgm:pt modelId="{0005F453-B7DA-4DAD-AD06-7B9485A809EA}">
      <dgm:prSet phldrT="[Text]" custT="1"/>
      <dgm:spPr/>
      <dgm:t>
        <a:bodyPr/>
        <a:lstStyle/>
        <a:p>
          <a:r>
            <a:rPr lang="en-US" sz="2800" b="1" dirty="0">
              <a:latin typeface="Georgia" panose="02040502050405020303" pitchFamily="18" charset="0"/>
            </a:rPr>
            <a:t>How to Use Guide</a:t>
          </a:r>
          <a:endParaRPr lang="en-US" sz="2800" dirty="0">
            <a:latin typeface="Georgia" panose="02040502050405020303" pitchFamily="18" charset="0"/>
          </a:endParaRPr>
        </a:p>
      </dgm:t>
      <dgm:extLst>
        <a:ext uri="{E40237B7-FDA0-4F09-8148-C483321AD2D9}">
          <dgm14:cNvPr xmlns:dgm14="http://schemas.microsoft.com/office/drawing/2010/diagram" id="0" name="" descr="Types of Written TA/ Individualized Assistance&#10; Referring a family to sites where they can find information materials responsive to their request&#10; Sending informational materials (FAQs, fact sheets, other publications) responsive to the parent’s request&#10; Sending a description of a telephone conversation including a summary of the parent’s issues, the individualized assistance provided, and other relevant materials&#10; Sending a detailed, individualized response to a parent’s request for information/assistance&#10;"/>
        </a:ext>
      </dgm:extLst>
    </dgm:pt>
    <dgm:pt modelId="{7BA069A8-79B8-4148-8627-82507AB39FA0}" type="parTrans" cxnId="{30EBA644-F26D-40BF-B4F6-24DBBC5D2785}">
      <dgm:prSet/>
      <dgm:spPr/>
      <dgm:t>
        <a:bodyPr/>
        <a:lstStyle/>
        <a:p>
          <a:endParaRPr lang="en-US"/>
        </a:p>
      </dgm:t>
    </dgm:pt>
    <dgm:pt modelId="{29D332C9-244B-40BB-9CD8-DA67C31635A4}" type="sibTrans" cxnId="{30EBA644-F26D-40BF-B4F6-24DBBC5D2785}">
      <dgm:prSet/>
      <dgm:spPr/>
      <dgm:t>
        <a:bodyPr/>
        <a:lstStyle/>
        <a:p>
          <a:endParaRPr lang="en-US"/>
        </a:p>
      </dgm:t>
    </dgm:pt>
    <dgm:pt modelId="{2CFA4441-A985-4FC4-8C11-1E132B6699A6}">
      <dgm:prSet phldrT="[Text]" custT="1"/>
      <dgm:spPr/>
      <dgm:t>
        <a:bodyPr/>
        <a:lstStyle/>
        <a:p>
          <a:r>
            <a:rPr lang="en-US" sz="2800" b="1" dirty="0">
              <a:latin typeface="Georgia" panose="02040502050405020303" pitchFamily="18" charset="0"/>
            </a:rPr>
            <a:t>3 Dialogue          Guides</a:t>
          </a:r>
        </a:p>
      </dgm:t>
      <dgm:extLst>
        <a:ext uri="{E40237B7-FDA0-4F09-8148-C483321AD2D9}">
          <dgm14:cNvPr xmlns:dgm14="http://schemas.microsoft.com/office/drawing/2010/diagram" id="0" name="" descr="Types of Written TA/ Individualized Assistance&#10; Referring a family to sites where they can find information materials responsive to their request&#10; Sending informational materials (FAQs, fact sheets, other publications) responsive to the parent’s request&#10; Sending a description of a telephone conversation including a summary of the parent’s issues, the individualized assistance provided, and other relevant materials&#10; Sending a detailed, individualized response to a parent’s request for information/assistance&#10;"/>
        </a:ext>
      </dgm:extLst>
    </dgm:pt>
    <dgm:pt modelId="{2BBEBBCC-CE03-45E4-83A4-45CD8B13E52A}" type="parTrans" cxnId="{CF9DE9DB-D35B-403D-B383-6DF313089536}">
      <dgm:prSet/>
      <dgm:spPr/>
      <dgm:t>
        <a:bodyPr/>
        <a:lstStyle/>
        <a:p>
          <a:endParaRPr lang="en-US"/>
        </a:p>
      </dgm:t>
    </dgm:pt>
    <dgm:pt modelId="{DF6E43A3-C506-4F38-9365-0A8084602FC4}" type="sibTrans" cxnId="{CF9DE9DB-D35B-403D-B383-6DF313089536}">
      <dgm:prSet/>
      <dgm:spPr/>
      <dgm:t>
        <a:bodyPr/>
        <a:lstStyle/>
        <a:p>
          <a:endParaRPr lang="en-US"/>
        </a:p>
      </dgm:t>
    </dgm:pt>
    <dgm:pt modelId="{314D3E0E-9864-4A62-8791-0C9D207DD900}">
      <dgm:prSet phldrT="[Text]" custT="1"/>
      <dgm:spPr/>
      <dgm:t>
        <a:bodyPr/>
        <a:lstStyle/>
        <a:p>
          <a:r>
            <a:rPr lang="en-US" sz="2800" b="1" dirty="0">
              <a:latin typeface="Georgia" panose="02040502050405020303" pitchFamily="18" charset="0"/>
            </a:rPr>
            <a:t>3 FAQs, </a:t>
          </a:r>
        </a:p>
        <a:p>
          <a:r>
            <a:rPr lang="en-US" sz="2800" b="1" dirty="0">
              <a:latin typeface="Georgia" panose="02040502050405020303" pitchFamily="18" charset="0"/>
            </a:rPr>
            <a:t>Resource List,</a:t>
          </a:r>
        </a:p>
        <a:p>
          <a:r>
            <a:rPr lang="en-US" sz="2800" b="1" dirty="0">
              <a:latin typeface="Georgia" panose="02040502050405020303" pitchFamily="18" charset="0"/>
            </a:rPr>
            <a:t>  &amp; Resources                            </a:t>
          </a:r>
        </a:p>
      </dgm:t>
      <dgm:extLst>
        <a:ext uri="{E40237B7-FDA0-4F09-8148-C483321AD2D9}">
          <dgm14:cNvPr xmlns:dgm14="http://schemas.microsoft.com/office/drawing/2010/diagram" id="0" name="" descr="Types of Written TA/ Individualized Assistance&#10; Referring a family to sites where they can find information materials responsive to their request&#10; Sending informational materials (FAQs, fact sheets, other publications) responsive to the parent’s request&#10; Sending a description of a telephone conversation including a summary of the parent’s issues, the individualized assistance provided, and other relevant materials&#10; Sending a detailed, individualized response to a parent’s request for information/assistance&#10;"/>
        </a:ext>
      </dgm:extLst>
    </dgm:pt>
    <dgm:pt modelId="{17F35C99-39AD-491A-A02E-5F4D729393AE}" type="parTrans" cxnId="{46EDFE26-A94D-4019-B19A-8195DC11B182}">
      <dgm:prSet/>
      <dgm:spPr/>
      <dgm:t>
        <a:bodyPr/>
        <a:lstStyle/>
        <a:p>
          <a:endParaRPr lang="en-US"/>
        </a:p>
      </dgm:t>
    </dgm:pt>
    <dgm:pt modelId="{A8C6132F-F29B-45C9-B7D0-823990416A62}" type="sibTrans" cxnId="{46EDFE26-A94D-4019-B19A-8195DC11B182}">
      <dgm:prSet/>
      <dgm:spPr/>
      <dgm:t>
        <a:bodyPr/>
        <a:lstStyle/>
        <a:p>
          <a:endParaRPr lang="en-US"/>
        </a:p>
      </dgm:t>
    </dgm:pt>
    <dgm:pt modelId="{2021535F-F434-4CB2-9E3F-8DA4C1E258E5}">
      <dgm:prSet phldrT="[Text]" custT="1"/>
      <dgm:spPr/>
      <dgm:t>
        <a:bodyPr/>
        <a:lstStyle/>
        <a:p>
          <a:r>
            <a:rPr lang="en-US" sz="2800" b="1" dirty="0">
              <a:latin typeface="Georgia" panose="02040502050405020303" pitchFamily="18" charset="0"/>
            </a:rPr>
            <a:t>Evaluation            Form</a:t>
          </a:r>
          <a:endParaRPr lang="en-US" sz="2800" dirty="0">
            <a:latin typeface="Georgia" panose="02040502050405020303" pitchFamily="18" charset="0"/>
          </a:endParaRPr>
        </a:p>
      </dgm:t>
      <dgm:extLst>
        <a:ext uri="{E40237B7-FDA0-4F09-8148-C483321AD2D9}">
          <dgm14:cNvPr xmlns:dgm14="http://schemas.microsoft.com/office/drawing/2010/diagram" id="0" name="" descr="Types of Written TA/ Individualized Assistance&#10; Referring a family to sites where they can find information materials responsive to their request&#10; Sending informational materials (FAQs, fact sheets, other publications) responsive to the parent’s request&#10; Sending a description of a telephone conversation including a summary of the parent’s issues, the individualized assistance provided, and other relevant materials&#10; Sending a detailed, individualized response to a parent’s request for information/assistance&#10;"/>
        </a:ext>
      </dgm:extLst>
    </dgm:pt>
    <dgm:pt modelId="{5A4FFBC5-AD6F-42A4-88CA-C229B05F367D}" type="parTrans" cxnId="{02F87D7E-EAE1-41FF-B84D-B3B5BF111B0D}">
      <dgm:prSet/>
      <dgm:spPr/>
      <dgm:t>
        <a:bodyPr/>
        <a:lstStyle/>
        <a:p>
          <a:endParaRPr lang="en-US"/>
        </a:p>
      </dgm:t>
    </dgm:pt>
    <dgm:pt modelId="{6E7E3E18-92F3-4506-9943-7B1FAFFA8639}" type="sibTrans" cxnId="{02F87D7E-EAE1-41FF-B84D-B3B5BF111B0D}">
      <dgm:prSet/>
      <dgm:spPr/>
      <dgm:t>
        <a:bodyPr/>
        <a:lstStyle/>
        <a:p>
          <a:endParaRPr lang="en-US"/>
        </a:p>
      </dgm:t>
    </dgm:pt>
    <dgm:pt modelId="{234B3F2A-C7CF-48C1-B010-83FF1B62FD66}" type="pres">
      <dgm:prSet presAssocID="{BEDB2CC5-C5B4-4096-A5EF-CF9E872F09DC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569A9AC-DFC7-4655-9BF0-382ED1B10A1F}" type="pres">
      <dgm:prSet presAssocID="{BEDB2CC5-C5B4-4096-A5EF-CF9E872F09DC}" presName="matrix" presStyleCnt="0"/>
      <dgm:spPr/>
    </dgm:pt>
    <dgm:pt modelId="{7EEB6321-488C-41AE-9E59-D805828E0052}" type="pres">
      <dgm:prSet presAssocID="{BEDB2CC5-C5B4-4096-A5EF-CF9E872F09DC}" presName="tile1" presStyleLbl="node1" presStyleIdx="0" presStyleCnt="4"/>
      <dgm:spPr/>
    </dgm:pt>
    <dgm:pt modelId="{BABC7499-6DFC-4E86-B3D4-E98C50C08B22}" type="pres">
      <dgm:prSet presAssocID="{BEDB2CC5-C5B4-4096-A5EF-CF9E872F09DC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0BBED61-81E0-415B-A11C-07EA107B7F50}" type="pres">
      <dgm:prSet presAssocID="{BEDB2CC5-C5B4-4096-A5EF-CF9E872F09DC}" presName="tile2" presStyleLbl="node1" presStyleIdx="1" presStyleCnt="4"/>
      <dgm:spPr/>
    </dgm:pt>
    <dgm:pt modelId="{8CE1DF19-E6D5-4310-8F55-EB12CA0BBDBA}" type="pres">
      <dgm:prSet presAssocID="{BEDB2CC5-C5B4-4096-A5EF-CF9E872F09DC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E4801BF8-278E-4C85-8C12-E39B047555C3}" type="pres">
      <dgm:prSet presAssocID="{BEDB2CC5-C5B4-4096-A5EF-CF9E872F09DC}" presName="tile3" presStyleLbl="node1" presStyleIdx="2" presStyleCnt="4" custLinFactNeighborY="731"/>
      <dgm:spPr/>
    </dgm:pt>
    <dgm:pt modelId="{37C5D61D-6285-4CAF-8A3B-EF37424A808F}" type="pres">
      <dgm:prSet presAssocID="{BEDB2CC5-C5B4-4096-A5EF-CF9E872F09DC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C534F80B-3386-4210-B891-5BE9DCBDA446}" type="pres">
      <dgm:prSet presAssocID="{BEDB2CC5-C5B4-4096-A5EF-CF9E872F09DC}" presName="tile4" presStyleLbl="node1" presStyleIdx="3" presStyleCnt="4"/>
      <dgm:spPr/>
    </dgm:pt>
    <dgm:pt modelId="{A456D819-1271-4182-888A-B0B15A512364}" type="pres">
      <dgm:prSet presAssocID="{BEDB2CC5-C5B4-4096-A5EF-CF9E872F09DC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E595AF00-3361-4BF2-99AD-F95A8B337EFF}" type="pres">
      <dgm:prSet presAssocID="{BEDB2CC5-C5B4-4096-A5EF-CF9E872F09DC}" presName="centerTile" presStyleLbl="fgShp" presStyleIdx="0" presStyleCnt="1" custScaleX="148330" custScaleY="98333" custLinFactNeighborX="-8164" custLinFactNeighborY="-9295">
        <dgm:presLayoutVars>
          <dgm:chMax val="0"/>
          <dgm:chPref val="0"/>
        </dgm:presLayoutVars>
      </dgm:prSet>
      <dgm:spPr/>
    </dgm:pt>
  </dgm:ptLst>
  <dgm:cxnLst>
    <dgm:cxn modelId="{8840221A-6196-4674-8922-736FEB7A75A2}" type="presOf" srcId="{0005F453-B7DA-4DAD-AD06-7B9485A809EA}" destId="{7EEB6321-488C-41AE-9E59-D805828E0052}" srcOrd="0" destOrd="0" presId="urn:microsoft.com/office/officeart/2005/8/layout/matrix1"/>
    <dgm:cxn modelId="{D580A322-37F7-4252-B42A-5DE112EC21E5}" type="presOf" srcId="{2CFA4441-A985-4FC4-8C11-1E132B6699A6}" destId="{C0BBED61-81E0-415B-A11C-07EA107B7F50}" srcOrd="0" destOrd="0" presId="urn:microsoft.com/office/officeart/2005/8/layout/matrix1"/>
    <dgm:cxn modelId="{46EDFE26-A94D-4019-B19A-8195DC11B182}" srcId="{26D9B796-5C50-4C79-8B23-F91E8AEF3447}" destId="{314D3E0E-9864-4A62-8791-0C9D207DD900}" srcOrd="2" destOrd="0" parTransId="{17F35C99-39AD-491A-A02E-5F4D729393AE}" sibTransId="{A8C6132F-F29B-45C9-B7D0-823990416A62}"/>
    <dgm:cxn modelId="{2C37A842-BC64-45E6-ABDA-6A32365F76A4}" type="presOf" srcId="{2021535F-F434-4CB2-9E3F-8DA4C1E258E5}" destId="{C534F80B-3386-4210-B891-5BE9DCBDA446}" srcOrd="0" destOrd="0" presId="urn:microsoft.com/office/officeart/2005/8/layout/matrix1"/>
    <dgm:cxn modelId="{30EBA644-F26D-40BF-B4F6-24DBBC5D2785}" srcId="{26D9B796-5C50-4C79-8B23-F91E8AEF3447}" destId="{0005F453-B7DA-4DAD-AD06-7B9485A809EA}" srcOrd="0" destOrd="0" parTransId="{7BA069A8-79B8-4148-8627-82507AB39FA0}" sibTransId="{29D332C9-244B-40BB-9CD8-DA67C31635A4}"/>
    <dgm:cxn modelId="{BB756F68-506D-4129-A08F-23AA7FADC380}" type="presOf" srcId="{314D3E0E-9864-4A62-8791-0C9D207DD900}" destId="{37C5D61D-6285-4CAF-8A3B-EF37424A808F}" srcOrd="1" destOrd="0" presId="urn:microsoft.com/office/officeart/2005/8/layout/matrix1"/>
    <dgm:cxn modelId="{C02FA86A-17FE-497E-8A57-882B680FD14B}" type="presOf" srcId="{2021535F-F434-4CB2-9E3F-8DA4C1E258E5}" destId="{A456D819-1271-4182-888A-B0B15A512364}" srcOrd="1" destOrd="0" presId="urn:microsoft.com/office/officeart/2005/8/layout/matrix1"/>
    <dgm:cxn modelId="{02F87D7E-EAE1-41FF-B84D-B3B5BF111B0D}" srcId="{26D9B796-5C50-4C79-8B23-F91E8AEF3447}" destId="{2021535F-F434-4CB2-9E3F-8DA4C1E258E5}" srcOrd="3" destOrd="0" parTransId="{5A4FFBC5-AD6F-42A4-88CA-C229B05F367D}" sibTransId="{6E7E3E18-92F3-4506-9943-7B1FAFFA8639}"/>
    <dgm:cxn modelId="{C2E84882-5A25-4AB3-A390-296AC19B92F5}" type="presOf" srcId="{BEDB2CC5-C5B4-4096-A5EF-CF9E872F09DC}" destId="{234B3F2A-C7CF-48C1-B010-83FF1B62FD66}" srcOrd="0" destOrd="0" presId="urn:microsoft.com/office/officeart/2005/8/layout/matrix1"/>
    <dgm:cxn modelId="{65D15A88-B856-45AF-9155-AC6C97D0D597}" type="presOf" srcId="{2CFA4441-A985-4FC4-8C11-1E132B6699A6}" destId="{8CE1DF19-E6D5-4310-8F55-EB12CA0BBDBA}" srcOrd="1" destOrd="0" presId="urn:microsoft.com/office/officeart/2005/8/layout/matrix1"/>
    <dgm:cxn modelId="{68CCEE95-C0F6-4CDD-80FD-2F2D93191189}" type="presOf" srcId="{0005F453-B7DA-4DAD-AD06-7B9485A809EA}" destId="{BABC7499-6DFC-4E86-B3D4-E98C50C08B22}" srcOrd="1" destOrd="0" presId="urn:microsoft.com/office/officeart/2005/8/layout/matrix1"/>
    <dgm:cxn modelId="{6D4C2AA4-9F53-439B-B096-CC7F240149BB}" type="presOf" srcId="{314D3E0E-9864-4A62-8791-0C9D207DD900}" destId="{E4801BF8-278E-4C85-8C12-E39B047555C3}" srcOrd="0" destOrd="0" presId="urn:microsoft.com/office/officeart/2005/8/layout/matrix1"/>
    <dgm:cxn modelId="{E28B47C1-F028-4A20-AD92-F62101583C68}" srcId="{BEDB2CC5-C5B4-4096-A5EF-CF9E872F09DC}" destId="{26D9B796-5C50-4C79-8B23-F91E8AEF3447}" srcOrd="0" destOrd="0" parTransId="{F26E4C2E-3C68-4763-A96E-4181E1E3A9C7}" sibTransId="{44CE2A67-4378-4D41-8A51-4A7AAC31CCE0}"/>
    <dgm:cxn modelId="{117B0FD4-4F7F-42AA-AA34-5C8C803E2921}" type="presOf" srcId="{26D9B796-5C50-4C79-8B23-F91E8AEF3447}" destId="{E595AF00-3361-4BF2-99AD-F95A8B337EFF}" srcOrd="0" destOrd="0" presId="urn:microsoft.com/office/officeart/2005/8/layout/matrix1"/>
    <dgm:cxn modelId="{CF9DE9DB-D35B-403D-B383-6DF313089536}" srcId="{26D9B796-5C50-4C79-8B23-F91E8AEF3447}" destId="{2CFA4441-A985-4FC4-8C11-1E132B6699A6}" srcOrd="1" destOrd="0" parTransId="{2BBEBBCC-CE03-45E4-83A4-45CD8B13E52A}" sibTransId="{DF6E43A3-C506-4F38-9365-0A8084602FC4}"/>
    <dgm:cxn modelId="{BF027806-3F11-43D4-A294-4AE1694DF5D3}" type="presParOf" srcId="{234B3F2A-C7CF-48C1-B010-83FF1B62FD66}" destId="{3569A9AC-DFC7-4655-9BF0-382ED1B10A1F}" srcOrd="0" destOrd="0" presId="urn:microsoft.com/office/officeart/2005/8/layout/matrix1"/>
    <dgm:cxn modelId="{4F3DF612-5557-42E1-9881-29248A318E05}" type="presParOf" srcId="{3569A9AC-DFC7-4655-9BF0-382ED1B10A1F}" destId="{7EEB6321-488C-41AE-9E59-D805828E0052}" srcOrd="0" destOrd="0" presId="urn:microsoft.com/office/officeart/2005/8/layout/matrix1"/>
    <dgm:cxn modelId="{25E4C03C-3DF3-4E3E-8A6A-E08B53A42D78}" type="presParOf" srcId="{3569A9AC-DFC7-4655-9BF0-382ED1B10A1F}" destId="{BABC7499-6DFC-4E86-B3D4-E98C50C08B22}" srcOrd="1" destOrd="0" presId="urn:microsoft.com/office/officeart/2005/8/layout/matrix1"/>
    <dgm:cxn modelId="{351BC418-BAD3-45CB-9225-C73354CF7418}" type="presParOf" srcId="{3569A9AC-DFC7-4655-9BF0-382ED1B10A1F}" destId="{C0BBED61-81E0-415B-A11C-07EA107B7F50}" srcOrd="2" destOrd="0" presId="urn:microsoft.com/office/officeart/2005/8/layout/matrix1"/>
    <dgm:cxn modelId="{E312AA06-A320-42DB-B4C9-538589698A19}" type="presParOf" srcId="{3569A9AC-DFC7-4655-9BF0-382ED1B10A1F}" destId="{8CE1DF19-E6D5-4310-8F55-EB12CA0BBDBA}" srcOrd="3" destOrd="0" presId="urn:microsoft.com/office/officeart/2005/8/layout/matrix1"/>
    <dgm:cxn modelId="{BEE7262D-6DD2-46CF-935B-4737859B543C}" type="presParOf" srcId="{3569A9AC-DFC7-4655-9BF0-382ED1B10A1F}" destId="{E4801BF8-278E-4C85-8C12-E39B047555C3}" srcOrd="4" destOrd="0" presId="urn:microsoft.com/office/officeart/2005/8/layout/matrix1"/>
    <dgm:cxn modelId="{EBD63733-9C85-4C3A-8DBC-DAC58CFDC84A}" type="presParOf" srcId="{3569A9AC-DFC7-4655-9BF0-382ED1B10A1F}" destId="{37C5D61D-6285-4CAF-8A3B-EF37424A808F}" srcOrd="5" destOrd="0" presId="urn:microsoft.com/office/officeart/2005/8/layout/matrix1"/>
    <dgm:cxn modelId="{51CCBE62-4C06-4D84-8E8A-31FBD1E036EC}" type="presParOf" srcId="{3569A9AC-DFC7-4655-9BF0-382ED1B10A1F}" destId="{C534F80B-3386-4210-B891-5BE9DCBDA446}" srcOrd="6" destOrd="0" presId="urn:microsoft.com/office/officeart/2005/8/layout/matrix1"/>
    <dgm:cxn modelId="{EFD00942-DD62-4EA2-8FF8-F7EEAF4A057B}" type="presParOf" srcId="{3569A9AC-DFC7-4655-9BF0-382ED1B10A1F}" destId="{A456D819-1271-4182-888A-B0B15A512364}" srcOrd="7" destOrd="0" presId="urn:microsoft.com/office/officeart/2005/8/layout/matrix1"/>
    <dgm:cxn modelId="{F811994B-98F1-43C9-AB96-036E7C830B17}" type="presParOf" srcId="{234B3F2A-C7CF-48C1-B010-83FF1B62FD66}" destId="{E595AF00-3361-4BF2-99AD-F95A8B337EFF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EB6321-488C-41AE-9E59-D805828E0052}">
      <dsp:nvSpPr>
        <dsp:cNvPr id="0" name=""/>
        <dsp:cNvSpPr/>
      </dsp:nvSpPr>
      <dsp:spPr>
        <a:xfrm rot="16200000">
          <a:off x="378530" y="-378530"/>
          <a:ext cx="2293987" cy="3051047"/>
        </a:xfrm>
        <a:prstGeom prst="round1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Georgia" panose="02040502050405020303" pitchFamily="18" charset="0"/>
            </a:rPr>
            <a:t>How to Use Guide</a:t>
          </a:r>
          <a:endParaRPr lang="en-US" sz="2800" kern="1200" dirty="0">
            <a:latin typeface="Georgia" panose="02040502050405020303" pitchFamily="18" charset="0"/>
          </a:endParaRPr>
        </a:p>
      </dsp:txBody>
      <dsp:txXfrm rot="5400000">
        <a:off x="0" y="0"/>
        <a:ext cx="3051047" cy="1720490"/>
      </dsp:txXfrm>
    </dsp:sp>
    <dsp:sp modelId="{C0BBED61-81E0-415B-A11C-07EA107B7F50}">
      <dsp:nvSpPr>
        <dsp:cNvPr id="0" name=""/>
        <dsp:cNvSpPr/>
      </dsp:nvSpPr>
      <dsp:spPr>
        <a:xfrm>
          <a:off x="3051047" y="0"/>
          <a:ext cx="3051047" cy="2293987"/>
        </a:xfrm>
        <a:prstGeom prst="round1Rect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tint val="50000"/>
                <a:satMod val="300000"/>
              </a:schemeClr>
            </a:gs>
            <a:gs pos="35000">
              <a:schemeClr val="accent5">
                <a:hueOff val="-3311292"/>
                <a:satOff val="13270"/>
                <a:lumOff val="2876"/>
                <a:alphaOff val="0"/>
                <a:tint val="37000"/>
                <a:satMod val="30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Georgia" panose="02040502050405020303" pitchFamily="18" charset="0"/>
            </a:rPr>
            <a:t>3 Dialogue          Guides</a:t>
          </a:r>
        </a:p>
      </dsp:txBody>
      <dsp:txXfrm>
        <a:off x="3051047" y="0"/>
        <a:ext cx="3051047" cy="1720490"/>
      </dsp:txXfrm>
    </dsp:sp>
    <dsp:sp modelId="{E4801BF8-278E-4C85-8C12-E39B047555C3}">
      <dsp:nvSpPr>
        <dsp:cNvPr id="0" name=""/>
        <dsp:cNvSpPr/>
      </dsp:nvSpPr>
      <dsp:spPr>
        <a:xfrm rot="10800000">
          <a:off x="0" y="2293987"/>
          <a:ext cx="3051047" cy="2293987"/>
        </a:xfrm>
        <a:prstGeom prst="round1Rect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tint val="50000"/>
                <a:satMod val="300000"/>
              </a:schemeClr>
            </a:gs>
            <a:gs pos="35000">
              <a:schemeClr val="accent5">
                <a:hueOff val="-6622584"/>
                <a:satOff val="26541"/>
                <a:lumOff val="5752"/>
                <a:alphaOff val="0"/>
                <a:tint val="37000"/>
                <a:satMod val="30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Georgia" panose="02040502050405020303" pitchFamily="18" charset="0"/>
            </a:rPr>
            <a:t>3 FAQs,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Georgia" panose="02040502050405020303" pitchFamily="18" charset="0"/>
            </a:rPr>
            <a:t>Resource List,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Georgia" panose="02040502050405020303" pitchFamily="18" charset="0"/>
            </a:rPr>
            <a:t>  &amp; Resources                            </a:t>
          </a:r>
        </a:p>
      </dsp:txBody>
      <dsp:txXfrm rot="10800000">
        <a:off x="0" y="2867483"/>
        <a:ext cx="3051047" cy="1720490"/>
      </dsp:txXfrm>
    </dsp:sp>
    <dsp:sp modelId="{C534F80B-3386-4210-B891-5BE9DCBDA446}">
      <dsp:nvSpPr>
        <dsp:cNvPr id="0" name=""/>
        <dsp:cNvSpPr/>
      </dsp:nvSpPr>
      <dsp:spPr>
        <a:xfrm rot="5400000">
          <a:off x="3429577" y="1915456"/>
          <a:ext cx="2293987" cy="3051047"/>
        </a:xfrm>
        <a:prstGeom prst="round1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Georgia" panose="02040502050405020303" pitchFamily="18" charset="0"/>
            </a:rPr>
            <a:t>Evaluation            Form</a:t>
          </a:r>
          <a:endParaRPr lang="en-US" sz="2800" kern="1200" dirty="0">
            <a:latin typeface="Georgia" panose="02040502050405020303" pitchFamily="18" charset="0"/>
          </a:endParaRPr>
        </a:p>
      </dsp:txBody>
      <dsp:txXfrm rot="-5400000">
        <a:off x="3051048" y="2867483"/>
        <a:ext cx="3051047" cy="1720490"/>
      </dsp:txXfrm>
    </dsp:sp>
    <dsp:sp modelId="{E595AF00-3361-4BF2-99AD-F95A8B337EFF}">
      <dsp:nvSpPr>
        <dsp:cNvPr id="0" name=""/>
        <dsp:cNvSpPr/>
      </dsp:nvSpPr>
      <dsp:spPr>
        <a:xfrm>
          <a:off x="1543909" y="1623437"/>
          <a:ext cx="2715371" cy="1127873"/>
        </a:xfrm>
        <a:prstGeom prst="roundRect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tint val="4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tx1"/>
              </a:solidFill>
              <a:latin typeface="Georgia" panose="02040502050405020303" pitchFamily="18" charset="0"/>
            </a:rPr>
            <a:t>3 Videos</a:t>
          </a:r>
          <a:endParaRPr lang="en-US" sz="2800" kern="1200" dirty="0">
            <a:solidFill>
              <a:schemeClr val="tx1"/>
            </a:solidFill>
            <a:latin typeface="Georgia" panose="02040502050405020303" pitchFamily="18" charset="0"/>
          </a:endParaRPr>
        </a:p>
      </dsp:txBody>
      <dsp:txXfrm>
        <a:off x="1598967" y="1678495"/>
        <a:ext cx="2605255" cy="10177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image" Target="../media/image18.emf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275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438" y="0"/>
            <a:ext cx="3067050" cy="4275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BCF336-4064-4A56-A6C1-AE8F4D7D96EE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092518"/>
            <a:ext cx="3067050" cy="4275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438" y="8092518"/>
            <a:ext cx="3067050" cy="4275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9D6574-C777-465C-90BA-C39CAA7E0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7996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66733" cy="426006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9115" y="0"/>
            <a:ext cx="3066733" cy="426006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83A3B98A-5F0E-DF47-B849-EA00CB2FE5EE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08113" y="638175"/>
            <a:ext cx="4260850" cy="3195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047054"/>
            <a:ext cx="5661660" cy="3834051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092135"/>
            <a:ext cx="3066733" cy="426006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9115" y="8092135"/>
            <a:ext cx="3066733" cy="426006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E1DA1796-A782-BD4B-B36E-DAE2E059A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186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DA1796-A782-BD4B-B36E-DAE2E059AAD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0789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DA1796-A782-BD4B-B36E-DAE2E059AAD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5273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90638" y="220663"/>
            <a:ext cx="4260850" cy="3197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9137" y="3688133"/>
            <a:ext cx="5943600" cy="4404002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DA1796-A782-BD4B-B36E-DAE2E059AAD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1910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38338" y="68263"/>
            <a:ext cx="2994025" cy="22463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85737" y="2507456"/>
            <a:ext cx="6722533" cy="5486400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456997" y="8092135"/>
            <a:ext cx="618850" cy="426006"/>
          </a:xfrm>
        </p:spPr>
        <p:txBody>
          <a:bodyPr/>
          <a:lstStyle/>
          <a:p>
            <a:fld id="{E1DA1796-A782-BD4B-B36E-DAE2E059AAD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9131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62138" y="30163"/>
            <a:ext cx="3470275" cy="2603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58774" y="2617134"/>
            <a:ext cx="6477000" cy="575772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DA1796-A782-BD4B-B36E-DAE2E059AAD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2365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7475" y="1001713"/>
            <a:ext cx="4257675" cy="3194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7708" y="4537415"/>
            <a:ext cx="5661660" cy="334369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DA1796-A782-BD4B-B36E-DAE2E059AAD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6988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68488" y="168275"/>
            <a:ext cx="3236912" cy="24272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14337" y="2873263"/>
            <a:ext cx="6400800" cy="5218872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DA1796-A782-BD4B-B36E-DAE2E059AAD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5528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296863"/>
            <a:ext cx="4260850" cy="31956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9137" y="3955256"/>
            <a:ext cx="5661660" cy="383163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DA1796-A782-BD4B-B36E-DAE2E059AAD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524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28800" y="220663"/>
            <a:ext cx="3495675" cy="2622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38137" y="3345656"/>
            <a:ext cx="6477000" cy="3834051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DA1796-A782-BD4B-B36E-DAE2E059AAD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9895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8188" y="68263"/>
            <a:ext cx="3168650" cy="23764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54192" y="2531368"/>
            <a:ext cx="6477000" cy="573648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86537" y="8092135"/>
            <a:ext cx="489310" cy="426006"/>
          </a:xfrm>
        </p:spPr>
        <p:txBody>
          <a:bodyPr/>
          <a:lstStyle/>
          <a:p>
            <a:fld id="{E1DA1796-A782-BD4B-B36E-DAE2E059AADD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7672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8188" y="68263"/>
            <a:ext cx="3168650" cy="23764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54192" y="2531368"/>
            <a:ext cx="6477000" cy="573648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86537" y="8092135"/>
            <a:ext cx="489310" cy="426006"/>
          </a:xfrm>
        </p:spPr>
        <p:txBody>
          <a:bodyPr/>
          <a:lstStyle/>
          <a:p>
            <a:fld id="{E1DA1796-A782-BD4B-B36E-DAE2E059AADD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632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39875" y="260350"/>
            <a:ext cx="4257675" cy="319405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DA1796-A782-BD4B-B36E-DAE2E059AADD}" type="slidenum">
              <a:rPr lang="en-US" smtClean="0"/>
              <a:t>2</a:t>
            </a:fld>
            <a:endParaRPr lang="en-US"/>
          </a:p>
        </p:txBody>
      </p:sp>
      <p:sp>
        <p:nvSpPr>
          <p:cNvPr id="5" name="Notes Placeholder 2"/>
          <p:cNvSpPr>
            <a:spLocks noGrp="1"/>
          </p:cNvSpPr>
          <p:nvPr>
            <p:ph type="body" idx="1"/>
          </p:nvPr>
        </p:nvSpPr>
        <p:spPr>
          <a:xfrm>
            <a:off x="871537" y="3844018"/>
            <a:ext cx="5661660" cy="3050946"/>
          </a:xfrm>
        </p:spPr>
        <p:txBody>
          <a:bodyPr/>
          <a:lstStyle/>
          <a:p>
            <a:pPr marL="495676" lvl="1" indent="0">
              <a:buFont typeface="Arial" panose="020B0604020202020204" pitchFamily="34" charset="0"/>
              <a:buNone/>
            </a:pPr>
            <a:r>
              <a:rPr lang="en-US" baseline="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3238870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DA1796-A782-BD4B-B36E-DAE2E059AAD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503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183D4B94-83E5-AE47-A1B5-8C0F69267A13}" type="slidenum">
              <a:rPr lang="en-US" b="0">
                <a:latin typeface="Calibri" charset="0"/>
                <a:cs typeface="Arial" charset="0"/>
              </a:rPr>
              <a:pPr/>
              <a:t>22</a:t>
            </a:fld>
            <a:endParaRPr lang="en-US" b="0">
              <a:latin typeface="Calibri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0423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DA1796-A782-BD4B-B36E-DAE2E059AAD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314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25663" y="0"/>
            <a:ext cx="2935287" cy="2201863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DA1796-A782-BD4B-B36E-DAE2E059AADD}" type="slidenum">
              <a:rPr lang="en-US" smtClean="0"/>
              <a:t>3</a:t>
            </a:fld>
            <a:endParaRPr lang="en-US"/>
          </a:p>
        </p:txBody>
      </p:sp>
      <p:sp>
        <p:nvSpPr>
          <p:cNvPr id="10" name="Notes Placeholder 9"/>
          <p:cNvSpPr>
            <a:spLocks noGrp="1"/>
          </p:cNvSpPr>
          <p:nvPr>
            <p:ph type="body" idx="1"/>
          </p:nvPr>
        </p:nvSpPr>
        <p:spPr>
          <a:xfrm>
            <a:off x="316706" y="2050256"/>
            <a:ext cx="6367462" cy="6469857"/>
          </a:xfrm>
        </p:spPr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4625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2350" y="112713"/>
            <a:ext cx="2568575" cy="1925637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DA1796-A782-BD4B-B36E-DAE2E059AADD}" type="slidenum">
              <a:rPr lang="en-US" smtClean="0"/>
              <a:t>4</a:t>
            </a:fld>
            <a:endParaRPr lang="en-US"/>
          </a:p>
        </p:txBody>
      </p:sp>
      <p:sp>
        <p:nvSpPr>
          <p:cNvPr id="10" name="Notes Placeholder 9"/>
          <p:cNvSpPr>
            <a:spLocks noGrp="1"/>
          </p:cNvSpPr>
          <p:nvPr>
            <p:ph type="body" idx="1"/>
          </p:nvPr>
        </p:nvSpPr>
        <p:spPr>
          <a:xfrm>
            <a:off x="261937" y="1874147"/>
            <a:ext cx="6629400" cy="6643993"/>
          </a:xfrm>
        </p:spPr>
        <p:txBody>
          <a:bodyPr/>
          <a:lstStyle/>
          <a:p>
            <a:pPr defTabSz="939363">
              <a:defRPr/>
            </a:pPr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939363">
              <a:buFont typeface="Arial" panose="020B0604020202020204" pitchFamily="34" charset="0"/>
              <a:buChar char="•"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939363">
              <a:buFont typeface="Arial" panose="020B0604020202020204" pitchFamily="34" charset="0"/>
              <a:buChar char="•"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939363">
              <a:buFont typeface="Arial" panose="020B0604020202020204" pitchFamily="34" charset="0"/>
              <a:buChar char="•"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939363">
              <a:buFont typeface="Arial" panose="020B0604020202020204" pitchFamily="34" charset="0"/>
              <a:buChar char="•"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4506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78000" y="168275"/>
            <a:ext cx="3587750" cy="2690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90537" y="3011942"/>
            <a:ext cx="6096000" cy="4992457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lvl="1"/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DA1796-A782-BD4B-B36E-DAE2E059AAD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2338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5888" y="446088"/>
            <a:ext cx="4260850" cy="31956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66737" y="4052037"/>
            <a:ext cx="5867400" cy="3179819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DA1796-A782-BD4B-B36E-DAE2E059AAD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6522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66875" y="238125"/>
            <a:ext cx="3743325" cy="28082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66737" y="3099678"/>
            <a:ext cx="6172200" cy="5351378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D24FF-A287-417A-826A-E22C9CBB76F2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41513" y="2037430"/>
            <a:ext cx="26094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9823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33538" y="115888"/>
            <a:ext cx="3743325" cy="28082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66737" y="3040856"/>
            <a:ext cx="6172200" cy="5181600"/>
          </a:xfrm>
        </p:spPr>
        <p:txBody>
          <a:bodyPr/>
          <a:lstStyle/>
          <a:p>
            <a:pPr marL="0" indent="0" defTabSz="939363">
              <a:buFont typeface="Arial" panose="020B0604020202020204" pitchFamily="34" charset="0"/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 defTabSz="939363">
              <a:buFont typeface="Arial" panose="020B0604020202020204" pitchFamily="34" charset="0"/>
              <a:buChar char="•"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D24FF-A287-417A-826A-E22C9CBB76F2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41513" y="2037430"/>
            <a:ext cx="26094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7236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2900" y="238125"/>
            <a:ext cx="3743325" cy="28082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95337" y="3219961"/>
            <a:ext cx="5791200" cy="367500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D24FF-A287-417A-826A-E22C9CBB76F2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41513" y="2037430"/>
            <a:ext cx="26094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514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C0E7F9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10" dirty="0"/>
              <a:t>STRENGTHENING </a:t>
            </a:r>
            <a:r>
              <a:rPr spc="-25" dirty="0"/>
              <a:t>PARENT </a:t>
            </a:r>
            <a:r>
              <a:rPr spc="-5" dirty="0"/>
              <a:t>CENTER</a:t>
            </a:r>
            <a:r>
              <a:rPr spc="40" dirty="0"/>
              <a:t> </a:t>
            </a:r>
            <a:r>
              <a:rPr spc="-10" dirty="0"/>
              <a:t>CAPACITY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k object 17"/>
          <p:cNvSpPr/>
          <p:nvPr/>
        </p:nvSpPr>
        <p:spPr>
          <a:xfrm>
            <a:off x="244093" y="253836"/>
            <a:ext cx="1185545" cy="1185545"/>
          </a:xfrm>
          <a:custGeom>
            <a:avLst/>
            <a:gdLst/>
            <a:ahLst/>
            <a:cxnLst/>
            <a:rect l="l" t="t" r="r" b="b"/>
            <a:pathLst>
              <a:path w="1185545" h="1185545">
                <a:moveTo>
                  <a:pt x="592582" y="0"/>
                </a:moveTo>
                <a:lnTo>
                  <a:pt x="543980" y="1964"/>
                </a:lnTo>
                <a:lnTo>
                  <a:pt x="496460" y="7755"/>
                </a:lnTo>
                <a:lnTo>
                  <a:pt x="450176" y="17221"/>
                </a:lnTo>
                <a:lnTo>
                  <a:pt x="405278" y="30209"/>
                </a:lnTo>
                <a:lnTo>
                  <a:pt x="361920" y="46567"/>
                </a:lnTo>
                <a:lnTo>
                  <a:pt x="320254" y="66141"/>
                </a:lnTo>
                <a:lnTo>
                  <a:pt x="280432" y="88781"/>
                </a:lnTo>
                <a:lnTo>
                  <a:pt x="242608" y="114332"/>
                </a:lnTo>
                <a:lnTo>
                  <a:pt x="206933" y="142643"/>
                </a:lnTo>
                <a:lnTo>
                  <a:pt x="173561" y="173561"/>
                </a:lnTo>
                <a:lnTo>
                  <a:pt x="142643" y="206933"/>
                </a:lnTo>
                <a:lnTo>
                  <a:pt x="114332" y="242608"/>
                </a:lnTo>
                <a:lnTo>
                  <a:pt x="88781" y="280432"/>
                </a:lnTo>
                <a:lnTo>
                  <a:pt x="66141" y="320254"/>
                </a:lnTo>
                <a:lnTo>
                  <a:pt x="46567" y="361920"/>
                </a:lnTo>
                <a:lnTo>
                  <a:pt x="30209" y="405278"/>
                </a:lnTo>
                <a:lnTo>
                  <a:pt x="17221" y="450176"/>
                </a:lnTo>
                <a:lnTo>
                  <a:pt x="7755" y="496460"/>
                </a:lnTo>
                <a:lnTo>
                  <a:pt x="1964" y="543980"/>
                </a:lnTo>
                <a:lnTo>
                  <a:pt x="0" y="592581"/>
                </a:lnTo>
                <a:lnTo>
                  <a:pt x="1964" y="641183"/>
                </a:lnTo>
                <a:lnTo>
                  <a:pt x="7755" y="688703"/>
                </a:lnTo>
                <a:lnTo>
                  <a:pt x="17221" y="734987"/>
                </a:lnTo>
                <a:lnTo>
                  <a:pt x="30209" y="779885"/>
                </a:lnTo>
                <a:lnTo>
                  <a:pt x="46567" y="823243"/>
                </a:lnTo>
                <a:lnTo>
                  <a:pt x="66141" y="864909"/>
                </a:lnTo>
                <a:lnTo>
                  <a:pt x="88781" y="904731"/>
                </a:lnTo>
                <a:lnTo>
                  <a:pt x="114332" y="942555"/>
                </a:lnTo>
                <a:lnTo>
                  <a:pt x="142643" y="978230"/>
                </a:lnTo>
                <a:lnTo>
                  <a:pt x="173561" y="1011602"/>
                </a:lnTo>
                <a:lnTo>
                  <a:pt x="206933" y="1042520"/>
                </a:lnTo>
                <a:lnTo>
                  <a:pt x="242608" y="1070831"/>
                </a:lnTo>
                <a:lnTo>
                  <a:pt x="280432" y="1096382"/>
                </a:lnTo>
                <a:lnTo>
                  <a:pt x="320254" y="1119022"/>
                </a:lnTo>
                <a:lnTo>
                  <a:pt x="361920" y="1138596"/>
                </a:lnTo>
                <a:lnTo>
                  <a:pt x="405278" y="1154954"/>
                </a:lnTo>
                <a:lnTo>
                  <a:pt x="450176" y="1167942"/>
                </a:lnTo>
                <a:lnTo>
                  <a:pt x="496460" y="1177408"/>
                </a:lnTo>
                <a:lnTo>
                  <a:pt x="543980" y="1183199"/>
                </a:lnTo>
                <a:lnTo>
                  <a:pt x="592582" y="1185163"/>
                </a:lnTo>
                <a:lnTo>
                  <a:pt x="641183" y="1183199"/>
                </a:lnTo>
                <a:lnTo>
                  <a:pt x="688703" y="1177408"/>
                </a:lnTo>
                <a:lnTo>
                  <a:pt x="734987" y="1167942"/>
                </a:lnTo>
                <a:lnTo>
                  <a:pt x="779885" y="1154954"/>
                </a:lnTo>
                <a:lnTo>
                  <a:pt x="823243" y="1138596"/>
                </a:lnTo>
                <a:lnTo>
                  <a:pt x="864909" y="1119022"/>
                </a:lnTo>
                <a:lnTo>
                  <a:pt x="904731" y="1096382"/>
                </a:lnTo>
                <a:lnTo>
                  <a:pt x="942555" y="1070831"/>
                </a:lnTo>
                <a:lnTo>
                  <a:pt x="978230" y="1042520"/>
                </a:lnTo>
                <a:lnTo>
                  <a:pt x="1011602" y="1011602"/>
                </a:lnTo>
                <a:lnTo>
                  <a:pt x="1042520" y="978230"/>
                </a:lnTo>
                <a:lnTo>
                  <a:pt x="1070831" y="942555"/>
                </a:lnTo>
                <a:lnTo>
                  <a:pt x="1096382" y="904731"/>
                </a:lnTo>
                <a:lnTo>
                  <a:pt x="1119022" y="864909"/>
                </a:lnTo>
                <a:lnTo>
                  <a:pt x="1138596" y="823243"/>
                </a:lnTo>
                <a:lnTo>
                  <a:pt x="1154954" y="779885"/>
                </a:lnTo>
                <a:lnTo>
                  <a:pt x="1167942" y="734987"/>
                </a:lnTo>
                <a:lnTo>
                  <a:pt x="1177408" y="688703"/>
                </a:lnTo>
                <a:lnTo>
                  <a:pt x="1183199" y="641183"/>
                </a:lnTo>
                <a:lnTo>
                  <a:pt x="1185164" y="592581"/>
                </a:lnTo>
                <a:lnTo>
                  <a:pt x="1183199" y="543980"/>
                </a:lnTo>
                <a:lnTo>
                  <a:pt x="1177408" y="496460"/>
                </a:lnTo>
                <a:lnTo>
                  <a:pt x="1167942" y="450176"/>
                </a:lnTo>
                <a:lnTo>
                  <a:pt x="1154954" y="405278"/>
                </a:lnTo>
                <a:lnTo>
                  <a:pt x="1138596" y="361920"/>
                </a:lnTo>
                <a:lnTo>
                  <a:pt x="1119022" y="320254"/>
                </a:lnTo>
                <a:lnTo>
                  <a:pt x="1096382" y="280432"/>
                </a:lnTo>
                <a:lnTo>
                  <a:pt x="1070831" y="242608"/>
                </a:lnTo>
                <a:lnTo>
                  <a:pt x="1042520" y="206933"/>
                </a:lnTo>
                <a:lnTo>
                  <a:pt x="1011602" y="173561"/>
                </a:lnTo>
                <a:lnTo>
                  <a:pt x="978230" y="142643"/>
                </a:lnTo>
                <a:lnTo>
                  <a:pt x="942555" y="114332"/>
                </a:lnTo>
                <a:lnTo>
                  <a:pt x="904731" y="88781"/>
                </a:lnTo>
                <a:lnTo>
                  <a:pt x="864909" y="66141"/>
                </a:lnTo>
                <a:lnTo>
                  <a:pt x="823243" y="46567"/>
                </a:lnTo>
                <a:lnTo>
                  <a:pt x="779885" y="30209"/>
                </a:lnTo>
                <a:lnTo>
                  <a:pt x="734987" y="17221"/>
                </a:lnTo>
                <a:lnTo>
                  <a:pt x="688703" y="7755"/>
                </a:lnTo>
                <a:lnTo>
                  <a:pt x="641183" y="1964"/>
                </a:lnTo>
                <a:lnTo>
                  <a:pt x="5925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rgbClr val="231F2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043111" y="6520654"/>
            <a:ext cx="4694555" cy="307777"/>
          </a:xfrm>
        </p:spPr>
        <p:txBody>
          <a:bodyPr lIns="0" tIns="0" rIns="0" bIns="0"/>
          <a:lstStyle>
            <a:lvl1pPr>
              <a:defRPr sz="2000" b="1" i="0">
                <a:solidFill>
                  <a:srgbClr val="C0E7F9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10" dirty="0"/>
              <a:t>TRENGTHENING </a:t>
            </a:r>
            <a:r>
              <a:rPr spc="-25" dirty="0"/>
              <a:t>PARENT </a:t>
            </a:r>
            <a:r>
              <a:rPr spc="-5" dirty="0"/>
              <a:t>CENTER</a:t>
            </a:r>
            <a:r>
              <a:rPr spc="40" dirty="0"/>
              <a:t> </a:t>
            </a:r>
            <a:r>
              <a:rPr spc="-10" dirty="0"/>
              <a:t>CAPACITY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8" name="bk object 18">
            <a:extLst>
              <a:ext uri="{FF2B5EF4-FFF2-40B4-BE49-F238E27FC236}">
                <a16:creationId xmlns:a16="http://schemas.microsoft.com/office/drawing/2014/main" id="{C97DBBAB-4CC7-4E47-98CE-A7F62B098589}"/>
              </a:ext>
            </a:extLst>
          </p:cNvPr>
          <p:cNvSpPr/>
          <p:nvPr userDrawn="1"/>
        </p:nvSpPr>
        <p:spPr>
          <a:xfrm>
            <a:off x="286727" y="296468"/>
            <a:ext cx="1099908" cy="109989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rgbClr val="231F2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 descr="Part of slideshow template, emphasizing the purpose of the Parent TA Center network." title="Strengthening Parent Center Capacity"/>
          <p:cNvSpPr>
            <a:spLocks noGrp="1"/>
          </p:cNvSpPr>
          <p:nvPr>
            <p:ph type="ftr" sz="quarter" idx="5"/>
          </p:nvPr>
        </p:nvSpPr>
        <p:spPr>
          <a:xfrm>
            <a:off x="3043111" y="6520654"/>
            <a:ext cx="4694555" cy="307777"/>
          </a:xfrm>
        </p:spPr>
        <p:txBody>
          <a:bodyPr lIns="0" tIns="0" rIns="0" bIns="0"/>
          <a:lstStyle>
            <a:lvl1pPr>
              <a:defRPr sz="2000" b="1" i="0">
                <a:solidFill>
                  <a:schemeClr val="accent5">
                    <a:lumMod val="50000"/>
                  </a:schemeClr>
                </a:solidFill>
                <a:latin typeface="Calibri"/>
                <a:cs typeface="Calibri"/>
              </a:defRPr>
            </a:lvl1pPr>
          </a:lstStyle>
          <a:p>
            <a:pPr marL="12700">
              <a:spcBef>
                <a:spcPts val="5"/>
              </a:spcBef>
            </a:pPr>
            <a:r>
              <a:rPr lang="en-US" spc="-10" dirty="0"/>
              <a:t>STRENGTHENING </a:t>
            </a:r>
            <a:r>
              <a:rPr lang="en-US" spc="-25" dirty="0"/>
              <a:t>PARENT </a:t>
            </a:r>
            <a:r>
              <a:rPr lang="en-US" spc="-5" dirty="0"/>
              <a:t>CENTER</a:t>
            </a:r>
            <a:r>
              <a:rPr lang="en-US" spc="40" dirty="0"/>
              <a:t> </a:t>
            </a:r>
            <a:r>
              <a:rPr lang="en-US" spc="-10" dirty="0"/>
              <a:t>CAPACITY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rgbClr val="231F2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C0E7F9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10" dirty="0"/>
              <a:t>STRENGTHENING </a:t>
            </a:r>
            <a:r>
              <a:rPr spc="-25" dirty="0"/>
              <a:t>PARENT </a:t>
            </a:r>
            <a:r>
              <a:rPr spc="-5" dirty="0"/>
              <a:t>CENTER</a:t>
            </a:r>
            <a:r>
              <a:rPr spc="40" dirty="0"/>
              <a:t> </a:t>
            </a:r>
            <a:r>
              <a:rPr spc="-10" dirty="0"/>
              <a:t>CAPACITY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C0E7F9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10" dirty="0"/>
              <a:t>STRENGTHENING </a:t>
            </a:r>
            <a:r>
              <a:rPr spc="-25" dirty="0"/>
              <a:t>PARENT </a:t>
            </a:r>
            <a:r>
              <a:rPr spc="-5" dirty="0"/>
              <a:t>CENTER</a:t>
            </a:r>
            <a:r>
              <a:rPr spc="40" dirty="0"/>
              <a:t> </a:t>
            </a:r>
            <a:r>
              <a:rPr spc="-10" dirty="0"/>
              <a:t>CAPACITY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71D163F-7814-4435-8D6F-6C0C75981D6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24400" y="4419600"/>
            <a:ext cx="46038" cy="460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1669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F5024-7C4E-4869-B401-5B1E457E5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CB8595-419F-4D95-8C84-11046B33D2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pc="-10"/>
              <a:t>STRENGTHENING </a:t>
            </a:r>
            <a:r>
              <a:rPr lang="en-US" spc="-25"/>
              <a:t>PARENT </a:t>
            </a:r>
            <a:r>
              <a:rPr lang="en-US" spc="-5"/>
              <a:t>CENTER</a:t>
            </a:r>
            <a:r>
              <a:rPr lang="en-US" spc="40"/>
              <a:t> </a:t>
            </a:r>
            <a:r>
              <a:rPr lang="en-US" spc="-10"/>
              <a:t>CAPACITY</a:t>
            </a:r>
            <a:endParaRPr lang="en-US" spc="-1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5B4E76-4604-4AF1-B57D-BB1C6BCFA39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84AA32-7888-4EA7-9766-EB7DFAC01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108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79915-4DAB-44ED-9001-BBB7242D1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12A01C-66FD-4E55-8CA1-CBF97C219A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pc="-10"/>
              <a:t>STRENGTHENING </a:t>
            </a:r>
            <a:r>
              <a:rPr lang="en-US" spc="-25"/>
              <a:t>PARENT </a:t>
            </a:r>
            <a:r>
              <a:rPr lang="en-US" spc="-5"/>
              <a:t>CENTER</a:t>
            </a:r>
            <a:r>
              <a:rPr lang="en-US" spc="40"/>
              <a:t> </a:t>
            </a:r>
            <a:r>
              <a:rPr lang="en-US" spc="-10"/>
              <a:t>CAPACITY</a:t>
            </a:r>
            <a:endParaRPr lang="en-US" spc="-1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C0060-1F5D-4CC4-B0B6-520BE032311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F40ABD-24F9-4840-8848-3ECE87042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748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BBA46-430C-4445-82F6-B7CEFEF9A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9EC1CA-6F67-49A3-AA79-0BFAA056034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pc="-10"/>
              <a:t>STRENGTHENING </a:t>
            </a:r>
            <a:r>
              <a:rPr lang="en-US" spc="-25"/>
              <a:t>PARENT </a:t>
            </a:r>
            <a:r>
              <a:rPr lang="en-US" spc="-5"/>
              <a:t>CENTER</a:t>
            </a:r>
            <a:r>
              <a:rPr lang="en-US" spc="40"/>
              <a:t> </a:t>
            </a:r>
            <a:r>
              <a:rPr lang="en-US" spc="-10"/>
              <a:t>CAPACITY</a:t>
            </a:r>
            <a:endParaRPr lang="en-US" spc="-1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3E2237-20AA-4AF8-A5FE-F245AB831FA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A5FA0A-FA5F-4C05-A366-7EC016875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444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 descr="This slideshow uses a template that repeats on most of the slides. This element is a long narrow light blue box against which is set the logo of the Parent Technical Assistance Center network." title="Left side of slideshow's template, a light blue box."/>
          <p:cNvSpPr/>
          <p:nvPr/>
        </p:nvSpPr>
        <p:spPr>
          <a:xfrm>
            <a:off x="0" y="0"/>
            <a:ext cx="1639570" cy="6858000"/>
          </a:xfrm>
          <a:prstGeom prst="rect">
            <a:avLst/>
          </a:prstGeom>
          <a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k object 17"/>
          <p:cNvSpPr/>
          <p:nvPr/>
        </p:nvSpPr>
        <p:spPr>
          <a:xfrm>
            <a:off x="244093" y="253836"/>
            <a:ext cx="1185545" cy="1185545"/>
          </a:xfrm>
          <a:custGeom>
            <a:avLst/>
            <a:gdLst/>
            <a:ahLst/>
            <a:cxnLst/>
            <a:rect l="l" t="t" r="r" b="b"/>
            <a:pathLst>
              <a:path w="1185545" h="1185545">
                <a:moveTo>
                  <a:pt x="592582" y="0"/>
                </a:moveTo>
                <a:lnTo>
                  <a:pt x="543980" y="1964"/>
                </a:lnTo>
                <a:lnTo>
                  <a:pt x="496460" y="7755"/>
                </a:lnTo>
                <a:lnTo>
                  <a:pt x="450176" y="17221"/>
                </a:lnTo>
                <a:lnTo>
                  <a:pt x="405278" y="30209"/>
                </a:lnTo>
                <a:lnTo>
                  <a:pt x="361920" y="46567"/>
                </a:lnTo>
                <a:lnTo>
                  <a:pt x="320254" y="66141"/>
                </a:lnTo>
                <a:lnTo>
                  <a:pt x="280432" y="88781"/>
                </a:lnTo>
                <a:lnTo>
                  <a:pt x="242608" y="114332"/>
                </a:lnTo>
                <a:lnTo>
                  <a:pt x="206933" y="142643"/>
                </a:lnTo>
                <a:lnTo>
                  <a:pt x="173561" y="173561"/>
                </a:lnTo>
                <a:lnTo>
                  <a:pt x="142643" y="206933"/>
                </a:lnTo>
                <a:lnTo>
                  <a:pt x="114332" y="242608"/>
                </a:lnTo>
                <a:lnTo>
                  <a:pt x="88781" y="280432"/>
                </a:lnTo>
                <a:lnTo>
                  <a:pt x="66141" y="320254"/>
                </a:lnTo>
                <a:lnTo>
                  <a:pt x="46567" y="361920"/>
                </a:lnTo>
                <a:lnTo>
                  <a:pt x="30209" y="405278"/>
                </a:lnTo>
                <a:lnTo>
                  <a:pt x="17221" y="450176"/>
                </a:lnTo>
                <a:lnTo>
                  <a:pt x="7755" y="496460"/>
                </a:lnTo>
                <a:lnTo>
                  <a:pt x="1964" y="543980"/>
                </a:lnTo>
                <a:lnTo>
                  <a:pt x="0" y="592581"/>
                </a:lnTo>
                <a:lnTo>
                  <a:pt x="1964" y="641183"/>
                </a:lnTo>
                <a:lnTo>
                  <a:pt x="7755" y="688703"/>
                </a:lnTo>
                <a:lnTo>
                  <a:pt x="17221" y="734987"/>
                </a:lnTo>
                <a:lnTo>
                  <a:pt x="30209" y="779885"/>
                </a:lnTo>
                <a:lnTo>
                  <a:pt x="46567" y="823243"/>
                </a:lnTo>
                <a:lnTo>
                  <a:pt x="66141" y="864909"/>
                </a:lnTo>
                <a:lnTo>
                  <a:pt x="88781" y="904731"/>
                </a:lnTo>
                <a:lnTo>
                  <a:pt x="114332" y="942555"/>
                </a:lnTo>
                <a:lnTo>
                  <a:pt x="142643" y="978230"/>
                </a:lnTo>
                <a:lnTo>
                  <a:pt x="173561" y="1011602"/>
                </a:lnTo>
                <a:lnTo>
                  <a:pt x="206933" y="1042520"/>
                </a:lnTo>
                <a:lnTo>
                  <a:pt x="242608" y="1070831"/>
                </a:lnTo>
                <a:lnTo>
                  <a:pt x="280432" y="1096382"/>
                </a:lnTo>
                <a:lnTo>
                  <a:pt x="320254" y="1119022"/>
                </a:lnTo>
                <a:lnTo>
                  <a:pt x="361920" y="1138596"/>
                </a:lnTo>
                <a:lnTo>
                  <a:pt x="405278" y="1154954"/>
                </a:lnTo>
                <a:lnTo>
                  <a:pt x="450176" y="1167942"/>
                </a:lnTo>
                <a:lnTo>
                  <a:pt x="496460" y="1177408"/>
                </a:lnTo>
                <a:lnTo>
                  <a:pt x="543980" y="1183199"/>
                </a:lnTo>
                <a:lnTo>
                  <a:pt x="592582" y="1185163"/>
                </a:lnTo>
                <a:lnTo>
                  <a:pt x="641183" y="1183199"/>
                </a:lnTo>
                <a:lnTo>
                  <a:pt x="688703" y="1177408"/>
                </a:lnTo>
                <a:lnTo>
                  <a:pt x="734987" y="1167942"/>
                </a:lnTo>
                <a:lnTo>
                  <a:pt x="779885" y="1154954"/>
                </a:lnTo>
                <a:lnTo>
                  <a:pt x="823243" y="1138596"/>
                </a:lnTo>
                <a:lnTo>
                  <a:pt x="864909" y="1119022"/>
                </a:lnTo>
                <a:lnTo>
                  <a:pt x="904731" y="1096382"/>
                </a:lnTo>
                <a:lnTo>
                  <a:pt x="942555" y="1070831"/>
                </a:lnTo>
                <a:lnTo>
                  <a:pt x="978230" y="1042520"/>
                </a:lnTo>
                <a:lnTo>
                  <a:pt x="1011602" y="1011602"/>
                </a:lnTo>
                <a:lnTo>
                  <a:pt x="1042520" y="978230"/>
                </a:lnTo>
                <a:lnTo>
                  <a:pt x="1070831" y="942555"/>
                </a:lnTo>
                <a:lnTo>
                  <a:pt x="1096382" y="904731"/>
                </a:lnTo>
                <a:lnTo>
                  <a:pt x="1119022" y="864909"/>
                </a:lnTo>
                <a:lnTo>
                  <a:pt x="1138596" y="823243"/>
                </a:lnTo>
                <a:lnTo>
                  <a:pt x="1154954" y="779885"/>
                </a:lnTo>
                <a:lnTo>
                  <a:pt x="1167942" y="734987"/>
                </a:lnTo>
                <a:lnTo>
                  <a:pt x="1177408" y="688703"/>
                </a:lnTo>
                <a:lnTo>
                  <a:pt x="1183199" y="641183"/>
                </a:lnTo>
                <a:lnTo>
                  <a:pt x="1185164" y="592581"/>
                </a:lnTo>
                <a:lnTo>
                  <a:pt x="1183199" y="543980"/>
                </a:lnTo>
                <a:lnTo>
                  <a:pt x="1177408" y="496460"/>
                </a:lnTo>
                <a:lnTo>
                  <a:pt x="1167942" y="450176"/>
                </a:lnTo>
                <a:lnTo>
                  <a:pt x="1154954" y="405278"/>
                </a:lnTo>
                <a:lnTo>
                  <a:pt x="1138596" y="361920"/>
                </a:lnTo>
                <a:lnTo>
                  <a:pt x="1119022" y="320254"/>
                </a:lnTo>
                <a:lnTo>
                  <a:pt x="1096382" y="280432"/>
                </a:lnTo>
                <a:lnTo>
                  <a:pt x="1070831" y="242608"/>
                </a:lnTo>
                <a:lnTo>
                  <a:pt x="1042520" y="206933"/>
                </a:lnTo>
                <a:lnTo>
                  <a:pt x="1011602" y="173561"/>
                </a:lnTo>
                <a:lnTo>
                  <a:pt x="978230" y="142643"/>
                </a:lnTo>
                <a:lnTo>
                  <a:pt x="942555" y="114332"/>
                </a:lnTo>
                <a:lnTo>
                  <a:pt x="904731" y="88781"/>
                </a:lnTo>
                <a:lnTo>
                  <a:pt x="864909" y="66141"/>
                </a:lnTo>
                <a:lnTo>
                  <a:pt x="823243" y="46567"/>
                </a:lnTo>
                <a:lnTo>
                  <a:pt x="779885" y="30209"/>
                </a:lnTo>
                <a:lnTo>
                  <a:pt x="734987" y="17221"/>
                </a:lnTo>
                <a:lnTo>
                  <a:pt x="688703" y="7755"/>
                </a:lnTo>
                <a:lnTo>
                  <a:pt x="641183" y="1964"/>
                </a:lnTo>
                <a:lnTo>
                  <a:pt x="5925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 descr="This logo shows a ring of hands of different colors, each grasping the next." title="Logo of the Parent Technical Assistance Center network"/>
          <p:cNvSpPr/>
          <p:nvPr/>
        </p:nvSpPr>
        <p:spPr>
          <a:xfrm>
            <a:off x="286727" y="296468"/>
            <a:ext cx="1099908" cy="1099896"/>
          </a:xfrm>
          <a:prstGeom prst="rect">
            <a:avLst/>
          </a:prstGeom>
          <a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639570" y="6527800"/>
            <a:ext cx="7504430" cy="330200"/>
          </a:xfrm>
          <a:custGeom>
            <a:avLst/>
            <a:gdLst/>
            <a:ahLst/>
            <a:cxnLst/>
            <a:rect l="l" t="t" r="r" b="b"/>
            <a:pathLst>
              <a:path w="7504430" h="330200">
                <a:moveTo>
                  <a:pt x="0" y="330200"/>
                </a:moveTo>
                <a:lnTo>
                  <a:pt x="7504430" y="330200"/>
                </a:lnTo>
                <a:lnTo>
                  <a:pt x="7504430" y="0"/>
                </a:lnTo>
                <a:lnTo>
                  <a:pt x="0" y="0"/>
                </a:lnTo>
                <a:lnTo>
                  <a:pt x="0" y="330200"/>
                </a:lnTo>
                <a:close/>
              </a:path>
            </a:pathLst>
          </a:custGeom>
          <a:solidFill>
            <a:srgbClr val="8DDE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89303" y="424654"/>
            <a:ext cx="6565392" cy="345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rgbClr val="231F2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7313" y="1801114"/>
            <a:ext cx="7929372" cy="19380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 descr="Nearly every slide in this slideshow has this text in caps at the bottom, emphasizing the purpose of the network." title="Design in template: Strengthening Parent Center Capacity"/>
          <p:cNvSpPr>
            <a:spLocks noGrp="1"/>
          </p:cNvSpPr>
          <p:nvPr>
            <p:ph type="ftr" sz="quarter" idx="5"/>
          </p:nvPr>
        </p:nvSpPr>
        <p:spPr>
          <a:xfrm>
            <a:off x="3043111" y="6520654"/>
            <a:ext cx="4694555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defRPr>
            </a:lvl1pPr>
          </a:lstStyle>
          <a:p>
            <a:pPr marL="12700">
              <a:spcBef>
                <a:spcPts val="5"/>
              </a:spcBef>
            </a:pPr>
            <a:r>
              <a:rPr lang="en-US" spc="-10" dirty="0"/>
              <a:t>STRENGTHENING </a:t>
            </a:r>
            <a:r>
              <a:rPr lang="en-US" spc="-25" dirty="0"/>
              <a:t>PARENT </a:t>
            </a:r>
            <a:r>
              <a:rPr lang="en-US" spc="-5" dirty="0"/>
              <a:t>CENTER</a:t>
            </a:r>
            <a:r>
              <a:rPr lang="en-US" spc="40" dirty="0"/>
              <a:t> </a:t>
            </a:r>
            <a:r>
              <a:rPr lang="en-US" spc="-10" dirty="0"/>
              <a:t>CAPACITY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youtu.be/Vo7Ew1QB4Lk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22.emf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9.e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1.emf"/><Relationship Id="rId5" Type="http://schemas.openxmlformats.org/officeDocument/2006/relationships/image" Target="../media/image18.emf"/><Relationship Id="rId15" Type="http://schemas.openxmlformats.org/officeDocument/2006/relationships/image" Target="../media/image23.e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20.emf"/><Relationship Id="rId14" Type="http://schemas.openxmlformats.org/officeDocument/2006/relationships/oleObject" Target="../embeddings/oleObject6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3487348" y="3287044"/>
            <a:ext cx="4894652" cy="457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defTabSz="914400">
              <a:spcBef>
                <a:spcPct val="20000"/>
              </a:spcBef>
              <a:buFont typeface="Arial" charset="0"/>
              <a:buNone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Center for Parent Information and Resources</a:t>
            </a:r>
          </a:p>
          <a:p>
            <a:pPr algn="r" defTabSz="914400">
              <a:spcBef>
                <a:spcPct val="20000"/>
              </a:spcBef>
              <a:buFont typeface="Arial" charset="0"/>
              <a:buNone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March 22, 2018</a:t>
            </a:r>
          </a:p>
        </p:txBody>
      </p:sp>
      <p:sp>
        <p:nvSpPr>
          <p:cNvPr id="19" name="Line 4" title="Straight line as a divider"/>
          <p:cNvSpPr>
            <a:spLocks noChangeShapeType="1"/>
          </p:cNvSpPr>
          <p:nvPr/>
        </p:nvSpPr>
        <p:spPr bwMode="auto">
          <a:xfrm>
            <a:off x="2572948" y="3287044"/>
            <a:ext cx="580905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30320" y="2413714"/>
            <a:ext cx="64516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b="1" dirty="0">
                <a:solidFill>
                  <a:srgbClr val="800000"/>
                </a:solidFill>
              </a:rPr>
              <a:t>Webinar: Introduction to Tool Kits for Board Professional Development for Parent Centers</a:t>
            </a:r>
          </a:p>
        </p:txBody>
      </p:sp>
      <p:pic>
        <p:nvPicPr>
          <p:cNvPr id="13" name="Picture 8" descr="This is the logo of the CPIR, the Center for Parent Information and Resources. It shows 3 hands of different sizes, reaching toward one another.&#10;" title="logoscreenshot-without na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2286000"/>
            <a:ext cx="1905000" cy="1278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 hidden="1">
            <a:extLst>
              <a:ext uri="{FF2B5EF4-FFF2-40B4-BE49-F238E27FC236}">
                <a16:creationId xmlns:a16="http://schemas.microsoft.com/office/drawing/2014/main" id="{A650DA52-3523-4B55-BFD8-8CEEF2C31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303" y="424654"/>
            <a:ext cx="6565392" cy="646331"/>
          </a:xfrm>
        </p:spPr>
        <p:txBody>
          <a:bodyPr/>
          <a:lstStyle/>
          <a:p>
            <a:r>
              <a:rPr lang="en-US" dirty="0"/>
              <a:t>Webinar: Introduction to Tool Kits for Board Professional Development for Parent Centers</a:t>
            </a:r>
          </a:p>
        </p:txBody>
      </p:sp>
    </p:spTree>
    <p:extLst>
      <p:ext uri="{BB962C8B-B14F-4D97-AF65-F5344CB8AC3E}">
        <p14:creationId xmlns:p14="http://schemas.microsoft.com/office/powerpoint/2010/main" val="3011931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9" title="Strengthening Parent Center Capacity"/>
          <p:cNvSpPr txBox="1">
            <a:spLocks noGrp="1"/>
          </p:cNvSpPr>
          <p:nvPr>
            <p:ph type="ftr" sz="quarter" idx="5"/>
          </p:nvPr>
        </p:nvSpPr>
        <p:spPr>
          <a:xfrm>
            <a:off x="3043111" y="6520654"/>
            <a:ext cx="4694555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10" dirty="0">
                <a:solidFill>
                  <a:schemeClr val="accent5">
                    <a:lumMod val="50000"/>
                  </a:schemeClr>
                </a:solidFill>
              </a:rPr>
              <a:t>STRENGTHENING </a:t>
            </a:r>
            <a:r>
              <a:rPr spc="-25" dirty="0">
                <a:solidFill>
                  <a:schemeClr val="accent5">
                    <a:lumMod val="50000"/>
                  </a:schemeClr>
                </a:solidFill>
              </a:rPr>
              <a:t>PARENT </a:t>
            </a:r>
            <a:r>
              <a:rPr spc="-5" dirty="0">
                <a:solidFill>
                  <a:schemeClr val="accent5">
                    <a:lumMod val="50000"/>
                  </a:schemeClr>
                </a:solidFill>
              </a:rPr>
              <a:t>CENTER</a:t>
            </a:r>
            <a:r>
              <a:rPr spc="4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spc="-10" dirty="0">
                <a:solidFill>
                  <a:schemeClr val="accent5">
                    <a:lumMod val="50000"/>
                  </a:schemeClr>
                </a:solidFill>
              </a:rPr>
              <a:t>CAPACITY</a:t>
            </a:r>
          </a:p>
        </p:txBody>
      </p:sp>
      <p:sp>
        <p:nvSpPr>
          <p:cNvPr id="12" name="TextBox 11" descr="That's how long these activities might take." title="20-45+ minutes"/>
          <p:cNvSpPr txBox="1"/>
          <p:nvPr/>
        </p:nvSpPr>
        <p:spPr>
          <a:xfrm rot="1441013">
            <a:off x="5010900" y="1958060"/>
            <a:ext cx="2980025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       20 - 45+ minutes</a:t>
            </a:r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2039173" y="1725764"/>
            <a:ext cx="5943600" cy="3716069"/>
          </a:xfrm>
          <a:prstGeom prst="rect">
            <a:avLst/>
          </a:prstGeom>
        </p:spPr>
        <p:txBody>
          <a:bodyPr wrap="square" lIns="0" tIns="0" rIns="0" bIns="0">
            <a:normAutofit lnSpcReduction="10000"/>
          </a:bodyPr>
          <a:lstStyle>
            <a:lvl1pPr marL="0">
              <a:defRPr sz="2200" b="0" i="0">
                <a:solidFill>
                  <a:srgbClr val="231F20"/>
                </a:solidFill>
                <a:latin typeface="Calibri"/>
                <a:ea typeface="+mn-ea"/>
                <a:cs typeface="Calibri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en-US" sz="1900" kern="0" dirty="0">
                <a:latin typeface="Arial" panose="020B0604020202020204" pitchFamily="34" charset="0"/>
                <a:cs typeface="Arial" panose="020B0604020202020204" pitchFamily="34" charset="0"/>
              </a:rPr>
              <a:t>Pick a Module</a:t>
            </a: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endParaRPr lang="en-US" sz="19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en-US" sz="1900" kern="0" dirty="0">
                <a:latin typeface="Arial" panose="020B0604020202020204" pitchFamily="34" charset="0"/>
                <a:cs typeface="Arial" panose="020B0604020202020204" pitchFamily="34" charset="0"/>
              </a:rPr>
              <a:t>Read the “</a:t>
            </a:r>
            <a:r>
              <a:rPr lang="en-US" sz="1900" i="1" kern="0" dirty="0">
                <a:latin typeface="Arial" panose="020B0604020202020204" pitchFamily="34" charset="0"/>
                <a:cs typeface="Arial" panose="020B0604020202020204" pitchFamily="34" charset="0"/>
              </a:rPr>
              <a:t>How to Use” </a:t>
            </a:r>
            <a:r>
              <a:rPr lang="en-US" sz="1900" kern="0" dirty="0">
                <a:latin typeface="Arial" panose="020B0604020202020204" pitchFamily="34" charset="0"/>
                <a:cs typeface="Arial" panose="020B0604020202020204" pitchFamily="34" charset="0"/>
              </a:rPr>
              <a:t>Guide</a:t>
            </a: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endParaRPr lang="en-US" sz="19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en-US" sz="1900" kern="0" dirty="0">
                <a:latin typeface="Arial" panose="020B0604020202020204" pitchFamily="34" charset="0"/>
                <a:cs typeface="Arial" panose="020B0604020202020204" pitchFamily="34" charset="0"/>
              </a:rPr>
              <a:t>Show the </a:t>
            </a:r>
            <a:r>
              <a:rPr lang="en-US" sz="1900" i="1" kern="0" dirty="0">
                <a:latin typeface="Arial" panose="020B0604020202020204" pitchFamily="34" charset="0"/>
                <a:cs typeface="Arial" panose="020B0604020202020204" pitchFamily="34" charset="0"/>
              </a:rPr>
              <a:t>Video</a:t>
            </a:r>
            <a:r>
              <a:rPr lang="en-US" sz="1900" kern="0" dirty="0">
                <a:latin typeface="Arial" panose="020B0604020202020204" pitchFamily="34" charset="0"/>
                <a:cs typeface="Arial" panose="020B0604020202020204" pitchFamily="34" charset="0"/>
              </a:rPr>
              <a:t> (11-21+ minutes)</a:t>
            </a: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endParaRPr lang="en-US" sz="19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en-US" sz="1900" kern="0" dirty="0">
                <a:latin typeface="Arial" panose="020B0604020202020204" pitchFamily="34" charset="0"/>
                <a:cs typeface="Arial" panose="020B0604020202020204" pitchFamily="34" charset="0"/>
              </a:rPr>
              <a:t>Use the </a:t>
            </a:r>
            <a:r>
              <a:rPr lang="en-US" sz="1900" i="1" kern="0" dirty="0">
                <a:latin typeface="Arial" panose="020B0604020202020204" pitchFamily="34" charset="0"/>
                <a:cs typeface="Arial" panose="020B0604020202020204" pitchFamily="34" charset="0"/>
              </a:rPr>
              <a:t>Dialogue Guide </a:t>
            </a:r>
            <a:r>
              <a:rPr lang="en-US" sz="1900" kern="0" dirty="0">
                <a:latin typeface="Arial" panose="020B0604020202020204" pitchFamily="34" charset="0"/>
                <a:cs typeface="Arial" panose="020B0604020202020204" pitchFamily="34" charset="0"/>
              </a:rPr>
              <a:t>(10-15+ minutes)</a:t>
            </a: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endParaRPr lang="en-US" sz="19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en-US" sz="1900" kern="0" dirty="0">
                <a:latin typeface="Arial" panose="020B0604020202020204" pitchFamily="34" charset="0"/>
                <a:cs typeface="Arial" panose="020B0604020202020204" pitchFamily="34" charset="0"/>
              </a:rPr>
              <a:t>Hand out the </a:t>
            </a:r>
            <a:r>
              <a:rPr lang="en-US" sz="1900" i="1" kern="0" dirty="0">
                <a:latin typeface="Arial" panose="020B0604020202020204" pitchFamily="34" charset="0"/>
                <a:cs typeface="Arial" panose="020B0604020202020204" pitchFamily="34" charset="0"/>
              </a:rPr>
              <a:t>FAQ Sheet </a:t>
            </a:r>
            <a:r>
              <a:rPr lang="en-US" sz="1900" kern="0" dirty="0">
                <a:latin typeface="Arial" panose="020B0604020202020204" pitchFamily="34" charset="0"/>
                <a:cs typeface="Arial" panose="020B0604020202020204" pitchFamily="34" charset="0"/>
              </a:rPr>
              <a:t>(1-15+ minutes)  </a:t>
            </a: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endParaRPr lang="en-US" sz="19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en-US" sz="1900" kern="0" dirty="0">
                <a:latin typeface="Arial" panose="020B0604020202020204" pitchFamily="34" charset="0"/>
                <a:cs typeface="Arial" panose="020B0604020202020204" pitchFamily="34" charset="0"/>
              </a:rPr>
              <a:t>Hand out the </a:t>
            </a:r>
            <a:r>
              <a:rPr lang="en-US" sz="1900" i="1" kern="0" dirty="0">
                <a:latin typeface="Arial" panose="020B0604020202020204" pitchFamily="34" charset="0"/>
                <a:cs typeface="Arial" panose="020B0604020202020204" pitchFamily="34" charset="0"/>
              </a:rPr>
              <a:t>Resource List &amp; select resources          </a:t>
            </a:r>
            <a:r>
              <a:rPr lang="en-US" sz="1900" kern="0" dirty="0">
                <a:latin typeface="Arial" panose="020B0604020202020204" pitchFamily="34" charset="0"/>
                <a:cs typeface="Arial" panose="020B0604020202020204" pitchFamily="34" charset="0"/>
              </a:rPr>
              <a:t>(1-15+ minutes)</a:t>
            </a: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endParaRPr lang="en-US" sz="19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en-US" sz="1900" kern="0" dirty="0">
                <a:latin typeface="Arial" panose="020B0604020202020204" pitchFamily="34" charset="0"/>
                <a:cs typeface="Arial" panose="020B0604020202020204" pitchFamily="34" charset="0"/>
              </a:rPr>
              <a:t>Complete the </a:t>
            </a:r>
            <a:r>
              <a:rPr lang="en-US" sz="1900" i="1" kern="0" dirty="0">
                <a:latin typeface="Arial" panose="020B0604020202020204" pitchFamily="34" charset="0"/>
                <a:cs typeface="Arial" panose="020B0604020202020204" pitchFamily="34" charset="0"/>
              </a:rPr>
              <a:t>Evaluation form </a:t>
            </a:r>
            <a:r>
              <a:rPr lang="en-US" sz="1900" kern="0" dirty="0">
                <a:latin typeface="Arial" panose="020B0604020202020204" pitchFamily="34" charset="0"/>
                <a:cs typeface="Arial" panose="020B0604020202020204" pitchFamily="34" charset="0"/>
              </a:rPr>
              <a:t>(2 minutes)</a:t>
            </a:r>
          </a:p>
          <a:p>
            <a:pPr defTabSz="914400"/>
            <a:endParaRPr lang="en-US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/>
            <a:endParaRPr lang="en-US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/>
            <a:endParaRPr lang="en-US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/>
            <a:endParaRPr lang="en-US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 title="Slide title: How do I use the tools?"/>
          <p:cNvSpPr>
            <a:spLocks noGrp="1"/>
          </p:cNvSpPr>
          <p:nvPr>
            <p:ph type="title"/>
          </p:nvPr>
        </p:nvSpPr>
        <p:spPr>
          <a:xfrm>
            <a:off x="2057400" y="424654"/>
            <a:ext cx="4724399" cy="369332"/>
          </a:xfrm>
        </p:spPr>
        <p:txBody>
          <a:bodyPr/>
          <a:lstStyle/>
          <a:p>
            <a:r>
              <a:rPr lang="en-US" sz="2400" dirty="0"/>
              <a:t>How Do I Use the Tools? </a:t>
            </a:r>
          </a:p>
        </p:txBody>
      </p:sp>
    </p:spTree>
    <p:extLst>
      <p:ext uri="{BB962C8B-B14F-4D97-AF65-F5344CB8AC3E}">
        <p14:creationId xmlns:p14="http://schemas.microsoft.com/office/powerpoint/2010/main" val="3558365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71800" y="6510439"/>
            <a:ext cx="4373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b="1" spc="-10" dirty="0">
                <a:solidFill>
                  <a:schemeClr val="accent5">
                    <a:lumMod val="50000"/>
                  </a:schemeClr>
                </a:solidFill>
              </a:rPr>
              <a:t>STRENGTHENING </a:t>
            </a:r>
            <a:r>
              <a:rPr lang="en-US" b="1" spc="-25" dirty="0">
                <a:solidFill>
                  <a:schemeClr val="accent5">
                    <a:lumMod val="50000"/>
                  </a:schemeClr>
                </a:solidFill>
              </a:rPr>
              <a:t>PARENT </a:t>
            </a:r>
            <a:r>
              <a:rPr lang="en-US" b="1" spc="-5" dirty="0">
                <a:solidFill>
                  <a:schemeClr val="accent5">
                    <a:lumMod val="50000"/>
                  </a:schemeClr>
                </a:solidFill>
              </a:rPr>
              <a:t>CENTER</a:t>
            </a:r>
            <a:r>
              <a:rPr lang="en-US" b="1" spc="4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b="1" spc="-10" dirty="0">
                <a:solidFill>
                  <a:schemeClr val="accent5">
                    <a:lumMod val="50000"/>
                  </a:schemeClr>
                </a:solidFill>
              </a:rPr>
              <a:t>CAPACITY</a:t>
            </a:r>
          </a:p>
        </p:txBody>
      </p:sp>
      <p:pic>
        <p:nvPicPr>
          <p:cNvPr id="14" name="Picture 13" descr="This is a screenshot of the how-to-use guide for Tool Kit 1. On top is slapped a yellow box that says, &quot;First, review the &quot;How to Use&quot; Guide.&quot;" title="Tool Kit #1: How to Use Guid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4734" y="630379"/>
            <a:ext cx="7218218" cy="5671457"/>
          </a:xfrm>
          <a:prstGeom prst="rect">
            <a:avLst/>
          </a:prstGeom>
          <a:ln w="15875">
            <a:solidFill>
              <a:schemeClr val="accent1">
                <a:shade val="95000"/>
                <a:satMod val="105000"/>
              </a:schemeClr>
            </a:solidFill>
          </a:ln>
        </p:spPr>
      </p:pic>
      <p:sp>
        <p:nvSpPr>
          <p:cNvPr id="17" name="TextBox 16" title="Yellow instruction box: First, review the &quot;How to Use&quot; guide"/>
          <p:cNvSpPr txBox="1"/>
          <p:nvPr/>
        </p:nvSpPr>
        <p:spPr>
          <a:xfrm rot="1568228">
            <a:off x="4032691" y="3949971"/>
            <a:ext cx="4894091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First - Review the “How to Use” Guide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7840" y="152400"/>
            <a:ext cx="7010400" cy="323165"/>
          </a:xfrm>
        </p:spPr>
        <p:txBody>
          <a:bodyPr/>
          <a:lstStyle/>
          <a:p>
            <a:r>
              <a:rPr lang="en-US" dirty="0"/>
              <a:t>TK#1 – HOW TO USE Guide</a:t>
            </a:r>
          </a:p>
        </p:txBody>
      </p:sp>
    </p:spTree>
    <p:extLst>
      <p:ext uri="{BB962C8B-B14F-4D97-AF65-F5344CB8AC3E}">
        <p14:creationId xmlns:p14="http://schemas.microsoft.com/office/powerpoint/2010/main" val="3333821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9"/>
          <p:cNvSpPr txBox="1">
            <a:spLocks noGrp="1"/>
          </p:cNvSpPr>
          <p:nvPr>
            <p:ph type="ftr" sz="quarter" idx="5"/>
          </p:nvPr>
        </p:nvSpPr>
        <p:spPr>
          <a:xfrm>
            <a:off x="3043111" y="6520654"/>
            <a:ext cx="4694555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10" dirty="0"/>
              <a:t>STRENGTHENING </a:t>
            </a:r>
            <a:r>
              <a:rPr spc="-25" dirty="0"/>
              <a:t>PARENT </a:t>
            </a:r>
            <a:r>
              <a:rPr spc="-5" dirty="0"/>
              <a:t>CENTER</a:t>
            </a:r>
            <a:r>
              <a:rPr spc="40" dirty="0"/>
              <a:t> </a:t>
            </a:r>
            <a:r>
              <a:rPr spc="-10" dirty="0"/>
              <a:t>CAPACITY</a:t>
            </a:r>
          </a:p>
        </p:txBody>
      </p:sp>
      <p:pic>
        <p:nvPicPr>
          <p:cNvPr id="5" name="Picture 4" descr="Screenshot of information that's included in the How to Use Guide for each toolkit: description of its content, time needed to complete different activities, and other materials needed." title="What's in the How to Use Guid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7840" y="1257300"/>
            <a:ext cx="7323477" cy="3276600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sp>
        <p:nvSpPr>
          <p:cNvPr id="6" name="TextBox 5" descr="A resource in the how-to-use guide is the table that's shown on this slide, indicating that the next step in using the guide is to look at this table describing a tool kit's content, the time that elements will take, and what other materials are needed." title="Yellow instruction box: Description of content, time, and other materials needed"/>
          <p:cNvSpPr txBox="1"/>
          <p:nvPr/>
        </p:nvSpPr>
        <p:spPr>
          <a:xfrm rot="1447498">
            <a:off x="5239217" y="3857218"/>
            <a:ext cx="3738096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Description of content, time, and other materials needed</a:t>
            </a:r>
          </a:p>
        </p:txBody>
      </p:sp>
      <p:sp>
        <p:nvSpPr>
          <p:cNvPr id="2" name="Title 1" descr="This slide continues to describe what's in the &quot;How to Use Guide&quot;" title="Slide title: TK#1--How To Use Guide"/>
          <p:cNvSpPr>
            <a:spLocks noGrp="1"/>
          </p:cNvSpPr>
          <p:nvPr>
            <p:ph type="title"/>
          </p:nvPr>
        </p:nvSpPr>
        <p:spPr>
          <a:xfrm>
            <a:off x="1767840" y="344269"/>
            <a:ext cx="4556760" cy="323165"/>
          </a:xfrm>
        </p:spPr>
        <p:txBody>
          <a:bodyPr/>
          <a:lstStyle/>
          <a:p>
            <a:r>
              <a:rPr lang="en-US" dirty="0"/>
              <a:t> TK#1 – HOW TO USE Guide</a:t>
            </a:r>
          </a:p>
        </p:txBody>
      </p:sp>
    </p:spTree>
    <p:extLst>
      <p:ext uri="{BB962C8B-B14F-4D97-AF65-F5344CB8AC3E}">
        <p14:creationId xmlns:p14="http://schemas.microsoft.com/office/powerpoint/2010/main" val="3454345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 title="Strengthening Parent Center Capacity"/>
          <p:cNvSpPr txBox="1">
            <a:spLocks noGrp="1"/>
          </p:cNvSpPr>
          <p:nvPr>
            <p:ph type="ftr" sz="quarter" idx="5"/>
          </p:nvPr>
        </p:nvSpPr>
        <p:spPr>
          <a:xfrm>
            <a:off x="3043111" y="6520654"/>
            <a:ext cx="4694555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10" dirty="0"/>
              <a:t>STRENGTHENING </a:t>
            </a:r>
            <a:r>
              <a:rPr spc="-25" dirty="0"/>
              <a:t>PARENT </a:t>
            </a:r>
            <a:r>
              <a:rPr spc="-5" dirty="0"/>
              <a:t>CENTER</a:t>
            </a:r>
            <a:r>
              <a:rPr spc="40" dirty="0"/>
              <a:t> </a:t>
            </a:r>
            <a:r>
              <a:rPr spc="-10" dirty="0"/>
              <a:t>CAPACITY</a:t>
            </a:r>
          </a:p>
        </p:txBody>
      </p:sp>
      <p:pic>
        <p:nvPicPr>
          <p:cNvPr id="5" name="Picture 4" descr="Here's a screenshot from one of the videos included in the toolkit series, along with the yellow instruction box that says, &quot;Watch the Video.&quot; " title="Videos with Each Toolkit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668" y="1516027"/>
            <a:ext cx="8805332" cy="4952999"/>
          </a:xfrm>
          <a:prstGeom prst="rect">
            <a:avLst/>
          </a:prstGeom>
        </p:spPr>
      </p:pic>
      <p:sp>
        <p:nvSpPr>
          <p:cNvPr id="6" name="Rectangle 5" descr="The video for the Board Recruitment tool kit is online at: &#10;https://youtu.be/Vo7Ew1QB4Lk " title="YouTube link to an example video"/>
          <p:cNvSpPr/>
          <p:nvPr/>
        </p:nvSpPr>
        <p:spPr>
          <a:xfrm>
            <a:off x="1905000" y="830783"/>
            <a:ext cx="4939237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u="sng" dirty="0">
                <a:solidFill>
                  <a:srgbClr val="2E74B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https://youtu.be/Vo7Ew1QB4Lk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 descr="Next step in using any of the tool kits." title="Yellow instruction box: Watch the video"/>
          <p:cNvSpPr txBox="1"/>
          <p:nvPr/>
        </p:nvSpPr>
        <p:spPr>
          <a:xfrm rot="1568228">
            <a:off x="6047702" y="2894892"/>
            <a:ext cx="2933470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Watch the Video</a:t>
            </a:r>
          </a:p>
        </p:txBody>
      </p:sp>
      <p:sp>
        <p:nvSpPr>
          <p:cNvPr id="7" name="Title 1" descr="Each tool kit comes with a video." title="Slide title: Video"/>
          <p:cNvSpPr>
            <a:spLocks noGrp="1"/>
          </p:cNvSpPr>
          <p:nvPr>
            <p:ph type="title"/>
          </p:nvPr>
        </p:nvSpPr>
        <p:spPr>
          <a:xfrm>
            <a:off x="1905000" y="238414"/>
            <a:ext cx="6565900" cy="323165"/>
          </a:xfrm>
        </p:spPr>
        <p:txBody>
          <a:bodyPr/>
          <a:lstStyle/>
          <a:p>
            <a:r>
              <a:rPr lang="en-US" dirty="0"/>
              <a:t>TK#1 - Board Recruitment - VIDEO</a:t>
            </a:r>
          </a:p>
        </p:txBody>
      </p:sp>
    </p:spTree>
    <p:extLst>
      <p:ext uri="{BB962C8B-B14F-4D97-AF65-F5344CB8AC3E}">
        <p14:creationId xmlns:p14="http://schemas.microsoft.com/office/powerpoint/2010/main" val="2001477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shot as an example of the dialogue guides that are included in each toolkit. The yellow instruction box says, &quot;Next, read the Dialogue Guide notes.&quot;" title="Dialogue Guide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9945" y="800100"/>
            <a:ext cx="5505565" cy="6576808"/>
          </a:xfrm>
          <a:prstGeom prst="rect">
            <a:avLst/>
          </a:prstGeom>
          <a:ln w="15875">
            <a:solidFill>
              <a:schemeClr val="accent1">
                <a:shade val="95000"/>
                <a:satMod val="105000"/>
              </a:schemeClr>
            </a:solidFill>
          </a:ln>
        </p:spPr>
      </p:pic>
      <p:sp>
        <p:nvSpPr>
          <p:cNvPr id="4" name="Rectangle 3" descr="This box covers (hides) part of the image below it, to blot out an unwanted element of the screenshot." title="Blank white-out box"/>
          <p:cNvSpPr/>
          <p:nvPr/>
        </p:nvSpPr>
        <p:spPr>
          <a:xfrm>
            <a:off x="1752600" y="609601"/>
            <a:ext cx="5791200" cy="380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 descr="The arrow is pointing to &quot;Presenter Notes&quot; and is part of the instructions appearing in a yellow box (&quot;Next--Read the Dialogue Guide notes&quot;)." title="Arrow 2, pointing to another part of the Dialogue Guide"/>
          <p:cNvCxnSpPr/>
          <p:nvPr/>
        </p:nvCxnSpPr>
        <p:spPr>
          <a:xfrm flipH="1">
            <a:off x="5524501" y="2790484"/>
            <a:ext cx="1714498" cy="292451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 descr="The arrow is pointing to &quot;Procedural Directions&quot; and is part of the instructions appearing in a yellow box (&quot;Next--Read the Dialogue Guide notes&quot;)." title="Arrow pointing to a part of the Dialogue Guide"/>
          <p:cNvCxnSpPr/>
          <p:nvPr/>
        </p:nvCxnSpPr>
        <p:spPr>
          <a:xfrm flipH="1">
            <a:off x="4038601" y="2790484"/>
            <a:ext cx="3064393" cy="63851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 descr="Yellow box with the instructions, &quot;Read the Dialogue Guide notes&quot; that are included in each toolkit." title="Yellow instructions to read the dialogue guide"/>
          <p:cNvSpPr txBox="1"/>
          <p:nvPr/>
        </p:nvSpPr>
        <p:spPr>
          <a:xfrm rot="1354354">
            <a:off x="5592206" y="2070186"/>
            <a:ext cx="2963103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Next – Read the Dialogue Guide notes</a:t>
            </a:r>
          </a:p>
        </p:txBody>
      </p:sp>
      <p:sp>
        <p:nvSpPr>
          <p:cNvPr id="13" name="Title 1" descr="Continuing the slides on how to use any of the tool kits, the next step would be to read the Dialogue Guide." title="Slide title as it appears: Dialogue Guide"/>
          <p:cNvSpPr txBox="1">
            <a:spLocks/>
          </p:cNvSpPr>
          <p:nvPr/>
        </p:nvSpPr>
        <p:spPr>
          <a:xfrm>
            <a:off x="1980063" y="257519"/>
            <a:ext cx="6565900" cy="323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rgbClr val="231F20"/>
                </a:solidFill>
                <a:latin typeface="Georgia"/>
                <a:ea typeface="+mj-ea"/>
                <a:cs typeface="Georgia"/>
              </a:defRPr>
            </a:lvl1pPr>
          </a:lstStyle>
          <a:p>
            <a:pPr defTabSz="914400"/>
            <a:r>
              <a:rPr lang="en-US" kern="0" dirty="0"/>
              <a:t>TK#1 - Board Recruitment – DIALOGUE GUIDE</a:t>
            </a:r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02170DF-7402-40D1-8E26-630E78F8B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303" y="424654"/>
            <a:ext cx="6565392" cy="323165"/>
          </a:xfrm>
        </p:spPr>
        <p:txBody>
          <a:bodyPr/>
          <a:lstStyle/>
          <a:p>
            <a:r>
              <a:rPr lang="en-US" dirty="0"/>
              <a:t>Next—Read the DIALOGUE GUIDE</a:t>
            </a:r>
          </a:p>
        </p:txBody>
      </p:sp>
    </p:spTree>
    <p:extLst>
      <p:ext uri="{BB962C8B-B14F-4D97-AF65-F5344CB8AC3E}">
        <p14:creationId xmlns:p14="http://schemas.microsoft.com/office/powerpoint/2010/main" val="18142752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The title of the slide reads: TK#1 - Board Recruitment. The slide itself shows that tool kit's FAQ handout, as an example of the FAQs available for each tool kit. " title="Slide's title in a text box"/>
          <p:cNvSpPr/>
          <p:nvPr/>
        </p:nvSpPr>
        <p:spPr>
          <a:xfrm>
            <a:off x="1828800" y="199685"/>
            <a:ext cx="5791200" cy="380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Screenshot as an example of content in each toolkit: an FAQ handout that answers frequently asked questions about the topic at hand (e.g., Board Recruitment)." title="Next, the FAQ handout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9884"/>
          <a:stretch/>
        </p:blipFill>
        <p:spPr>
          <a:xfrm>
            <a:off x="1980062" y="761999"/>
            <a:ext cx="6706738" cy="5791201"/>
          </a:xfrm>
          <a:prstGeom prst="rect">
            <a:avLst/>
          </a:prstGeom>
          <a:ln w="158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 descr="There's an FAQ handout tailored to each toolkit." title="Next, the FAQ handout"/>
          <p:cNvSpPr txBox="1"/>
          <p:nvPr/>
        </p:nvSpPr>
        <p:spPr>
          <a:xfrm rot="1354354">
            <a:off x="5607749" y="1541615"/>
            <a:ext cx="2963103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Next –FAQ handout</a:t>
            </a:r>
          </a:p>
        </p:txBody>
      </p:sp>
      <p:sp>
        <p:nvSpPr>
          <p:cNvPr id="5" name="Content Placeholder 4" hidden="1">
            <a:extLst>
              <a:ext uri="{FF2B5EF4-FFF2-40B4-BE49-F238E27FC236}">
                <a16:creationId xmlns:a16="http://schemas.microsoft.com/office/drawing/2014/main" id="{B97FBFD8-3615-48C6-BD3F-559B9E6B3D8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 hidden="1">
            <a:extLst>
              <a:ext uri="{FF2B5EF4-FFF2-40B4-BE49-F238E27FC236}">
                <a16:creationId xmlns:a16="http://schemas.microsoft.com/office/drawing/2014/main" id="{E8957C93-0323-4FA4-8829-4E441836CD7E}"/>
              </a:ext>
            </a:extLst>
          </p:cNvPr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 hidden="1" title="Summarizing the next step">
            <a:extLst>
              <a:ext uri="{FF2B5EF4-FFF2-40B4-BE49-F238E27FC236}">
                <a16:creationId xmlns:a16="http://schemas.microsoft.com/office/drawing/2014/main" id="{A6AE6560-880A-433C-B53C-705D07A97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303" y="424654"/>
            <a:ext cx="6565392" cy="323165"/>
          </a:xfrm>
        </p:spPr>
        <p:txBody>
          <a:bodyPr/>
          <a:lstStyle/>
          <a:p>
            <a:r>
              <a:rPr lang="en-US" dirty="0"/>
              <a:t>Next—the FAQ Handout</a:t>
            </a:r>
          </a:p>
        </p:txBody>
      </p:sp>
      <p:sp>
        <p:nvSpPr>
          <p:cNvPr id="13" name="Title 1" descr="The next step in using any tool kit is to read the FAQ handout that comes with the tool kit." title="Slide title: FAQ"/>
          <p:cNvSpPr txBox="1">
            <a:spLocks/>
          </p:cNvSpPr>
          <p:nvPr/>
        </p:nvSpPr>
        <p:spPr>
          <a:xfrm>
            <a:off x="1980063" y="257519"/>
            <a:ext cx="6565900" cy="323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rgbClr val="231F20"/>
                </a:solidFill>
                <a:latin typeface="Georgia"/>
                <a:ea typeface="+mj-ea"/>
                <a:cs typeface="Georgia"/>
              </a:defRPr>
            </a:lvl1pPr>
          </a:lstStyle>
          <a:p>
            <a:pPr defTabSz="914400"/>
            <a:r>
              <a:rPr lang="en-US" kern="0" dirty="0"/>
              <a:t>TK#1 - Board Recruitment - FAQ</a:t>
            </a:r>
          </a:p>
        </p:txBody>
      </p:sp>
    </p:spTree>
    <p:extLst>
      <p:ext uri="{BB962C8B-B14F-4D97-AF65-F5344CB8AC3E}">
        <p14:creationId xmlns:p14="http://schemas.microsoft.com/office/powerpoint/2010/main" val="40899876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9"/>
          <p:cNvSpPr txBox="1">
            <a:spLocks noGrp="1"/>
          </p:cNvSpPr>
          <p:nvPr>
            <p:ph type="ftr" sz="quarter" idx="5"/>
          </p:nvPr>
        </p:nvSpPr>
        <p:spPr>
          <a:xfrm>
            <a:off x="3043111" y="6520654"/>
            <a:ext cx="4694555" cy="307777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STRENGTHENING PARENT CENTER CAPACITY</a:t>
            </a:r>
          </a:p>
        </p:txBody>
      </p:sp>
      <p:pic>
        <p:nvPicPr>
          <p:cNvPr id="3" name="Picture 2" descr="Screenshot of the resource list that is included with each toolkit, tailored to the topic at hand. " title="Resource Lis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0" y="685800"/>
            <a:ext cx="7162800" cy="5698727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sp>
        <p:nvSpPr>
          <p:cNvPr id="4" name="TextBox 3" descr="The yellow instruction box says, &quot;Next, check out the resources.&quot;" title="Yellow instruction box: Resources"/>
          <p:cNvSpPr txBox="1"/>
          <p:nvPr/>
        </p:nvSpPr>
        <p:spPr>
          <a:xfrm rot="1795306">
            <a:off x="5435000" y="1814891"/>
            <a:ext cx="3411898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Next – Check out the resources</a:t>
            </a:r>
          </a:p>
        </p:txBody>
      </p:sp>
      <p:cxnSp>
        <p:nvCxnSpPr>
          <p:cNvPr id="7" name="Straight Arrow Connector 6" descr="The text being pointed to reads: All PDF handouts on the Resource List will be made available in a central repository for Boards and Directors to access." title="Red arrow pointing to selected text for emphasis"/>
          <p:cNvCxnSpPr/>
          <p:nvPr/>
        </p:nvCxnSpPr>
        <p:spPr>
          <a:xfrm>
            <a:off x="2133600" y="2971800"/>
            <a:ext cx="762000" cy="2286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5" descr="The next step is to check out the resource list in the tool kit." hidden="1" title="Summarizing the next step">
            <a:extLst>
              <a:ext uri="{FF2B5EF4-FFF2-40B4-BE49-F238E27FC236}">
                <a16:creationId xmlns:a16="http://schemas.microsoft.com/office/drawing/2014/main" id="{3A88910E-B228-4BFB-ADAF-C51A4B46B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303" y="424654"/>
            <a:ext cx="6565392" cy="323165"/>
          </a:xfrm>
        </p:spPr>
        <p:txBody>
          <a:bodyPr/>
          <a:lstStyle/>
          <a:p>
            <a:r>
              <a:rPr lang="en-US" dirty="0"/>
              <a:t>Next—Check out the resources</a:t>
            </a:r>
          </a:p>
        </p:txBody>
      </p:sp>
      <p:sp>
        <p:nvSpPr>
          <p:cNvPr id="10" name="Title 1" title="Slide title: RESOURCE LIST">
            <a:extLst>
              <a:ext uri="{FF2B5EF4-FFF2-40B4-BE49-F238E27FC236}">
                <a16:creationId xmlns:a16="http://schemas.microsoft.com/office/drawing/2014/main" id="{2149CA29-B37B-4CA6-B757-412343939B4A}"/>
              </a:ext>
            </a:extLst>
          </p:cNvPr>
          <p:cNvSpPr txBox="1">
            <a:spLocks/>
          </p:cNvSpPr>
          <p:nvPr/>
        </p:nvSpPr>
        <p:spPr>
          <a:xfrm>
            <a:off x="2132571" y="169565"/>
            <a:ext cx="6565392" cy="32316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en-US" sz="2100" b="1" kern="0" dirty="0">
                <a:solidFill>
                  <a:sysClr val="windowText" lastClr="000000"/>
                </a:solidFill>
                <a:latin typeface="Georgia" panose="02040502050405020303" pitchFamily="18" charset="0"/>
              </a:rPr>
              <a:t>TK#1 - Board Recruitment – RESOURCE LIST</a:t>
            </a:r>
          </a:p>
        </p:txBody>
      </p:sp>
    </p:spTree>
    <p:extLst>
      <p:ext uri="{BB962C8B-B14F-4D97-AF65-F5344CB8AC3E}">
        <p14:creationId xmlns:p14="http://schemas.microsoft.com/office/powerpoint/2010/main" val="2142538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 descr="The titles of the resources can be seen, but the instructions in the yellow box nearby are what's important: Next--Read the 6 resources." title="Screenshots of example resources included in Tool Kit 1.">
            <a:extLst>
              <a:ext uri="{FF2B5EF4-FFF2-40B4-BE49-F238E27FC236}">
                <a16:creationId xmlns:a16="http://schemas.microsoft.com/office/drawing/2014/main" id="{402C7090-38D9-49ED-9ABF-097076113B4B}"/>
              </a:ext>
            </a:extLst>
          </p:cNvPr>
          <p:cNvGrpSpPr/>
          <p:nvPr/>
        </p:nvGrpSpPr>
        <p:grpSpPr>
          <a:xfrm>
            <a:off x="1752600" y="638175"/>
            <a:ext cx="7232658" cy="7132638"/>
            <a:chOff x="1752600" y="638175"/>
            <a:chExt cx="7232658" cy="7132638"/>
          </a:xfrm>
        </p:grpSpPr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79599403"/>
                </p:ext>
              </p:extLst>
            </p:nvPr>
          </p:nvGraphicFramePr>
          <p:xfrm>
            <a:off x="1752600" y="638175"/>
            <a:ext cx="2600325" cy="3800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2" name="Document" r:id="rId4" imgW="6342754" imgH="9286794" progId="Word.Document.12">
                    <p:embed/>
                  </p:oleObj>
                </mc:Choice>
                <mc:Fallback>
                  <p:oleObj name="Document" r:id="rId4" imgW="6342754" imgH="9286794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752600" y="638175"/>
                          <a:ext cx="2600325" cy="3800475"/>
                        </a:xfrm>
                        <a:prstGeom prst="rect">
                          <a:avLst/>
                        </a:prstGeom>
                        <a:ln w="15875">
                          <a:solidFill>
                            <a:schemeClr val="tx1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67349241"/>
                </p:ext>
              </p:extLst>
            </p:nvPr>
          </p:nvGraphicFramePr>
          <p:xfrm>
            <a:off x="2021697" y="1338249"/>
            <a:ext cx="2995014" cy="43762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3" name="Document" r:id="rId6" imgW="6295584" imgH="9200120" progId="Word.Document.12">
                    <p:embed/>
                  </p:oleObj>
                </mc:Choice>
                <mc:Fallback>
                  <p:oleObj name="Document" r:id="rId6" imgW="6295584" imgH="9200120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021697" y="1338249"/>
                          <a:ext cx="2995014" cy="4376276"/>
                        </a:xfrm>
                        <a:prstGeom prst="rect">
                          <a:avLst/>
                        </a:prstGeom>
                        <a:ln w="15875">
                          <a:solidFill>
                            <a:schemeClr val="tx1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59957169"/>
                </p:ext>
              </p:extLst>
            </p:nvPr>
          </p:nvGraphicFramePr>
          <p:xfrm>
            <a:off x="1808570" y="2113541"/>
            <a:ext cx="3068935" cy="36009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4" name="Acrobat Document" r:id="rId8" imgW="4663440" imgH="6034898" progId="AcroExch.Document.DC">
                    <p:embed/>
                  </p:oleObj>
                </mc:Choice>
                <mc:Fallback>
                  <p:oleObj name="Acrobat Document" r:id="rId8" imgW="4663440" imgH="6034898" progId="AcroExch.Document.DC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1808570" y="2113541"/>
                          <a:ext cx="3068935" cy="3600984"/>
                        </a:xfrm>
                        <a:prstGeom prst="rect">
                          <a:avLst/>
                        </a:prstGeom>
                        <a:ln w="15875">
                          <a:solidFill>
                            <a:schemeClr val="tx1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28226444"/>
                </p:ext>
              </p:extLst>
            </p:nvPr>
          </p:nvGraphicFramePr>
          <p:xfrm>
            <a:off x="5151438" y="639763"/>
            <a:ext cx="3449637" cy="4464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5" name="Acrobat Document" r:id="rId10" imgW="4663440" imgH="6034898" progId="AcroExch.Document.11">
                    <p:embed/>
                  </p:oleObj>
                </mc:Choice>
                <mc:Fallback>
                  <p:oleObj name="Acrobat Document" r:id="rId10" imgW="4663440" imgH="6034898" progId="AcroExch.Document.11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5151438" y="639763"/>
                          <a:ext cx="3449637" cy="4464050"/>
                        </a:xfrm>
                        <a:prstGeom prst="rect">
                          <a:avLst/>
                        </a:prstGeom>
                        <a:ln w="15875">
                          <a:solidFill>
                            <a:schemeClr val="tx1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93280649"/>
                </p:ext>
              </p:extLst>
            </p:nvPr>
          </p:nvGraphicFramePr>
          <p:xfrm>
            <a:off x="5673637" y="2041586"/>
            <a:ext cx="3311621" cy="42854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6" name="Acrobat Document" r:id="rId12" imgW="4663440" imgH="6034898" progId="AcroExch.Document.DC">
                    <p:embed/>
                  </p:oleObj>
                </mc:Choice>
                <mc:Fallback>
                  <p:oleObj name="Acrobat Document" r:id="rId12" imgW="4663440" imgH="6034898" progId="AcroExch.Document.DC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5673637" y="2041586"/>
                          <a:ext cx="3311621" cy="4285495"/>
                        </a:xfrm>
                        <a:prstGeom prst="rect">
                          <a:avLst/>
                        </a:prstGeom>
                        <a:ln w="15875">
                          <a:solidFill>
                            <a:schemeClr val="tx1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53983508"/>
                </p:ext>
              </p:extLst>
            </p:nvPr>
          </p:nvGraphicFramePr>
          <p:xfrm>
            <a:off x="2430463" y="2700338"/>
            <a:ext cx="3916362" cy="5070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7" name="Acrobat Document" r:id="rId14" imgW="4663440" imgH="6034898" progId="AcroExch.Document.11">
                    <p:embed/>
                  </p:oleObj>
                </mc:Choice>
                <mc:Fallback>
                  <p:oleObj name="Acrobat Document" r:id="rId14" imgW="4663440" imgH="6034898" progId="AcroExch.Document.11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2430463" y="2700338"/>
                          <a:ext cx="3916362" cy="5070475"/>
                        </a:xfrm>
                        <a:prstGeom prst="rect">
                          <a:avLst/>
                        </a:prstGeom>
                        <a:ln w="15875">
                          <a:solidFill>
                            <a:schemeClr val="tx1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TextBox 11" descr="Six screenshots, each showing the cover of a different resource that's included in the toolkits.  The yellow instruction box atop this image says, &quot;Next, read the 6 resources.&quot;" title="Yellow instruction box: Next, read the 6 resources"/>
          <p:cNvSpPr txBox="1"/>
          <p:nvPr/>
        </p:nvSpPr>
        <p:spPr>
          <a:xfrm rot="1795306">
            <a:off x="5553860" y="1709356"/>
            <a:ext cx="3294524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Next – Read the 6 resources</a:t>
            </a:r>
          </a:p>
        </p:txBody>
      </p:sp>
      <p:sp>
        <p:nvSpPr>
          <p:cNvPr id="3" name="Title 2" hidden="1">
            <a:extLst>
              <a:ext uri="{FF2B5EF4-FFF2-40B4-BE49-F238E27FC236}">
                <a16:creationId xmlns:a16="http://schemas.microsoft.com/office/drawing/2014/main" id="{8BD02A40-EF16-424A-9336-342966E62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302" y="424654"/>
            <a:ext cx="7036007" cy="646331"/>
          </a:xfrm>
        </p:spPr>
        <p:txBody>
          <a:bodyPr/>
          <a:lstStyle/>
          <a:p>
            <a:r>
              <a:rPr lang="en-US" dirty="0"/>
              <a:t>Next—Read the resources included in the tool kit</a:t>
            </a:r>
          </a:p>
        </p:txBody>
      </p:sp>
      <p:sp>
        <p:nvSpPr>
          <p:cNvPr id="11" name="Title 1" descr="More on the resources included in each tool kit." title="Slide title: RESOURCES"/>
          <p:cNvSpPr txBox="1">
            <a:spLocks/>
          </p:cNvSpPr>
          <p:nvPr/>
        </p:nvSpPr>
        <p:spPr>
          <a:xfrm>
            <a:off x="1759410" y="184857"/>
            <a:ext cx="6565900" cy="323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rgbClr val="231F20"/>
                </a:solidFill>
                <a:latin typeface="Georgia"/>
                <a:ea typeface="+mj-ea"/>
                <a:cs typeface="Georgia"/>
              </a:defRPr>
            </a:lvl1pPr>
          </a:lstStyle>
          <a:p>
            <a:pPr defTabSz="914400"/>
            <a:r>
              <a:rPr lang="en-US" kern="0" dirty="0"/>
              <a:t>TK#1 - Board Recruitment - RESOURCES</a:t>
            </a:r>
          </a:p>
        </p:txBody>
      </p:sp>
    </p:spTree>
    <p:extLst>
      <p:ext uri="{BB962C8B-B14F-4D97-AF65-F5344CB8AC3E}">
        <p14:creationId xmlns:p14="http://schemas.microsoft.com/office/powerpoint/2010/main" val="27481472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54761" y="6515562"/>
            <a:ext cx="4373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b="1" spc="-10" dirty="0">
                <a:solidFill>
                  <a:schemeClr val="accent5">
                    <a:lumMod val="50000"/>
                  </a:schemeClr>
                </a:solidFill>
              </a:rPr>
              <a:t>STRENGTHENING </a:t>
            </a:r>
            <a:r>
              <a:rPr lang="en-US" b="1" spc="-25" dirty="0">
                <a:solidFill>
                  <a:schemeClr val="accent5">
                    <a:lumMod val="50000"/>
                  </a:schemeClr>
                </a:solidFill>
              </a:rPr>
              <a:t>PARENT </a:t>
            </a:r>
            <a:r>
              <a:rPr lang="en-US" b="1" spc="-5" dirty="0">
                <a:solidFill>
                  <a:schemeClr val="accent5">
                    <a:lumMod val="50000"/>
                  </a:schemeClr>
                </a:solidFill>
              </a:rPr>
              <a:t>CENTER</a:t>
            </a:r>
            <a:r>
              <a:rPr lang="en-US" b="1" spc="4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b="1" spc="-10" dirty="0">
                <a:solidFill>
                  <a:schemeClr val="accent5">
                    <a:lumMod val="50000"/>
                  </a:schemeClr>
                </a:solidFill>
              </a:rPr>
              <a:t>CAPACITY</a:t>
            </a:r>
          </a:p>
        </p:txBody>
      </p:sp>
      <p:pic>
        <p:nvPicPr>
          <p:cNvPr id="3" name="Picture 2" descr="Screenshot of the evaluation form for Toolkit 1. The yellow instruction box atop the image reads, &quot;Last, complete the evaluation.&quot; " title="Evaluation Form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7400" y="937115"/>
            <a:ext cx="5314801" cy="53461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2" name="TextBox 11" title="Yellow instruction box: Complete the evaluation"/>
          <p:cNvSpPr txBox="1"/>
          <p:nvPr/>
        </p:nvSpPr>
        <p:spPr>
          <a:xfrm rot="1795306">
            <a:off x="5119846" y="2333214"/>
            <a:ext cx="3478822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Last – Complete the evaluation</a:t>
            </a:r>
          </a:p>
        </p:txBody>
      </p:sp>
      <p:sp>
        <p:nvSpPr>
          <p:cNvPr id="4" name="Title 3" descr="Last step in using a tool kit is to complete the evaluation form on that tool kit." hidden="1" title="Point of the slide">
            <a:extLst>
              <a:ext uri="{FF2B5EF4-FFF2-40B4-BE49-F238E27FC236}">
                <a16:creationId xmlns:a16="http://schemas.microsoft.com/office/drawing/2014/main" id="{2FAEC27C-F54C-4F48-8500-A562AE56B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303" y="424654"/>
            <a:ext cx="6565392" cy="323165"/>
          </a:xfrm>
        </p:spPr>
        <p:txBody>
          <a:bodyPr/>
          <a:lstStyle/>
          <a:p>
            <a:r>
              <a:rPr lang="en-US" dirty="0"/>
              <a:t>Last—complete the evaluation form</a:t>
            </a:r>
          </a:p>
        </p:txBody>
      </p:sp>
      <p:sp>
        <p:nvSpPr>
          <p:cNvPr id="11" name="Title 1" descr="Continuing the slides on what's included in each tool kit." title="Slide title: EVALUATION FORM"/>
          <p:cNvSpPr txBox="1">
            <a:spLocks/>
          </p:cNvSpPr>
          <p:nvPr/>
        </p:nvSpPr>
        <p:spPr>
          <a:xfrm>
            <a:off x="1817014" y="232770"/>
            <a:ext cx="6869785" cy="323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rgbClr val="231F20"/>
                </a:solidFill>
                <a:latin typeface="Georgia"/>
                <a:ea typeface="+mj-ea"/>
                <a:cs typeface="Georgia"/>
              </a:defRPr>
            </a:lvl1pPr>
          </a:lstStyle>
          <a:p>
            <a:pPr defTabSz="914400"/>
            <a:r>
              <a:rPr lang="en-US" kern="0" dirty="0"/>
              <a:t>TK#1 - Board Recruitment – EVALUATION FORM</a:t>
            </a:r>
          </a:p>
        </p:txBody>
      </p:sp>
    </p:spTree>
    <p:extLst>
      <p:ext uri="{BB962C8B-B14F-4D97-AF65-F5344CB8AC3E}">
        <p14:creationId xmlns:p14="http://schemas.microsoft.com/office/powerpoint/2010/main" val="42502487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9"/>
          <p:cNvSpPr txBox="1">
            <a:spLocks noGrp="1"/>
          </p:cNvSpPr>
          <p:nvPr>
            <p:ph type="ftr" sz="quarter" idx="5"/>
          </p:nvPr>
        </p:nvSpPr>
        <p:spPr>
          <a:xfrm>
            <a:off x="3043111" y="6520654"/>
            <a:ext cx="4694555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10" dirty="0"/>
              <a:t>STRENGTHENING </a:t>
            </a:r>
            <a:r>
              <a:rPr spc="-25" dirty="0"/>
              <a:t>PARENT </a:t>
            </a:r>
            <a:r>
              <a:rPr spc="-5" dirty="0"/>
              <a:t>CENTER</a:t>
            </a:r>
            <a:r>
              <a:rPr spc="40" dirty="0"/>
              <a:t> </a:t>
            </a:r>
            <a:r>
              <a:rPr spc="-10" dirty="0"/>
              <a:t>CAPACITY</a:t>
            </a:r>
          </a:p>
        </p:txBody>
      </p:sp>
      <p:pic>
        <p:nvPicPr>
          <p:cNvPr id="7" name="Picture 6" descr="Small screenshot of an element that's included in Tool Kit #7, a form that RPTACs can use to document a site visit to a Parent Center." title="RPTAC Site Visit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3964" y="3657600"/>
            <a:ext cx="3710585" cy="269658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904999" y="990600"/>
            <a:ext cx="6230472" cy="224676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Comprehensive Board Self-Assessment Tool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TA Guides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for all 6 Tool Kits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Additional modules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More activities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More resources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Site Visit Tool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pic>
        <p:nvPicPr>
          <p:cNvPr id="6" name="Picture 5" descr="Screenshot of the cover of the 7th tool kit in the series (topic: RPTACs' Site Visits and Training). " title="Tool Kit #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495597">
            <a:off x="4460110" y="2107475"/>
            <a:ext cx="4532464" cy="3399348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4999" y="424654"/>
            <a:ext cx="5949695" cy="323165"/>
          </a:xfrm>
        </p:spPr>
        <p:txBody>
          <a:bodyPr/>
          <a:lstStyle/>
          <a:p>
            <a:r>
              <a:rPr lang="en-US" dirty="0"/>
              <a:t>Tool Kit #7 – for RPTACs</a:t>
            </a:r>
          </a:p>
        </p:txBody>
      </p:sp>
    </p:spTree>
    <p:extLst>
      <p:ext uri="{BB962C8B-B14F-4D97-AF65-F5344CB8AC3E}">
        <p14:creationId xmlns:p14="http://schemas.microsoft.com/office/powerpoint/2010/main" val="1084800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Part of the template for this slideshow" title="A light blue background"/>
          <p:cNvSpPr/>
          <p:nvPr/>
        </p:nvSpPr>
        <p:spPr>
          <a:xfrm>
            <a:off x="-1397" y="-19321"/>
            <a:ext cx="9144000" cy="652780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 descr="This light blue box highlights the dark text within it, which says: Strengthening Parent Center Capacity." title="A light blue box "/>
          <p:cNvSpPr/>
          <p:nvPr/>
        </p:nvSpPr>
        <p:spPr>
          <a:xfrm>
            <a:off x="0" y="6508479"/>
            <a:ext cx="9144000" cy="364022"/>
          </a:xfrm>
          <a:custGeom>
            <a:avLst/>
            <a:gdLst/>
            <a:ahLst/>
            <a:cxnLst/>
            <a:rect l="l" t="t" r="r" b="b"/>
            <a:pathLst>
              <a:path w="9144000" h="330200">
                <a:moveTo>
                  <a:pt x="0" y="330200"/>
                </a:moveTo>
                <a:lnTo>
                  <a:pt x="9144000" y="330200"/>
                </a:lnTo>
                <a:lnTo>
                  <a:pt x="9144000" y="0"/>
                </a:lnTo>
                <a:lnTo>
                  <a:pt x="0" y="0"/>
                </a:lnTo>
                <a:lnTo>
                  <a:pt x="0" y="330200"/>
                </a:lnTo>
                <a:close/>
              </a:path>
            </a:pathLst>
          </a:custGeom>
          <a:solidFill>
            <a:srgbClr val="8DDE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 descr="This text will recur on nearly every slide, because it expresses the purpose of the Parent TA Center network." title="Strenthening Parent Center Capacity"/>
          <p:cNvSpPr txBox="1"/>
          <p:nvPr/>
        </p:nvSpPr>
        <p:spPr>
          <a:xfrm>
            <a:off x="2223326" y="6508479"/>
            <a:ext cx="46945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chemeClr val="accent5">
                    <a:lumMod val="50000"/>
                  </a:schemeClr>
                </a:solidFill>
                <a:latin typeface="Calibri"/>
                <a:cs typeface="Calibri"/>
              </a:rPr>
              <a:t>STRENGTHENING </a:t>
            </a:r>
            <a:r>
              <a:rPr sz="2000" b="1" spc="-25" dirty="0">
                <a:solidFill>
                  <a:schemeClr val="accent5">
                    <a:lumMod val="50000"/>
                  </a:schemeClr>
                </a:solidFill>
                <a:latin typeface="Calibri"/>
                <a:cs typeface="Calibri"/>
              </a:rPr>
              <a:t>PARENT </a:t>
            </a:r>
            <a:r>
              <a:rPr sz="2000" b="1" spc="-5" dirty="0">
                <a:solidFill>
                  <a:schemeClr val="accent5">
                    <a:lumMod val="50000"/>
                  </a:schemeClr>
                </a:solidFill>
                <a:latin typeface="Calibri"/>
                <a:cs typeface="Calibri"/>
              </a:rPr>
              <a:t>CENTER</a:t>
            </a:r>
            <a:r>
              <a:rPr sz="2000" b="1" spc="40" dirty="0">
                <a:solidFill>
                  <a:schemeClr val="accent5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chemeClr val="accent5">
                    <a:lumMod val="50000"/>
                  </a:schemeClr>
                </a:solidFill>
                <a:latin typeface="Calibri"/>
                <a:cs typeface="Calibri"/>
              </a:rPr>
              <a:t>CAPACITY</a:t>
            </a:r>
            <a:endParaRPr sz="2000" b="1" dirty="0">
              <a:solidFill>
                <a:schemeClr val="accent5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5" name="object 5" descr="The white box behind the webinar's title highlights the black title, which reads: Parent Center Board Professional Development Tool Kits&#10;" title="White box behind the title of this webinar"/>
          <p:cNvSpPr/>
          <p:nvPr/>
        </p:nvSpPr>
        <p:spPr>
          <a:xfrm>
            <a:off x="1773935" y="2066544"/>
            <a:ext cx="7370445" cy="2432685"/>
          </a:xfrm>
          <a:custGeom>
            <a:avLst/>
            <a:gdLst/>
            <a:ahLst/>
            <a:cxnLst/>
            <a:rect l="l" t="t" r="r" b="b"/>
            <a:pathLst>
              <a:path w="7370445" h="2432685">
                <a:moveTo>
                  <a:pt x="0" y="2432304"/>
                </a:moveTo>
                <a:lnTo>
                  <a:pt x="7370063" y="2432304"/>
                </a:lnTo>
                <a:lnTo>
                  <a:pt x="7370063" y="0"/>
                </a:lnTo>
                <a:lnTo>
                  <a:pt x="0" y="0"/>
                </a:lnTo>
                <a:lnTo>
                  <a:pt x="0" y="24323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 descr="This circle surrounds the logo of the Parent Technical Assistance Centers, a ring of different colored hands, each linking to the next." title="Plain white circle-design element"/>
          <p:cNvSpPr/>
          <p:nvPr/>
        </p:nvSpPr>
        <p:spPr>
          <a:xfrm>
            <a:off x="566930" y="1829856"/>
            <a:ext cx="2868295" cy="2868295"/>
          </a:xfrm>
          <a:custGeom>
            <a:avLst/>
            <a:gdLst/>
            <a:ahLst/>
            <a:cxnLst/>
            <a:rect l="l" t="t" r="r" b="b"/>
            <a:pathLst>
              <a:path w="2868295" h="2868295">
                <a:moveTo>
                  <a:pt x="1434045" y="0"/>
                </a:moveTo>
                <a:lnTo>
                  <a:pt x="1385747" y="798"/>
                </a:lnTo>
                <a:lnTo>
                  <a:pt x="1337849" y="3175"/>
                </a:lnTo>
                <a:lnTo>
                  <a:pt x="1290376" y="7106"/>
                </a:lnTo>
                <a:lnTo>
                  <a:pt x="1243352" y="12567"/>
                </a:lnTo>
                <a:lnTo>
                  <a:pt x="1196804" y="19532"/>
                </a:lnTo>
                <a:lnTo>
                  <a:pt x="1150756" y="27976"/>
                </a:lnTo>
                <a:lnTo>
                  <a:pt x="1105233" y="37873"/>
                </a:lnTo>
                <a:lnTo>
                  <a:pt x="1060261" y="49200"/>
                </a:lnTo>
                <a:lnTo>
                  <a:pt x="1015864" y="61930"/>
                </a:lnTo>
                <a:lnTo>
                  <a:pt x="972068" y="76038"/>
                </a:lnTo>
                <a:lnTo>
                  <a:pt x="928897" y="91500"/>
                </a:lnTo>
                <a:lnTo>
                  <a:pt x="886377" y="108291"/>
                </a:lnTo>
                <a:lnTo>
                  <a:pt x="844533" y="126384"/>
                </a:lnTo>
                <a:lnTo>
                  <a:pt x="803390" y="145756"/>
                </a:lnTo>
                <a:lnTo>
                  <a:pt x="762973" y="166381"/>
                </a:lnTo>
                <a:lnTo>
                  <a:pt x="723308" y="188234"/>
                </a:lnTo>
                <a:lnTo>
                  <a:pt x="684418" y="211290"/>
                </a:lnTo>
                <a:lnTo>
                  <a:pt x="646330" y="235524"/>
                </a:lnTo>
                <a:lnTo>
                  <a:pt x="609068" y="260910"/>
                </a:lnTo>
                <a:lnTo>
                  <a:pt x="572658" y="287424"/>
                </a:lnTo>
                <a:lnTo>
                  <a:pt x="537125" y="315041"/>
                </a:lnTo>
                <a:lnTo>
                  <a:pt x="502493" y="343735"/>
                </a:lnTo>
                <a:lnTo>
                  <a:pt x="468788" y="373481"/>
                </a:lnTo>
                <a:lnTo>
                  <a:pt x="436035" y="404255"/>
                </a:lnTo>
                <a:lnTo>
                  <a:pt x="404259" y="436030"/>
                </a:lnTo>
                <a:lnTo>
                  <a:pt x="373485" y="468783"/>
                </a:lnTo>
                <a:lnTo>
                  <a:pt x="343739" y="502488"/>
                </a:lnTo>
                <a:lnTo>
                  <a:pt x="315045" y="537119"/>
                </a:lnTo>
                <a:lnTo>
                  <a:pt x="287428" y="572653"/>
                </a:lnTo>
                <a:lnTo>
                  <a:pt x="260914" y="609063"/>
                </a:lnTo>
                <a:lnTo>
                  <a:pt x="235527" y="646324"/>
                </a:lnTo>
                <a:lnTo>
                  <a:pt x="211293" y="684412"/>
                </a:lnTo>
                <a:lnTo>
                  <a:pt x="188237" y="723302"/>
                </a:lnTo>
                <a:lnTo>
                  <a:pt x="166384" y="762968"/>
                </a:lnTo>
                <a:lnTo>
                  <a:pt x="145758" y="803385"/>
                </a:lnTo>
                <a:lnTo>
                  <a:pt x="126386" y="844528"/>
                </a:lnTo>
                <a:lnTo>
                  <a:pt x="108292" y="886372"/>
                </a:lnTo>
                <a:lnTo>
                  <a:pt x="91502" y="928892"/>
                </a:lnTo>
                <a:lnTo>
                  <a:pt x="76039" y="972063"/>
                </a:lnTo>
                <a:lnTo>
                  <a:pt x="61931" y="1015859"/>
                </a:lnTo>
                <a:lnTo>
                  <a:pt x="49200" y="1060256"/>
                </a:lnTo>
                <a:lnTo>
                  <a:pt x="37874" y="1105229"/>
                </a:lnTo>
                <a:lnTo>
                  <a:pt x="27976" y="1150752"/>
                </a:lnTo>
                <a:lnTo>
                  <a:pt x="19532" y="1196801"/>
                </a:lnTo>
                <a:lnTo>
                  <a:pt x="12567" y="1243350"/>
                </a:lnTo>
                <a:lnTo>
                  <a:pt x="7107" y="1290374"/>
                </a:lnTo>
                <a:lnTo>
                  <a:pt x="3175" y="1337848"/>
                </a:lnTo>
                <a:lnTo>
                  <a:pt x="798" y="1385747"/>
                </a:lnTo>
                <a:lnTo>
                  <a:pt x="0" y="1434045"/>
                </a:lnTo>
                <a:lnTo>
                  <a:pt x="798" y="1482343"/>
                </a:lnTo>
                <a:lnTo>
                  <a:pt x="3175" y="1530242"/>
                </a:lnTo>
                <a:lnTo>
                  <a:pt x="7107" y="1577715"/>
                </a:lnTo>
                <a:lnTo>
                  <a:pt x="12567" y="1624739"/>
                </a:lnTo>
                <a:lnTo>
                  <a:pt x="19532" y="1671287"/>
                </a:lnTo>
                <a:lnTo>
                  <a:pt x="27976" y="1717335"/>
                </a:lnTo>
                <a:lnTo>
                  <a:pt x="37874" y="1762858"/>
                </a:lnTo>
                <a:lnTo>
                  <a:pt x="49200" y="1807830"/>
                </a:lnTo>
                <a:lnTo>
                  <a:pt x="61931" y="1852227"/>
                </a:lnTo>
                <a:lnTo>
                  <a:pt x="76039" y="1896023"/>
                </a:lnTo>
                <a:lnTo>
                  <a:pt x="91502" y="1939194"/>
                </a:lnTo>
                <a:lnTo>
                  <a:pt x="108292" y="1981714"/>
                </a:lnTo>
                <a:lnTo>
                  <a:pt x="126386" y="2023558"/>
                </a:lnTo>
                <a:lnTo>
                  <a:pt x="145758" y="2064701"/>
                </a:lnTo>
                <a:lnTo>
                  <a:pt x="166384" y="2105118"/>
                </a:lnTo>
                <a:lnTo>
                  <a:pt x="188237" y="2144783"/>
                </a:lnTo>
                <a:lnTo>
                  <a:pt x="211293" y="2183673"/>
                </a:lnTo>
                <a:lnTo>
                  <a:pt x="235527" y="2221761"/>
                </a:lnTo>
                <a:lnTo>
                  <a:pt x="260914" y="2259023"/>
                </a:lnTo>
                <a:lnTo>
                  <a:pt x="287428" y="2295433"/>
                </a:lnTo>
                <a:lnTo>
                  <a:pt x="315045" y="2330966"/>
                </a:lnTo>
                <a:lnTo>
                  <a:pt x="343739" y="2365598"/>
                </a:lnTo>
                <a:lnTo>
                  <a:pt x="373485" y="2399303"/>
                </a:lnTo>
                <a:lnTo>
                  <a:pt x="404259" y="2432056"/>
                </a:lnTo>
                <a:lnTo>
                  <a:pt x="436035" y="2463832"/>
                </a:lnTo>
                <a:lnTo>
                  <a:pt x="468788" y="2494605"/>
                </a:lnTo>
                <a:lnTo>
                  <a:pt x="502493" y="2524352"/>
                </a:lnTo>
                <a:lnTo>
                  <a:pt x="537125" y="2553046"/>
                </a:lnTo>
                <a:lnTo>
                  <a:pt x="572658" y="2580663"/>
                </a:lnTo>
                <a:lnTo>
                  <a:pt x="609068" y="2607177"/>
                </a:lnTo>
                <a:lnTo>
                  <a:pt x="646330" y="2632564"/>
                </a:lnTo>
                <a:lnTo>
                  <a:pt x="684418" y="2656798"/>
                </a:lnTo>
                <a:lnTo>
                  <a:pt x="723308" y="2679854"/>
                </a:lnTo>
                <a:lnTo>
                  <a:pt x="762973" y="2701707"/>
                </a:lnTo>
                <a:lnTo>
                  <a:pt x="803390" y="2722332"/>
                </a:lnTo>
                <a:lnTo>
                  <a:pt x="844533" y="2741705"/>
                </a:lnTo>
                <a:lnTo>
                  <a:pt x="886377" y="2759799"/>
                </a:lnTo>
                <a:lnTo>
                  <a:pt x="928897" y="2776589"/>
                </a:lnTo>
                <a:lnTo>
                  <a:pt x="972068" y="2792051"/>
                </a:lnTo>
                <a:lnTo>
                  <a:pt x="1015864" y="2806160"/>
                </a:lnTo>
                <a:lnTo>
                  <a:pt x="1060261" y="2818890"/>
                </a:lnTo>
                <a:lnTo>
                  <a:pt x="1105233" y="2830217"/>
                </a:lnTo>
                <a:lnTo>
                  <a:pt x="1150756" y="2840115"/>
                </a:lnTo>
                <a:lnTo>
                  <a:pt x="1196804" y="2848558"/>
                </a:lnTo>
                <a:lnTo>
                  <a:pt x="1243352" y="2855523"/>
                </a:lnTo>
                <a:lnTo>
                  <a:pt x="1290376" y="2860984"/>
                </a:lnTo>
                <a:lnTo>
                  <a:pt x="1337849" y="2864916"/>
                </a:lnTo>
                <a:lnTo>
                  <a:pt x="1385747" y="2867293"/>
                </a:lnTo>
                <a:lnTo>
                  <a:pt x="1434045" y="2868091"/>
                </a:lnTo>
                <a:lnTo>
                  <a:pt x="1482343" y="2867293"/>
                </a:lnTo>
                <a:lnTo>
                  <a:pt x="1530242" y="2864916"/>
                </a:lnTo>
                <a:lnTo>
                  <a:pt x="1577715" y="2860984"/>
                </a:lnTo>
                <a:lnTo>
                  <a:pt x="1624739" y="2855523"/>
                </a:lnTo>
                <a:lnTo>
                  <a:pt x="1671287" y="2848558"/>
                </a:lnTo>
                <a:lnTo>
                  <a:pt x="1717335" y="2840115"/>
                </a:lnTo>
                <a:lnTo>
                  <a:pt x="1762858" y="2830217"/>
                </a:lnTo>
                <a:lnTo>
                  <a:pt x="1807830" y="2818890"/>
                </a:lnTo>
                <a:lnTo>
                  <a:pt x="1852227" y="2806160"/>
                </a:lnTo>
                <a:lnTo>
                  <a:pt x="1896023" y="2792051"/>
                </a:lnTo>
                <a:lnTo>
                  <a:pt x="1939194" y="2776589"/>
                </a:lnTo>
                <a:lnTo>
                  <a:pt x="1981714" y="2759799"/>
                </a:lnTo>
                <a:lnTo>
                  <a:pt x="2023558" y="2741705"/>
                </a:lnTo>
                <a:lnTo>
                  <a:pt x="2064701" y="2722332"/>
                </a:lnTo>
                <a:lnTo>
                  <a:pt x="2105118" y="2701707"/>
                </a:lnTo>
                <a:lnTo>
                  <a:pt x="2144783" y="2679854"/>
                </a:lnTo>
                <a:lnTo>
                  <a:pt x="2183673" y="2656798"/>
                </a:lnTo>
                <a:lnTo>
                  <a:pt x="2221761" y="2632564"/>
                </a:lnTo>
                <a:lnTo>
                  <a:pt x="2259023" y="2607177"/>
                </a:lnTo>
                <a:lnTo>
                  <a:pt x="2295433" y="2580663"/>
                </a:lnTo>
                <a:lnTo>
                  <a:pt x="2330966" y="2553046"/>
                </a:lnTo>
                <a:lnTo>
                  <a:pt x="2365598" y="2524352"/>
                </a:lnTo>
                <a:lnTo>
                  <a:pt x="2399303" y="2494605"/>
                </a:lnTo>
                <a:lnTo>
                  <a:pt x="2432056" y="2463832"/>
                </a:lnTo>
                <a:lnTo>
                  <a:pt x="2463832" y="2432056"/>
                </a:lnTo>
                <a:lnTo>
                  <a:pt x="2494605" y="2399303"/>
                </a:lnTo>
                <a:lnTo>
                  <a:pt x="2524352" y="2365598"/>
                </a:lnTo>
                <a:lnTo>
                  <a:pt x="2553046" y="2330966"/>
                </a:lnTo>
                <a:lnTo>
                  <a:pt x="2580663" y="2295433"/>
                </a:lnTo>
                <a:lnTo>
                  <a:pt x="2607177" y="2259023"/>
                </a:lnTo>
                <a:lnTo>
                  <a:pt x="2632564" y="2221761"/>
                </a:lnTo>
                <a:lnTo>
                  <a:pt x="2656798" y="2183673"/>
                </a:lnTo>
                <a:lnTo>
                  <a:pt x="2679854" y="2144783"/>
                </a:lnTo>
                <a:lnTo>
                  <a:pt x="2701707" y="2105118"/>
                </a:lnTo>
                <a:lnTo>
                  <a:pt x="2722332" y="2064701"/>
                </a:lnTo>
                <a:lnTo>
                  <a:pt x="2741705" y="2023558"/>
                </a:lnTo>
                <a:lnTo>
                  <a:pt x="2759799" y="1981714"/>
                </a:lnTo>
                <a:lnTo>
                  <a:pt x="2776589" y="1939194"/>
                </a:lnTo>
                <a:lnTo>
                  <a:pt x="2792051" y="1896023"/>
                </a:lnTo>
                <a:lnTo>
                  <a:pt x="2806160" y="1852227"/>
                </a:lnTo>
                <a:lnTo>
                  <a:pt x="2818890" y="1807830"/>
                </a:lnTo>
                <a:lnTo>
                  <a:pt x="2830217" y="1762858"/>
                </a:lnTo>
                <a:lnTo>
                  <a:pt x="2840115" y="1717335"/>
                </a:lnTo>
                <a:lnTo>
                  <a:pt x="2848558" y="1671287"/>
                </a:lnTo>
                <a:lnTo>
                  <a:pt x="2855523" y="1624739"/>
                </a:lnTo>
                <a:lnTo>
                  <a:pt x="2860984" y="1577715"/>
                </a:lnTo>
                <a:lnTo>
                  <a:pt x="2864916" y="1530242"/>
                </a:lnTo>
                <a:lnTo>
                  <a:pt x="2867293" y="1482343"/>
                </a:lnTo>
                <a:lnTo>
                  <a:pt x="2868091" y="1434045"/>
                </a:lnTo>
                <a:lnTo>
                  <a:pt x="2867293" y="1385747"/>
                </a:lnTo>
                <a:lnTo>
                  <a:pt x="2864916" y="1337848"/>
                </a:lnTo>
                <a:lnTo>
                  <a:pt x="2860984" y="1290374"/>
                </a:lnTo>
                <a:lnTo>
                  <a:pt x="2855523" y="1243350"/>
                </a:lnTo>
                <a:lnTo>
                  <a:pt x="2848558" y="1196801"/>
                </a:lnTo>
                <a:lnTo>
                  <a:pt x="2840115" y="1150752"/>
                </a:lnTo>
                <a:lnTo>
                  <a:pt x="2830217" y="1105229"/>
                </a:lnTo>
                <a:lnTo>
                  <a:pt x="2818890" y="1060256"/>
                </a:lnTo>
                <a:lnTo>
                  <a:pt x="2806160" y="1015859"/>
                </a:lnTo>
                <a:lnTo>
                  <a:pt x="2792051" y="972063"/>
                </a:lnTo>
                <a:lnTo>
                  <a:pt x="2776589" y="928892"/>
                </a:lnTo>
                <a:lnTo>
                  <a:pt x="2759799" y="886372"/>
                </a:lnTo>
                <a:lnTo>
                  <a:pt x="2741705" y="844528"/>
                </a:lnTo>
                <a:lnTo>
                  <a:pt x="2722332" y="803385"/>
                </a:lnTo>
                <a:lnTo>
                  <a:pt x="2701707" y="762968"/>
                </a:lnTo>
                <a:lnTo>
                  <a:pt x="2679854" y="723302"/>
                </a:lnTo>
                <a:lnTo>
                  <a:pt x="2656798" y="684412"/>
                </a:lnTo>
                <a:lnTo>
                  <a:pt x="2632564" y="646324"/>
                </a:lnTo>
                <a:lnTo>
                  <a:pt x="2607177" y="609063"/>
                </a:lnTo>
                <a:lnTo>
                  <a:pt x="2580663" y="572653"/>
                </a:lnTo>
                <a:lnTo>
                  <a:pt x="2553046" y="537119"/>
                </a:lnTo>
                <a:lnTo>
                  <a:pt x="2524352" y="502488"/>
                </a:lnTo>
                <a:lnTo>
                  <a:pt x="2494605" y="468783"/>
                </a:lnTo>
                <a:lnTo>
                  <a:pt x="2463832" y="436030"/>
                </a:lnTo>
                <a:lnTo>
                  <a:pt x="2432056" y="404255"/>
                </a:lnTo>
                <a:lnTo>
                  <a:pt x="2399303" y="373481"/>
                </a:lnTo>
                <a:lnTo>
                  <a:pt x="2365598" y="343735"/>
                </a:lnTo>
                <a:lnTo>
                  <a:pt x="2330966" y="315041"/>
                </a:lnTo>
                <a:lnTo>
                  <a:pt x="2295433" y="287424"/>
                </a:lnTo>
                <a:lnTo>
                  <a:pt x="2259023" y="260910"/>
                </a:lnTo>
                <a:lnTo>
                  <a:pt x="2221761" y="235524"/>
                </a:lnTo>
                <a:lnTo>
                  <a:pt x="2183673" y="211290"/>
                </a:lnTo>
                <a:lnTo>
                  <a:pt x="2144783" y="188234"/>
                </a:lnTo>
                <a:lnTo>
                  <a:pt x="2105118" y="166381"/>
                </a:lnTo>
                <a:lnTo>
                  <a:pt x="2064701" y="145756"/>
                </a:lnTo>
                <a:lnTo>
                  <a:pt x="2023558" y="126384"/>
                </a:lnTo>
                <a:lnTo>
                  <a:pt x="1981714" y="108291"/>
                </a:lnTo>
                <a:lnTo>
                  <a:pt x="1939194" y="91500"/>
                </a:lnTo>
                <a:lnTo>
                  <a:pt x="1896023" y="76038"/>
                </a:lnTo>
                <a:lnTo>
                  <a:pt x="1852227" y="61930"/>
                </a:lnTo>
                <a:lnTo>
                  <a:pt x="1807830" y="49200"/>
                </a:lnTo>
                <a:lnTo>
                  <a:pt x="1762858" y="37873"/>
                </a:lnTo>
                <a:lnTo>
                  <a:pt x="1717335" y="27976"/>
                </a:lnTo>
                <a:lnTo>
                  <a:pt x="1671287" y="19532"/>
                </a:lnTo>
                <a:lnTo>
                  <a:pt x="1624739" y="12567"/>
                </a:lnTo>
                <a:lnTo>
                  <a:pt x="1577715" y="7106"/>
                </a:lnTo>
                <a:lnTo>
                  <a:pt x="1530242" y="3175"/>
                </a:lnTo>
                <a:lnTo>
                  <a:pt x="1482343" y="798"/>
                </a:lnTo>
                <a:lnTo>
                  <a:pt x="14340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 descr="Parent Center Board Professional Development Tool Kits" title="Title of this webinar"/>
          <p:cNvSpPr txBox="1">
            <a:spLocks noGrp="1"/>
          </p:cNvSpPr>
          <p:nvPr>
            <p:ph type="title"/>
          </p:nvPr>
        </p:nvSpPr>
        <p:spPr>
          <a:xfrm>
            <a:off x="3331857" y="2209800"/>
            <a:ext cx="5322552" cy="182357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4690"/>
              </a:lnSpc>
              <a:spcBef>
                <a:spcPts val="120"/>
              </a:spcBef>
            </a:pPr>
            <a:r>
              <a:rPr lang="en-US" sz="4000" spc="-5" dirty="0">
                <a:latin typeface="Cambria"/>
                <a:cs typeface="Cambria"/>
              </a:rPr>
              <a:t>Parent Center  </a:t>
            </a:r>
            <a:br>
              <a:rPr lang="en-US" sz="4000" spc="-5" dirty="0">
                <a:latin typeface="Cambria"/>
                <a:cs typeface="Cambria"/>
              </a:rPr>
            </a:br>
            <a:r>
              <a:rPr sz="3600" b="0" spc="-5" dirty="0">
                <a:latin typeface="Cambria"/>
                <a:cs typeface="Cambria"/>
              </a:rPr>
              <a:t>Board</a:t>
            </a:r>
            <a:r>
              <a:rPr sz="3600" b="0" spc="-20" dirty="0">
                <a:latin typeface="Cambria"/>
                <a:cs typeface="Cambria"/>
              </a:rPr>
              <a:t> </a:t>
            </a:r>
            <a:r>
              <a:rPr lang="en-US" sz="3600" b="0" spc="-20" dirty="0">
                <a:latin typeface="Cambria"/>
                <a:cs typeface="Cambria"/>
              </a:rPr>
              <a:t>Professional Development Tool Kits </a:t>
            </a:r>
            <a:endParaRPr sz="3600" b="0" dirty="0">
              <a:latin typeface="Cambria"/>
              <a:cs typeface="Cambria"/>
            </a:endParaRPr>
          </a:p>
        </p:txBody>
      </p:sp>
      <p:sp>
        <p:nvSpPr>
          <p:cNvPr id="7" name="object 7" descr="This logo shows a ring of hands of different colors, each grasping the next." title="Logo of the Parent Technical Assistance Center network"/>
          <p:cNvSpPr/>
          <p:nvPr/>
        </p:nvSpPr>
        <p:spPr>
          <a:xfrm>
            <a:off x="668313" y="1952002"/>
            <a:ext cx="2661767" cy="2661767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9"/>
          <p:cNvSpPr txBox="1">
            <a:spLocks noGrp="1"/>
          </p:cNvSpPr>
          <p:nvPr>
            <p:ph type="ftr" sz="quarter" idx="5"/>
          </p:nvPr>
        </p:nvSpPr>
        <p:spPr>
          <a:xfrm>
            <a:off x="3065318" y="6520654"/>
            <a:ext cx="4672348" cy="307777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STRENGTHENING PARENT CENTER CAPACITY</a:t>
            </a:r>
          </a:p>
        </p:txBody>
      </p:sp>
      <p:pic>
        <p:nvPicPr>
          <p:cNvPr id="13" name="Picture 12" descr="This slide emphasizes the work place that's been created on Facebook, so the screenshot shows that space.  " title="Screenshot of the Work Place for Boards of Directors">
            <a:extLst>
              <a:ext uri="{FF2B5EF4-FFF2-40B4-BE49-F238E27FC236}">
                <a16:creationId xmlns:a16="http://schemas.microsoft.com/office/drawing/2014/main" id="{8D096DB3-9306-464D-85C0-BFCD7D36AEDA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00600" y="1066800"/>
            <a:ext cx="4249271" cy="4419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9812F366-0231-4123-91CF-72A6E5FE53BB}"/>
              </a:ext>
            </a:extLst>
          </p:cNvPr>
          <p:cNvSpPr txBox="1">
            <a:spLocks/>
          </p:cNvSpPr>
          <p:nvPr/>
        </p:nvSpPr>
        <p:spPr>
          <a:xfrm>
            <a:off x="1828800" y="1295400"/>
            <a:ext cx="2819399" cy="3989586"/>
          </a:xfrm>
          <a:prstGeom prst="rect">
            <a:avLst/>
          </a:prstGeom>
        </p:spPr>
        <p:txBody>
          <a:bodyPr wrap="square" lIns="0" tIns="0" rIns="0" bIns="0">
            <a:normAutofit fontScale="85000" lnSpcReduction="20000"/>
          </a:bodyPr>
          <a:lstStyle>
            <a:lvl1pPr marL="0">
              <a:defRPr sz="2200" b="0" i="0">
                <a:solidFill>
                  <a:srgbClr val="231F20"/>
                </a:solidFill>
                <a:latin typeface="Calibri"/>
                <a:ea typeface="+mn-ea"/>
                <a:cs typeface="Calibri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Exclusive Facebook </a:t>
            </a: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Workplace 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site</a:t>
            </a: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For Boards, EDs, Project Directors of OSEP Parent Centers</a:t>
            </a: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Intended as a networking platform for Boards</a:t>
            </a: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Storage for the 6 </a:t>
            </a:r>
            <a:r>
              <a:rPr lang="en-US" sz="1900" i="1" dirty="0">
                <a:latin typeface="Arial" panose="020B0604020202020204" pitchFamily="34" charset="0"/>
                <a:cs typeface="Arial" panose="020B0604020202020204" pitchFamily="34" charset="0"/>
              </a:rPr>
              <a:t>Tool Kits, 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including all 18 videos</a:t>
            </a:r>
          </a:p>
          <a:p>
            <a:pPr>
              <a:spcAft>
                <a:spcPts val="450"/>
              </a:spcAft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RPTACs are Administrators – they will issue the invitations to join</a:t>
            </a:r>
            <a:endParaRPr lang="en-US" sz="19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/>
            <a:endParaRPr lang="en-US" kern="0" dirty="0">
              <a:latin typeface="+mn-lt"/>
              <a:cs typeface="Arial" panose="020B0604020202020204" pitchFamily="34" charset="0"/>
            </a:endParaRPr>
          </a:p>
          <a:p>
            <a:pPr defTabSz="914400"/>
            <a:endParaRPr lang="en-US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BF7AD03-5637-4785-A418-CCE46CB0B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1482" y="721360"/>
            <a:ext cx="6565392" cy="323165"/>
          </a:xfrm>
        </p:spPr>
        <p:txBody>
          <a:bodyPr/>
          <a:lstStyle/>
          <a:p>
            <a:r>
              <a:rPr lang="en-US" dirty="0"/>
              <a:t>Parent Center Boards of Directors Workplace</a:t>
            </a:r>
          </a:p>
        </p:txBody>
      </p:sp>
    </p:spTree>
    <p:extLst>
      <p:ext uri="{BB962C8B-B14F-4D97-AF65-F5344CB8AC3E}">
        <p14:creationId xmlns:p14="http://schemas.microsoft.com/office/powerpoint/2010/main" val="38618573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 descr="At this point in the webinar, presenters answered questions from the attendees." title="Questions? Comments?">
            <a:extLst>
              <a:ext uri="{FF2B5EF4-FFF2-40B4-BE49-F238E27FC236}">
                <a16:creationId xmlns:a16="http://schemas.microsoft.com/office/drawing/2014/main" id="{B9A423B0-EE76-49BB-870B-447329DC2BEA}"/>
              </a:ext>
            </a:extLst>
          </p:cNvPr>
          <p:cNvSpPr txBox="1">
            <a:spLocks/>
          </p:cNvSpPr>
          <p:nvPr/>
        </p:nvSpPr>
        <p:spPr>
          <a:xfrm>
            <a:off x="6477000" y="5334000"/>
            <a:ext cx="2209800" cy="652732"/>
          </a:xfrm>
          <a:prstGeom prst="rect">
            <a:avLst/>
          </a:prstGeom>
        </p:spPr>
        <p:txBody>
          <a:bodyPr wrap="square" lIns="0" tIns="0" rIns="0" bIns="0">
            <a:normAutofit fontScale="92500" lnSpcReduction="20000"/>
          </a:bodyPr>
          <a:lstStyle>
            <a:lvl1pPr>
              <a:defRPr sz="2100" b="1" i="0">
                <a:solidFill>
                  <a:srgbClr val="231F20"/>
                </a:solidFill>
                <a:latin typeface="Georgia"/>
                <a:ea typeface="+mj-ea"/>
                <a:cs typeface="Georgia"/>
              </a:defRPr>
            </a:lvl1pPr>
          </a:lstStyle>
          <a:p>
            <a:pPr defTabSz="914400"/>
            <a:r>
              <a:rPr lang="en-US" altLang="en-US" sz="2800" kern="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  <a:br>
              <a:rPr lang="en-US" altLang="en-US" sz="2800" kern="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800" kern="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Comments?</a:t>
            </a:r>
            <a:r>
              <a:rPr lang="en-US" altLang="en-US" sz="2800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8" name="Picture 4" descr="question marks galore" title="Graphic of question marks">
            <a:extLst>
              <a:ext uri="{FF2B5EF4-FFF2-40B4-BE49-F238E27FC236}">
                <a16:creationId xmlns:a16="http://schemas.microsoft.com/office/drawing/2014/main" id="{230ADF7C-A223-4EC3-A60D-BEC5E4EAB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0399" y="1981200"/>
            <a:ext cx="2322017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 descr="For design emphasis only." title="A blue-bordered box appears around the image of the ballot box.">
            <a:extLst>
              <a:ext uri="{FF2B5EF4-FFF2-40B4-BE49-F238E27FC236}">
                <a16:creationId xmlns:a16="http://schemas.microsoft.com/office/drawing/2014/main" id="{1FD271F2-E31B-4703-B89B-28211575DB1B}"/>
              </a:ext>
            </a:extLst>
          </p:cNvPr>
          <p:cNvSpPr/>
          <p:nvPr/>
        </p:nvSpPr>
        <p:spPr>
          <a:xfrm>
            <a:off x="2133600" y="914400"/>
            <a:ext cx="2895600" cy="2971800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The photo of a vote being cast into a white box indicates that a poll is about to be taken of webinar attendees." title="Photo of a ballot box">
            <a:extLst>
              <a:ext uri="{FF2B5EF4-FFF2-40B4-BE49-F238E27FC236}">
                <a16:creationId xmlns:a16="http://schemas.microsoft.com/office/drawing/2014/main" id="{9B7B8588-3C63-4A10-A205-A7E25D172AF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0488" y="1048512"/>
            <a:ext cx="2667000" cy="2667000"/>
          </a:xfrm>
          <a:prstGeom prst="rect">
            <a:avLst/>
          </a:prstGeom>
        </p:spPr>
      </p:pic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B86B5E9-AF07-4A9A-9DC7-C3A477842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303" y="424654"/>
            <a:ext cx="6565392" cy="323165"/>
          </a:xfrm>
        </p:spPr>
        <p:txBody>
          <a:bodyPr/>
          <a:lstStyle/>
          <a:p>
            <a:r>
              <a:rPr lang="en-US" dirty="0"/>
              <a:t>Another Poll | Time for Questions/Comments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8CE8AB6-10AA-4E4B-8F7B-F0B587E87FE3}"/>
              </a:ext>
            </a:extLst>
          </p:cNvPr>
          <p:cNvSpPr txBox="1">
            <a:spLocks/>
          </p:cNvSpPr>
          <p:nvPr/>
        </p:nvSpPr>
        <p:spPr>
          <a:xfrm>
            <a:off x="2133600" y="381000"/>
            <a:ext cx="2895600" cy="5334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sz="2100" b="1" i="0">
                <a:solidFill>
                  <a:srgbClr val="231F20"/>
                </a:solidFill>
                <a:latin typeface="Georgia"/>
                <a:ea typeface="+mj-ea"/>
                <a:cs typeface="Georgia"/>
              </a:defRPr>
            </a:lvl1pPr>
          </a:lstStyle>
          <a:p>
            <a:pPr algn="ctr" defTabSz="914400"/>
            <a:r>
              <a:rPr lang="en-US" altLang="en-US" sz="2800" kern="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Steps?</a:t>
            </a:r>
            <a:endParaRPr lang="en-US" altLang="en-US" sz="2800" kern="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2430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lowers to go with the thank you's!" title="Photo of a bouquet of flowers">
            <a:extLst>
              <a:ext uri="{FF2B5EF4-FFF2-40B4-BE49-F238E27FC236}">
                <a16:creationId xmlns:a16="http://schemas.microsoft.com/office/drawing/2014/main" id="{CA23BE88-B304-47D8-B985-3370787389F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407789" y="3593211"/>
            <a:ext cx="1828800" cy="1652778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3" name="Straight Connector 2" descr="Design element only." title="Divider line beneath the acknowledgements"/>
          <p:cNvCxnSpPr>
            <a:cxnSpLocks noChangeShapeType="1"/>
          </p:cNvCxnSpPr>
          <p:nvPr/>
        </p:nvCxnSpPr>
        <p:spPr bwMode="auto">
          <a:xfrm>
            <a:off x="3112813" y="3200400"/>
            <a:ext cx="5696375" cy="0"/>
          </a:xfrm>
          <a:prstGeom prst="line">
            <a:avLst/>
          </a:prstGeom>
          <a:noFill/>
          <a:ln w="9525">
            <a:solidFill>
              <a:srgbClr val="00336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46" name="Rectangle 6"/>
          <p:cNvSpPr>
            <a:spLocks noChangeArrowheads="1"/>
          </p:cNvSpPr>
          <p:nvPr/>
        </p:nvSpPr>
        <p:spPr bwMode="auto">
          <a:xfrm>
            <a:off x="3112813" y="1143001"/>
            <a:ext cx="551443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spcAft>
                <a:spcPct val="30000"/>
              </a:spcAft>
              <a:buClr>
                <a:srgbClr val="800000"/>
              </a:buClr>
              <a:buSzPct val="80000"/>
            </a:pPr>
            <a:r>
              <a:rPr lang="en-US" sz="2100" dirty="0">
                <a:latin typeface="Calibri" charset="0"/>
              </a:rPr>
              <a:t>Thank you to </a:t>
            </a:r>
            <a:r>
              <a:rPr lang="en-US" sz="2100" b="1" dirty="0">
                <a:latin typeface="Calibri" charset="0"/>
              </a:rPr>
              <a:t>Jan </a:t>
            </a:r>
            <a:r>
              <a:rPr lang="en-US" sz="2100" b="1" dirty="0" err="1">
                <a:latin typeface="Calibri" charset="0"/>
              </a:rPr>
              <a:t>Serak</a:t>
            </a:r>
            <a:r>
              <a:rPr lang="en-US" sz="2100" dirty="0">
                <a:latin typeface="Calibri" charset="0"/>
              </a:rPr>
              <a:t>, our presenter today,</a:t>
            </a:r>
          </a:p>
          <a:p>
            <a:pPr algn="ctr">
              <a:spcBef>
                <a:spcPct val="20000"/>
              </a:spcBef>
              <a:spcAft>
                <a:spcPct val="30000"/>
              </a:spcAft>
              <a:buClr>
                <a:srgbClr val="800000"/>
              </a:buClr>
              <a:buSzPct val="80000"/>
            </a:pPr>
            <a:r>
              <a:rPr lang="en-US" sz="2100" b="1" dirty="0">
                <a:latin typeface="Calibri" charset="0"/>
              </a:rPr>
              <a:t>WI FACETS </a:t>
            </a:r>
            <a:r>
              <a:rPr lang="en-US" sz="2100" dirty="0">
                <a:latin typeface="Calibri" charset="0"/>
              </a:rPr>
              <a:t>and the development team,</a:t>
            </a:r>
          </a:p>
          <a:p>
            <a:pPr algn="ctr">
              <a:spcBef>
                <a:spcPct val="20000"/>
              </a:spcBef>
              <a:spcAft>
                <a:spcPct val="30000"/>
              </a:spcAft>
              <a:buClr>
                <a:srgbClr val="800000"/>
              </a:buClr>
              <a:buSzPct val="80000"/>
            </a:pPr>
            <a:r>
              <a:rPr lang="en-US" sz="2100" dirty="0">
                <a:latin typeface="Calibri" charset="0"/>
              </a:rPr>
              <a:t> and all who shared materials </a:t>
            </a:r>
            <a:br>
              <a:rPr lang="en-US" sz="2100" dirty="0">
                <a:latin typeface="Calibri" charset="0"/>
              </a:rPr>
            </a:br>
            <a:r>
              <a:rPr lang="en-US" sz="2100" dirty="0">
                <a:latin typeface="Calibri" charset="0"/>
              </a:rPr>
              <a:t>and reviewed drafts!</a:t>
            </a:r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671C1BA-7634-4FE2-8E38-A62EDE980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303" y="424654"/>
            <a:ext cx="6565392" cy="323165"/>
          </a:xfrm>
        </p:spPr>
        <p:txBody>
          <a:bodyPr/>
          <a:lstStyle/>
          <a:p>
            <a:r>
              <a:rPr lang="en-US" dirty="0"/>
              <a:t>Thank </a:t>
            </a:r>
            <a:r>
              <a:rPr lang="en-US" dirty="0" err="1"/>
              <a:t>You’s</a:t>
            </a:r>
            <a:r>
              <a:rPr lang="en-US" dirty="0"/>
              <a:t> and Acknowledgements</a:t>
            </a:r>
          </a:p>
        </p:txBody>
      </p:sp>
    </p:spTree>
    <p:extLst>
      <p:ext uri="{BB962C8B-B14F-4D97-AF65-F5344CB8AC3E}">
        <p14:creationId xmlns:p14="http://schemas.microsoft.com/office/powerpoint/2010/main" val="16098924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21"/>
          <p:cNvSpPr txBox="1">
            <a:spLocks noChangeArrowheads="1"/>
          </p:cNvSpPr>
          <p:nvPr/>
        </p:nvSpPr>
        <p:spPr bwMode="auto">
          <a:xfrm>
            <a:off x="2929532" y="5257800"/>
            <a:ext cx="374213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2100" i="1" dirty="0">
                <a:cs typeface="Arial" charset="0"/>
              </a:rPr>
              <a:t>Thank you for attending!</a:t>
            </a:r>
          </a:p>
        </p:txBody>
      </p:sp>
      <p:sp>
        <p:nvSpPr>
          <p:cNvPr id="21" name="Line 4" title="Divider line for design"/>
          <p:cNvSpPr>
            <a:spLocks noChangeShapeType="1"/>
          </p:cNvSpPr>
          <p:nvPr/>
        </p:nvSpPr>
        <p:spPr bwMode="auto">
          <a:xfrm>
            <a:off x="2209799" y="4953000"/>
            <a:ext cx="584252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1790699" y="3294863"/>
            <a:ext cx="6324601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1800" dirty="0">
                <a:solidFill>
                  <a:srgbClr val="0D0D0D"/>
                </a:solidFill>
                <a:cs typeface="Arial" charset="0"/>
              </a:rPr>
              <a:t>Your feedback helps CPIR improve.</a:t>
            </a:r>
          </a:p>
          <a:p>
            <a:pPr algn="ctr"/>
            <a:endParaRPr lang="en-US" sz="1800" dirty="0">
              <a:solidFill>
                <a:srgbClr val="0D0D0D"/>
              </a:solidFill>
              <a:cs typeface="Arial" charset="0"/>
            </a:endParaRPr>
          </a:p>
          <a:p>
            <a:pPr algn="ctr"/>
            <a:r>
              <a:rPr lang="en-US" sz="1800" dirty="0">
                <a:solidFill>
                  <a:srgbClr val="0D0D0D"/>
                </a:solidFill>
                <a:cs typeface="Arial" charset="0"/>
              </a:rPr>
              <a:t>Please take a moment </a:t>
            </a:r>
            <a:br>
              <a:rPr lang="en-US" sz="1800" dirty="0">
                <a:solidFill>
                  <a:srgbClr val="0D0D0D"/>
                </a:solidFill>
                <a:cs typeface="Arial" charset="0"/>
              </a:rPr>
            </a:br>
            <a:r>
              <a:rPr lang="en-US" sz="1800" dirty="0">
                <a:solidFill>
                  <a:srgbClr val="0D0D0D"/>
                </a:solidFill>
                <a:cs typeface="Arial" charset="0"/>
              </a:rPr>
              <a:t>to complete a very brief survey </a:t>
            </a:r>
            <a:br>
              <a:rPr lang="en-US" sz="1800" dirty="0">
                <a:solidFill>
                  <a:srgbClr val="0D0D0D"/>
                </a:solidFill>
                <a:cs typeface="Arial" charset="0"/>
              </a:rPr>
            </a:br>
            <a:r>
              <a:rPr lang="en-US" sz="1800" dirty="0">
                <a:solidFill>
                  <a:srgbClr val="0D0D0D"/>
                </a:solidFill>
                <a:cs typeface="Arial" charset="0"/>
              </a:rPr>
              <a:t>about the usefulness of this webinar to you.</a:t>
            </a:r>
          </a:p>
          <a:p>
            <a:pPr algn="ctr"/>
            <a:endParaRPr lang="en-US" sz="1800" dirty="0">
              <a:solidFill>
                <a:srgbClr val="0D0D0D"/>
              </a:solidFill>
              <a:cs typeface="Arial" charset="0"/>
            </a:endParaRPr>
          </a:p>
        </p:txBody>
      </p:sp>
      <p:pic>
        <p:nvPicPr>
          <p:cNvPr id="13" name="Picture 8" descr="logoscreenshot-without name" title="Logo of the CPI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4800" y="1679376"/>
            <a:ext cx="1979658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4" title="Divider line for design purposes">
            <a:extLst>
              <a:ext uri="{FF2B5EF4-FFF2-40B4-BE49-F238E27FC236}">
                <a16:creationId xmlns:a16="http://schemas.microsoft.com/office/drawing/2014/main" id="{11BC0B18-E59A-4387-9F3D-A83BC67F064D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1557337"/>
            <a:ext cx="457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2895600" y="562324"/>
            <a:ext cx="4114801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>
              <a:spcBef>
                <a:spcPct val="20000"/>
              </a:spcBef>
              <a:buFont typeface="Arial" charset="0"/>
              <a:buNone/>
            </a:pPr>
            <a:r>
              <a:rPr lang="en-US" sz="2800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Center for Parent </a:t>
            </a:r>
            <a:br>
              <a:rPr lang="en-US" sz="2800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Information and Resources</a:t>
            </a:r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27E62AB-CF0E-42DC-993B-2E6AA5953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303" y="424654"/>
            <a:ext cx="6565392" cy="646331"/>
          </a:xfrm>
        </p:spPr>
        <p:txBody>
          <a:bodyPr/>
          <a:lstStyle/>
          <a:p>
            <a:r>
              <a:rPr lang="en-US" dirty="0"/>
              <a:t>Closing Slide: Center for Parent Information &amp; Resources thanks you for attending!</a:t>
            </a:r>
          </a:p>
        </p:txBody>
      </p:sp>
    </p:spTree>
    <p:extLst>
      <p:ext uri="{BB962C8B-B14F-4D97-AF65-F5344CB8AC3E}">
        <p14:creationId xmlns:p14="http://schemas.microsoft.com/office/powerpoint/2010/main" val="2427443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 descr="The logo used by all OSEP-funded projects reads: IDEAs that Work." title="Logo of the network of OSEP-funded projects"/>
          <p:cNvSpPr/>
          <p:nvPr/>
        </p:nvSpPr>
        <p:spPr>
          <a:xfrm>
            <a:off x="7121859" y="963430"/>
            <a:ext cx="1465669" cy="951902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 descr="This light blue thin box at the bottom of the slide is a design feature of the template. It contains dark blue words within: Strengthening Parent Center Capacity." title="Template element: Light blue thin box at the bottom of the slide."/>
          <p:cNvSpPr/>
          <p:nvPr/>
        </p:nvSpPr>
        <p:spPr>
          <a:xfrm>
            <a:off x="1639570" y="6527800"/>
            <a:ext cx="7504430" cy="330200"/>
          </a:xfrm>
          <a:custGeom>
            <a:avLst/>
            <a:gdLst/>
            <a:ahLst/>
            <a:cxnLst/>
            <a:rect l="l" t="t" r="r" b="b"/>
            <a:pathLst>
              <a:path w="7504430" h="330200">
                <a:moveTo>
                  <a:pt x="0" y="330200"/>
                </a:moveTo>
                <a:lnTo>
                  <a:pt x="7504430" y="330200"/>
                </a:lnTo>
                <a:lnTo>
                  <a:pt x="7504430" y="0"/>
                </a:lnTo>
                <a:lnTo>
                  <a:pt x="0" y="0"/>
                </a:lnTo>
                <a:lnTo>
                  <a:pt x="0" y="330200"/>
                </a:lnTo>
                <a:close/>
              </a:path>
            </a:pathLst>
          </a:custGeom>
          <a:solidFill>
            <a:srgbClr val="8DDE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4" descr="This text will recur on nearly every slide, because it expresses the purpose of the Parent TA Center network." title="Strenthening Parent Center Capacity">
            <a:extLst>
              <a:ext uri="{FF2B5EF4-FFF2-40B4-BE49-F238E27FC236}">
                <a16:creationId xmlns:a16="http://schemas.microsoft.com/office/drawing/2014/main" id="{E2C59256-1B92-4374-A038-0FE80A262EA5}"/>
              </a:ext>
            </a:extLst>
          </p:cNvPr>
          <p:cNvSpPr txBox="1"/>
          <p:nvPr/>
        </p:nvSpPr>
        <p:spPr>
          <a:xfrm>
            <a:off x="2590800" y="6536620"/>
            <a:ext cx="46945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chemeClr val="accent5">
                    <a:lumMod val="50000"/>
                  </a:schemeClr>
                </a:solidFill>
                <a:latin typeface="Calibri"/>
                <a:cs typeface="Calibri"/>
              </a:rPr>
              <a:t>STRENGTHENING </a:t>
            </a:r>
            <a:r>
              <a:rPr sz="2000" b="1" spc="-25" dirty="0">
                <a:solidFill>
                  <a:schemeClr val="accent5">
                    <a:lumMod val="50000"/>
                  </a:schemeClr>
                </a:solidFill>
                <a:latin typeface="Calibri"/>
                <a:cs typeface="Calibri"/>
              </a:rPr>
              <a:t>PARENT </a:t>
            </a:r>
            <a:r>
              <a:rPr sz="2000" b="1" spc="-5" dirty="0">
                <a:solidFill>
                  <a:schemeClr val="accent5">
                    <a:lumMod val="50000"/>
                  </a:schemeClr>
                </a:solidFill>
                <a:latin typeface="Calibri"/>
                <a:cs typeface="Calibri"/>
              </a:rPr>
              <a:t>CENTER</a:t>
            </a:r>
            <a:r>
              <a:rPr sz="2000" b="1" spc="40" dirty="0">
                <a:solidFill>
                  <a:schemeClr val="accent5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chemeClr val="accent5">
                    <a:lumMod val="50000"/>
                  </a:schemeClr>
                </a:solidFill>
                <a:latin typeface="Calibri"/>
                <a:cs typeface="Calibri"/>
              </a:rPr>
              <a:t>CAPACITY</a:t>
            </a:r>
            <a:endParaRPr sz="2000" b="1" dirty="0">
              <a:solidFill>
                <a:schemeClr val="accent5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" name="object 2" descr="The  template in this slideshow uses a light blue box down the left side, against which is set the logo of the Parent Technical Assistance Center network." title="Left side of the template in this slideshow"/>
          <p:cNvSpPr/>
          <p:nvPr/>
        </p:nvSpPr>
        <p:spPr>
          <a:xfrm>
            <a:off x="0" y="0"/>
            <a:ext cx="1639570" cy="6858000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 descr="This logo shows a ring of hands of different colors, each grasping the next." title="Logo of the Parent Technical Assistance Center network"/>
          <p:cNvSpPr/>
          <p:nvPr/>
        </p:nvSpPr>
        <p:spPr>
          <a:xfrm>
            <a:off x="244093" y="253836"/>
            <a:ext cx="1185545" cy="1185545"/>
          </a:xfrm>
          <a:custGeom>
            <a:avLst/>
            <a:gdLst/>
            <a:ahLst/>
            <a:cxnLst/>
            <a:rect l="l" t="t" r="r" b="b"/>
            <a:pathLst>
              <a:path w="1185545" h="1185545">
                <a:moveTo>
                  <a:pt x="592582" y="0"/>
                </a:moveTo>
                <a:lnTo>
                  <a:pt x="543980" y="1964"/>
                </a:lnTo>
                <a:lnTo>
                  <a:pt x="496460" y="7755"/>
                </a:lnTo>
                <a:lnTo>
                  <a:pt x="450176" y="17221"/>
                </a:lnTo>
                <a:lnTo>
                  <a:pt x="405278" y="30209"/>
                </a:lnTo>
                <a:lnTo>
                  <a:pt x="361920" y="46567"/>
                </a:lnTo>
                <a:lnTo>
                  <a:pt x="320254" y="66141"/>
                </a:lnTo>
                <a:lnTo>
                  <a:pt x="280432" y="88781"/>
                </a:lnTo>
                <a:lnTo>
                  <a:pt x="242608" y="114332"/>
                </a:lnTo>
                <a:lnTo>
                  <a:pt x="206933" y="142643"/>
                </a:lnTo>
                <a:lnTo>
                  <a:pt x="173561" y="173561"/>
                </a:lnTo>
                <a:lnTo>
                  <a:pt x="142643" y="206933"/>
                </a:lnTo>
                <a:lnTo>
                  <a:pt x="114332" y="242608"/>
                </a:lnTo>
                <a:lnTo>
                  <a:pt x="88781" y="280432"/>
                </a:lnTo>
                <a:lnTo>
                  <a:pt x="66141" y="320254"/>
                </a:lnTo>
                <a:lnTo>
                  <a:pt x="46567" y="361920"/>
                </a:lnTo>
                <a:lnTo>
                  <a:pt x="30209" y="405278"/>
                </a:lnTo>
                <a:lnTo>
                  <a:pt x="17221" y="450176"/>
                </a:lnTo>
                <a:lnTo>
                  <a:pt x="7755" y="496460"/>
                </a:lnTo>
                <a:lnTo>
                  <a:pt x="1964" y="543980"/>
                </a:lnTo>
                <a:lnTo>
                  <a:pt x="0" y="592581"/>
                </a:lnTo>
                <a:lnTo>
                  <a:pt x="1964" y="641183"/>
                </a:lnTo>
                <a:lnTo>
                  <a:pt x="7755" y="688703"/>
                </a:lnTo>
                <a:lnTo>
                  <a:pt x="17221" y="734987"/>
                </a:lnTo>
                <a:lnTo>
                  <a:pt x="30209" y="779885"/>
                </a:lnTo>
                <a:lnTo>
                  <a:pt x="46567" y="823243"/>
                </a:lnTo>
                <a:lnTo>
                  <a:pt x="66141" y="864909"/>
                </a:lnTo>
                <a:lnTo>
                  <a:pt x="88781" y="904731"/>
                </a:lnTo>
                <a:lnTo>
                  <a:pt x="114332" y="942555"/>
                </a:lnTo>
                <a:lnTo>
                  <a:pt x="142643" y="978230"/>
                </a:lnTo>
                <a:lnTo>
                  <a:pt x="173561" y="1011602"/>
                </a:lnTo>
                <a:lnTo>
                  <a:pt x="206933" y="1042520"/>
                </a:lnTo>
                <a:lnTo>
                  <a:pt x="242608" y="1070831"/>
                </a:lnTo>
                <a:lnTo>
                  <a:pt x="280432" y="1096382"/>
                </a:lnTo>
                <a:lnTo>
                  <a:pt x="320254" y="1119022"/>
                </a:lnTo>
                <a:lnTo>
                  <a:pt x="361920" y="1138596"/>
                </a:lnTo>
                <a:lnTo>
                  <a:pt x="405278" y="1154954"/>
                </a:lnTo>
                <a:lnTo>
                  <a:pt x="450176" y="1167942"/>
                </a:lnTo>
                <a:lnTo>
                  <a:pt x="496460" y="1177408"/>
                </a:lnTo>
                <a:lnTo>
                  <a:pt x="543980" y="1183199"/>
                </a:lnTo>
                <a:lnTo>
                  <a:pt x="592582" y="1185163"/>
                </a:lnTo>
                <a:lnTo>
                  <a:pt x="641183" y="1183199"/>
                </a:lnTo>
                <a:lnTo>
                  <a:pt x="688703" y="1177408"/>
                </a:lnTo>
                <a:lnTo>
                  <a:pt x="734987" y="1167942"/>
                </a:lnTo>
                <a:lnTo>
                  <a:pt x="779885" y="1154954"/>
                </a:lnTo>
                <a:lnTo>
                  <a:pt x="823243" y="1138596"/>
                </a:lnTo>
                <a:lnTo>
                  <a:pt x="864909" y="1119022"/>
                </a:lnTo>
                <a:lnTo>
                  <a:pt x="904731" y="1096382"/>
                </a:lnTo>
                <a:lnTo>
                  <a:pt x="942555" y="1070831"/>
                </a:lnTo>
                <a:lnTo>
                  <a:pt x="978230" y="1042520"/>
                </a:lnTo>
                <a:lnTo>
                  <a:pt x="1011602" y="1011602"/>
                </a:lnTo>
                <a:lnTo>
                  <a:pt x="1042520" y="978230"/>
                </a:lnTo>
                <a:lnTo>
                  <a:pt x="1070831" y="942555"/>
                </a:lnTo>
                <a:lnTo>
                  <a:pt x="1096382" y="904731"/>
                </a:lnTo>
                <a:lnTo>
                  <a:pt x="1119022" y="864909"/>
                </a:lnTo>
                <a:lnTo>
                  <a:pt x="1138596" y="823243"/>
                </a:lnTo>
                <a:lnTo>
                  <a:pt x="1154954" y="779885"/>
                </a:lnTo>
                <a:lnTo>
                  <a:pt x="1167942" y="734987"/>
                </a:lnTo>
                <a:lnTo>
                  <a:pt x="1177408" y="688703"/>
                </a:lnTo>
                <a:lnTo>
                  <a:pt x="1183199" y="641183"/>
                </a:lnTo>
                <a:lnTo>
                  <a:pt x="1185164" y="592581"/>
                </a:lnTo>
                <a:lnTo>
                  <a:pt x="1183199" y="543980"/>
                </a:lnTo>
                <a:lnTo>
                  <a:pt x="1177408" y="496460"/>
                </a:lnTo>
                <a:lnTo>
                  <a:pt x="1167942" y="450176"/>
                </a:lnTo>
                <a:lnTo>
                  <a:pt x="1154954" y="405278"/>
                </a:lnTo>
                <a:lnTo>
                  <a:pt x="1138596" y="361920"/>
                </a:lnTo>
                <a:lnTo>
                  <a:pt x="1119022" y="320254"/>
                </a:lnTo>
                <a:lnTo>
                  <a:pt x="1096382" y="280432"/>
                </a:lnTo>
                <a:lnTo>
                  <a:pt x="1070831" y="242608"/>
                </a:lnTo>
                <a:lnTo>
                  <a:pt x="1042520" y="206933"/>
                </a:lnTo>
                <a:lnTo>
                  <a:pt x="1011602" y="173561"/>
                </a:lnTo>
                <a:lnTo>
                  <a:pt x="978230" y="142643"/>
                </a:lnTo>
                <a:lnTo>
                  <a:pt x="942555" y="114332"/>
                </a:lnTo>
                <a:lnTo>
                  <a:pt x="904731" y="88781"/>
                </a:lnTo>
                <a:lnTo>
                  <a:pt x="864909" y="66141"/>
                </a:lnTo>
                <a:lnTo>
                  <a:pt x="823243" y="46567"/>
                </a:lnTo>
                <a:lnTo>
                  <a:pt x="779885" y="30209"/>
                </a:lnTo>
                <a:lnTo>
                  <a:pt x="734987" y="17221"/>
                </a:lnTo>
                <a:lnTo>
                  <a:pt x="688703" y="7755"/>
                </a:lnTo>
                <a:lnTo>
                  <a:pt x="641183" y="1964"/>
                </a:lnTo>
                <a:lnTo>
                  <a:pt x="5925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 descr="This logo shows a ring of hands of different colors, each grasping the next." title="Logo of the Parent Technical Assistance Center network"/>
          <p:cNvSpPr/>
          <p:nvPr/>
        </p:nvSpPr>
        <p:spPr>
          <a:xfrm>
            <a:off x="269831" y="288252"/>
            <a:ext cx="1099908" cy="1099896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3"/>
          </p:nvPr>
        </p:nvSpPr>
        <p:spPr>
          <a:xfrm>
            <a:off x="1828799" y="935439"/>
            <a:ext cx="7315201" cy="535531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latin typeface="+mn-lt"/>
              </a:rPr>
              <a:t>WI FACETS’ Region 4 Parent TA Center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OSEP Supplement to develop resources for                                                    Regional Parent TA Centers and Parent Centers                                                     to use for Board professional development</a:t>
            </a:r>
          </a:p>
          <a:p>
            <a:endParaRPr lang="en-US" sz="12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dirty="0">
                <a:latin typeface="+mn-lt"/>
              </a:rPr>
              <a:t>Development team: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Jan Serak (R4 PTAC)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David Blanchard (R3 PTAC)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Glenda Hicks (CPA from GA)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Rachel Howard (Rachel Howard Consulting)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b="1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dirty="0">
                <a:latin typeface="+mn-lt"/>
              </a:rPr>
              <a:t>Other contributors: 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Region 1 PTAC (Diana Autin, Carolyn Hayer)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Region 2 PTAC (Laura Weber, Connie Hawkins, Rene Averitt-Sanzone)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Region 3 PTAC (Debi Tucker &amp; Stephanie Moss)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Region 4 PTAC (Courtney Salzer)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Region 5 PTAC (Barb Buswell, Jacey Tramutt, Emily Rome)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Region 6 PTAC (Nora Thompson)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Center for Parent Info. &amp; Resources (Debra Jennings, Jessica Wilson)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Atlanta Webcast &amp; Video Production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Additional Parent Centers</a:t>
            </a:r>
            <a:endParaRPr lang="en-US" dirty="0"/>
          </a:p>
        </p:txBody>
      </p:sp>
      <p:sp>
        <p:nvSpPr>
          <p:cNvPr id="7" name="object 7" title="Divider line under the slide's title"/>
          <p:cNvSpPr/>
          <p:nvPr/>
        </p:nvSpPr>
        <p:spPr>
          <a:xfrm>
            <a:off x="1828799" y="838200"/>
            <a:ext cx="6655434" cy="0"/>
          </a:xfrm>
          <a:custGeom>
            <a:avLst/>
            <a:gdLst/>
            <a:ahLst/>
            <a:cxnLst/>
            <a:rect l="l" t="t" r="r" b="b"/>
            <a:pathLst>
              <a:path w="6655434">
                <a:moveTo>
                  <a:pt x="0" y="0"/>
                </a:moveTo>
                <a:lnTo>
                  <a:pt x="6655054" y="0"/>
                </a:lnTo>
              </a:path>
            </a:pathLst>
          </a:custGeom>
          <a:ln w="12700">
            <a:solidFill>
              <a:srgbClr val="4BD9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 title="Title of Slide: Introduction"/>
          <p:cNvSpPr txBox="1">
            <a:spLocks noGrp="1"/>
          </p:cNvSpPr>
          <p:nvPr>
            <p:ph type="title"/>
          </p:nvPr>
        </p:nvSpPr>
        <p:spPr>
          <a:xfrm>
            <a:off x="1828799" y="424654"/>
            <a:ext cx="602589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5" dirty="0"/>
              <a:t>Introduction </a:t>
            </a:r>
            <a:endParaRPr spc="-2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 descr="The  template in this slideshow uses a light blue narrow box across the bottom, within which appear the bolded words: Strengthening Parent Center Capacity." title="Thin blue box at bottom"/>
          <p:cNvSpPr/>
          <p:nvPr/>
        </p:nvSpPr>
        <p:spPr>
          <a:xfrm>
            <a:off x="1639570" y="6527800"/>
            <a:ext cx="7504430" cy="330200"/>
          </a:xfrm>
          <a:custGeom>
            <a:avLst/>
            <a:gdLst/>
            <a:ahLst/>
            <a:cxnLst/>
            <a:rect l="l" t="t" r="r" b="b"/>
            <a:pathLst>
              <a:path w="7504430" h="330200">
                <a:moveTo>
                  <a:pt x="0" y="330200"/>
                </a:moveTo>
                <a:lnTo>
                  <a:pt x="7504430" y="330200"/>
                </a:lnTo>
                <a:lnTo>
                  <a:pt x="7504430" y="0"/>
                </a:lnTo>
                <a:lnTo>
                  <a:pt x="0" y="0"/>
                </a:lnTo>
                <a:lnTo>
                  <a:pt x="0" y="330200"/>
                </a:lnTo>
                <a:close/>
              </a:path>
            </a:pathLst>
          </a:custGeom>
          <a:solidFill>
            <a:srgbClr val="8DDE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xfrm>
            <a:off x="3043111" y="6520654"/>
            <a:ext cx="4694555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10" dirty="0"/>
              <a:t>STRENGTHENING </a:t>
            </a:r>
            <a:r>
              <a:rPr spc="-25" dirty="0"/>
              <a:t>PARENT </a:t>
            </a:r>
            <a:r>
              <a:rPr spc="-5" dirty="0"/>
              <a:t>CENTER</a:t>
            </a:r>
            <a:r>
              <a:rPr spc="40" dirty="0"/>
              <a:t> </a:t>
            </a:r>
            <a:r>
              <a:rPr spc="-10" dirty="0"/>
              <a:t>CAPACITY</a:t>
            </a:r>
          </a:p>
        </p:txBody>
      </p:sp>
      <p:sp>
        <p:nvSpPr>
          <p:cNvPr id="2" name="object 2" descr="The  template in this slideshow uses a light blue box down the left side, against which is set the logo of the Parent Technical Assistance Center network." title="Left side of the template in this slideshow"/>
          <p:cNvSpPr/>
          <p:nvPr/>
        </p:nvSpPr>
        <p:spPr>
          <a:xfrm>
            <a:off x="-20782" y="0"/>
            <a:ext cx="1639570" cy="685800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This circle serves to enlarge the white space around the logo inside" title="Borderless circle as a design element"/>
          <p:cNvSpPr/>
          <p:nvPr/>
        </p:nvSpPr>
        <p:spPr>
          <a:xfrm>
            <a:off x="244093" y="253836"/>
            <a:ext cx="1185545" cy="1185545"/>
          </a:xfrm>
          <a:custGeom>
            <a:avLst/>
            <a:gdLst/>
            <a:ahLst/>
            <a:cxnLst/>
            <a:rect l="l" t="t" r="r" b="b"/>
            <a:pathLst>
              <a:path w="1185545" h="1185545">
                <a:moveTo>
                  <a:pt x="592582" y="0"/>
                </a:moveTo>
                <a:lnTo>
                  <a:pt x="543980" y="1964"/>
                </a:lnTo>
                <a:lnTo>
                  <a:pt x="496460" y="7755"/>
                </a:lnTo>
                <a:lnTo>
                  <a:pt x="450176" y="17221"/>
                </a:lnTo>
                <a:lnTo>
                  <a:pt x="405278" y="30209"/>
                </a:lnTo>
                <a:lnTo>
                  <a:pt x="361920" y="46567"/>
                </a:lnTo>
                <a:lnTo>
                  <a:pt x="320254" y="66141"/>
                </a:lnTo>
                <a:lnTo>
                  <a:pt x="280432" y="88781"/>
                </a:lnTo>
                <a:lnTo>
                  <a:pt x="242608" y="114332"/>
                </a:lnTo>
                <a:lnTo>
                  <a:pt x="206933" y="142643"/>
                </a:lnTo>
                <a:lnTo>
                  <a:pt x="173561" y="173561"/>
                </a:lnTo>
                <a:lnTo>
                  <a:pt x="142643" y="206933"/>
                </a:lnTo>
                <a:lnTo>
                  <a:pt x="114332" y="242608"/>
                </a:lnTo>
                <a:lnTo>
                  <a:pt x="88781" y="280432"/>
                </a:lnTo>
                <a:lnTo>
                  <a:pt x="66141" y="320254"/>
                </a:lnTo>
                <a:lnTo>
                  <a:pt x="46567" y="361920"/>
                </a:lnTo>
                <a:lnTo>
                  <a:pt x="30209" y="405278"/>
                </a:lnTo>
                <a:lnTo>
                  <a:pt x="17221" y="450176"/>
                </a:lnTo>
                <a:lnTo>
                  <a:pt x="7755" y="496460"/>
                </a:lnTo>
                <a:lnTo>
                  <a:pt x="1964" y="543980"/>
                </a:lnTo>
                <a:lnTo>
                  <a:pt x="0" y="592581"/>
                </a:lnTo>
                <a:lnTo>
                  <a:pt x="1964" y="641183"/>
                </a:lnTo>
                <a:lnTo>
                  <a:pt x="7755" y="688703"/>
                </a:lnTo>
                <a:lnTo>
                  <a:pt x="17221" y="734987"/>
                </a:lnTo>
                <a:lnTo>
                  <a:pt x="30209" y="779885"/>
                </a:lnTo>
                <a:lnTo>
                  <a:pt x="46567" y="823243"/>
                </a:lnTo>
                <a:lnTo>
                  <a:pt x="66141" y="864909"/>
                </a:lnTo>
                <a:lnTo>
                  <a:pt x="88781" y="904731"/>
                </a:lnTo>
                <a:lnTo>
                  <a:pt x="114332" y="942555"/>
                </a:lnTo>
                <a:lnTo>
                  <a:pt x="142643" y="978230"/>
                </a:lnTo>
                <a:lnTo>
                  <a:pt x="173561" y="1011602"/>
                </a:lnTo>
                <a:lnTo>
                  <a:pt x="206933" y="1042520"/>
                </a:lnTo>
                <a:lnTo>
                  <a:pt x="242608" y="1070831"/>
                </a:lnTo>
                <a:lnTo>
                  <a:pt x="280432" y="1096382"/>
                </a:lnTo>
                <a:lnTo>
                  <a:pt x="320254" y="1119022"/>
                </a:lnTo>
                <a:lnTo>
                  <a:pt x="361920" y="1138596"/>
                </a:lnTo>
                <a:lnTo>
                  <a:pt x="405278" y="1154954"/>
                </a:lnTo>
                <a:lnTo>
                  <a:pt x="450176" y="1167942"/>
                </a:lnTo>
                <a:lnTo>
                  <a:pt x="496460" y="1177408"/>
                </a:lnTo>
                <a:lnTo>
                  <a:pt x="543980" y="1183199"/>
                </a:lnTo>
                <a:lnTo>
                  <a:pt x="592582" y="1185163"/>
                </a:lnTo>
                <a:lnTo>
                  <a:pt x="641183" y="1183199"/>
                </a:lnTo>
                <a:lnTo>
                  <a:pt x="688703" y="1177408"/>
                </a:lnTo>
                <a:lnTo>
                  <a:pt x="734987" y="1167942"/>
                </a:lnTo>
                <a:lnTo>
                  <a:pt x="779885" y="1154954"/>
                </a:lnTo>
                <a:lnTo>
                  <a:pt x="823243" y="1138596"/>
                </a:lnTo>
                <a:lnTo>
                  <a:pt x="864909" y="1119022"/>
                </a:lnTo>
                <a:lnTo>
                  <a:pt x="904731" y="1096382"/>
                </a:lnTo>
                <a:lnTo>
                  <a:pt x="942555" y="1070831"/>
                </a:lnTo>
                <a:lnTo>
                  <a:pt x="978230" y="1042520"/>
                </a:lnTo>
                <a:lnTo>
                  <a:pt x="1011602" y="1011602"/>
                </a:lnTo>
                <a:lnTo>
                  <a:pt x="1042520" y="978230"/>
                </a:lnTo>
                <a:lnTo>
                  <a:pt x="1070831" y="942555"/>
                </a:lnTo>
                <a:lnTo>
                  <a:pt x="1096382" y="904731"/>
                </a:lnTo>
                <a:lnTo>
                  <a:pt x="1119022" y="864909"/>
                </a:lnTo>
                <a:lnTo>
                  <a:pt x="1138596" y="823243"/>
                </a:lnTo>
                <a:lnTo>
                  <a:pt x="1154954" y="779885"/>
                </a:lnTo>
                <a:lnTo>
                  <a:pt x="1167942" y="734987"/>
                </a:lnTo>
                <a:lnTo>
                  <a:pt x="1177408" y="688703"/>
                </a:lnTo>
                <a:lnTo>
                  <a:pt x="1183199" y="641183"/>
                </a:lnTo>
                <a:lnTo>
                  <a:pt x="1185164" y="592581"/>
                </a:lnTo>
                <a:lnTo>
                  <a:pt x="1183199" y="543980"/>
                </a:lnTo>
                <a:lnTo>
                  <a:pt x="1177408" y="496460"/>
                </a:lnTo>
                <a:lnTo>
                  <a:pt x="1167942" y="450176"/>
                </a:lnTo>
                <a:lnTo>
                  <a:pt x="1154954" y="405278"/>
                </a:lnTo>
                <a:lnTo>
                  <a:pt x="1138596" y="361920"/>
                </a:lnTo>
                <a:lnTo>
                  <a:pt x="1119022" y="320254"/>
                </a:lnTo>
                <a:lnTo>
                  <a:pt x="1096382" y="280432"/>
                </a:lnTo>
                <a:lnTo>
                  <a:pt x="1070831" y="242608"/>
                </a:lnTo>
                <a:lnTo>
                  <a:pt x="1042520" y="206933"/>
                </a:lnTo>
                <a:lnTo>
                  <a:pt x="1011602" y="173561"/>
                </a:lnTo>
                <a:lnTo>
                  <a:pt x="978230" y="142643"/>
                </a:lnTo>
                <a:lnTo>
                  <a:pt x="942555" y="114332"/>
                </a:lnTo>
                <a:lnTo>
                  <a:pt x="904731" y="88781"/>
                </a:lnTo>
                <a:lnTo>
                  <a:pt x="864909" y="66141"/>
                </a:lnTo>
                <a:lnTo>
                  <a:pt x="823243" y="46567"/>
                </a:lnTo>
                <a:lnTo>
                  <a:pt x="779885" y="30209"/>
                </a:lnTo>
                <a:lnTo>
                  <a:pt x="734987" y="17221"/>
                </a:lnTo>
                <a:lnTo>
                  <a:pt x="688703" y="7755"/>
                </a:lnTo>
                <a:lnTo>
                  <a:pt x="641183" y="1964"/>
                </a:lnTo>
                <a:lnTo>
                  <a:pt x="5925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 descr="This logo shows a ring of hands of different colors, each grasping the next." title="Logo of the Parent Technical Assistance Center network"/>
          <p:cNvSpPr/>
          <p:nvPr/>
        </p:nvSpPr>
        <p:spPr>
          <a:xfrm>
            <a:off x="286727" y="296468"/>
            <a:ext cx="1099908" cy="1099896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3"/>
          </p:nvPr>
        </p:nvSpPr>
        <p:spPr>
          <a:xfrm>
            <a:off x="2053527" y="1600200"/>
            <a:ext cx="6685723" cy="384720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Project Charge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- To provide nonprofit management PD resources that will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strengthen the capacity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of Parent Center Boards, Executive Directors, and Project Directors to effectively maintain a stable, effective nonprofit organization, capable of carrying out Federal grant requirements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Significant input from the leaders of the six Regional Parent TA Centers &amp; CPIR, beginning in Fall 2016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RPTACs shared their existing trainings &amp; resources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Development Team created the Tools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RPTACs reviewed Tools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Development Team finalized  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dirty="0"/>
          </a:p>
        </p:txBody>
      </p:sp>
      <p:sp>
        <p:nvSpPr>
          <p:cNvPr id="7" name="object 7" title="Divider line beneath the title of the slide"/>
          <p:cNvSpPr/>
          <p:nvPr/>
        </p:nvSpPr>
        <p:spPr>
          <a:xfrm>
            <a:off x="2083816" y="852766"/>
            <a:ext cx="6655434" cy="0"/>
          </a:xfrm>
          <a:custGeom>
            <a:avLst/>
            <a:gdLst/>
            <a:ahLst/>
            <a:cxnLst/>
            <a:rect l="l" t="t" r="r" b="b"/>
            <a:pathLst>
              <a:path w="6655434">
                <a:moveTo>
                  <a:pt x="0" y="0"/>
                </a:moveTo>
                <a:lnTo>
                  <a:pt x="6655054" y="0"/>
                </a:lnTo>
              </a:path>
            </a:pathLst>
          </a:custGeom>
          <a:ln w="12700">
            <a:solidFill>
              <a:srgbClr val="4BD9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 title="Title of slide: Project Charge and Process"/>
          <p:cNvSpPr txBox="1">
            <a:spLocks noGrp="1"/>
          </p:cNvSpPr>
          <p:nvPr>
            <p:ph type="title"/>
          </p:nvPr>
        </p:nvSpPr>
        <p:spPr>
          <a:xfrm>
            <a:off x="2078927" y="410133"/>
            <a:ext cx="6477001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5" dirty="0"/>
              <a:t>Project Charge &amp; Process</a:t>
            </a:r>
            <a:endParaRPr spc="-25" dirty="0"/>
          </a:p>
        </p:txBody>
      </p:sp>
    </p:spTree>
    <p:extLst>
      <p:ext uri="{BB962C8B-B14F-4D97-AF65-F5344CB8AC3E}">
        <p14:creationId xmlns:p14="http://schemas.microsoft.com/office/powerpoint/2010/main" val="1600490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4999" y="424654"/>
            <a:ext cx="5949695" cy="323165"/>
          </a:xfrm>
        </p:spPr>
        <p:txBody>
          <a:bodyPr/>
          <a:lstStyle/>
          <a:p>
            <a:r>
              <a:rPr lang="en-US" dirty="0"/>
              <a:t>Six Parent Center Board PD Tool Kits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3"/>
          </p:nvPr>
        </p:nvSpPr>
        <p:spPr>
          <a:xfrm>
            <a:off x="1904999" y="1418245"/>
            <a:ext cx="3721511" cy="4431983"/>
          </a:xfrm>
          <a:noFill/>
          <a:ln>
            <a:noFill/>
          </a:ln>
        </p:spPr>
        <p:txBody>
          <a:bodyPr/>
          <a:lstStyle/>
          <a:p>
            <a:r>
              <a:rPr lang="en-US" sz="1800" b="1" dirty="0"/>
              <a:t>1 – Board Structure</a:t>
            </a: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Board Recruitment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Board Orientation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Board Book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tx1"/>
              </a:solidFill>
            </a:endParaRPr>
          </a:p>
          <a:p>
            <a:r>
              <a:rPr lang="en-US" sz="1800" b="1" dirty="0">
                <a:solidFill>
                  <a:schemeClr val="tx1"/>
                </a:solidFill>
              </a:rPr>
              <a:t>2 –Financial Governance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Financial Statements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Form 990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Fundraising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tx1"/>
              </a:solidFill>
            </a:endParaRPr>
          </a:p>
          <a:p>
            <a:r>
              <a:rPr lang="en-US" sz="1800" b="1" dirty="0">
                <a:solidFill>
                  <a:schemeClr val="tx1"/>
                </a:solidFill>
              </a:rPr>
              <a:t>3 – Board Legal Responsibilities</a:t>
            </a:r>
            <a:endParaRPr lang="en-US" sz="18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3D’s: Duty of Care, Loyalty, Obedience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Board Policies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Conflicts of Interest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tx1"/>
              </a:solidFill>
            </a:endParaRPr>
          </a:p>
          <a:p>
            <a:r>
              <a:rPr lang="en-US" sz="1800" b="1" dirty="0"/>
              <a:t>4 – Board/Staff Responsibilities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Management vs Governance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Evaluation of the Exec. Director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Responsibilities of Parent Center Boards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" name="Content Placeholder 3"/>
          <p:cNvSpPr>
            <a:spLocks noGrp="1"/>
          </p:cNvSpPr>
          <p:nvPr>
            <p:ph sz="half" idx="3"/>
          </p:nvPr>
        </p:nvSpPr>
        <p:spPr>
          <a:xfrm>
            <a:off x="5626510" y="1418245"/>
            <a:ext cx="3517489" cy="3662541"/>
          </a:xfrm>
        </p:spPr>
        <p:txBody>
          <a:bodyPr/>
          <a:lstStyle/>
          <a:p>
            <a:r>
              <a:rPr lang="en-US" sz="1800" b="1" dirty="0"/>
              <a:t>5 –Succession Planning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Exec. Director Succession Planning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Emergency Succession Planning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Board Member Succession Planning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/>
          </a:p>
          <a:p>
            <a:r>
              <a:rPr lang="en-US" sz="1800" b="1" dirty="0"/>
              <a:t>6 – Strategic Planning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Why Strategic Planning is Important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How to Prepare a Strategic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Implementing a Strategic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r>
              <a:rPr lang="en-US" sz="1600" dirty="0"/>
              <a:t>---------------------------------------------</a:t>
            </a:r>
          </a:p>
          <a:p>
            <a:r>
              <a:rPr lang="en-US" sz="1800" b="1" dirty="0"/>
              <a:t>7 – RPTACs’ TA Tool Kit</a:t>
            </a:r>
          </a:p>
        </p:txBody>
      </p:sp>
      <p:sp>
        <p:nvSpPr>
          <p:cNvPr id="7" name="object 9"/>
          <p:cNvSpPr txBox="1">
            <a:spLocks noGrp="1"/>
          </p:cNvSpPr>
          <p:nvPr>
            <p:ph type="ftr" sz="quarter" idx="5"/>
          </p:nvPr>
        </p:nvSpPr>
        <p:spPr>
          <a:xfrm>
            <a:off x="3043111" y="6520654"/>
            <a:ext cx="4694555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10" dirty="0"/>
              <a:t>STRENGTHENING </a:t>
            </a:r>
            <a:r>
              <a:rPr spc="-25" dirty="0"/>
              <a:t>PARENT </a:t>
            </a:r>
            <a:r>
              <a:rPr spc="-5" dirty="0"/>
              <a:t>CENTER</a:t>
            </a:r>
            <a:r>
              <a:rPr spc="40" dirty="0"/>
              <a:t> </a:t>
            </a:r>
            <a:r>
              <a:rPr spc="-10" dirty="0"/>
              <a:t>CAPACITY</a:t>
            </a:r>
          </a:p>
        </p:txBody>
      </p:sp>
    </p:spTree>
    <p:extLst>
      <p:ext uri="{BB962C8B-B14F-4D97-AF65-F5344CB8AC3E}">
        <p14:creationId xmlns:p14="http://schemas.microsoft.com/office/powerpoint/2010/main" val="668332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 of a white box with slit in the top and a &quot;vote&quot; being put through it. This image indicates a poll is going to be taken of the attendees." title="Poll Time!">
            <a:extLst>
              <a:ext uri="{FF2B5EF4-FFF2-40B4-BE49-F238E27FC236}">
                <a16:creationId xmlns:a16="http://schemas.microsoft.com/office/drawing/2014/main" id="{7F722375-E881-43B0-A182-D9C3A868B6C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7847" y="1752600"/>
            <a:ext cx="3276600" cy="3276600"/>
          </a:xfrm>
          <a:prstGeom prst="rect">
            <a:avLst/>
          </a:prstGeom>
        </p:spPr>
      </p:pic>
      <p:sp>
        <p:nvSpPr>
          <p:cNvPr id="3" name="Title 2" descr="It's time to take a small poll of participants." title="Title of Slide: POLL TIME!">
            <a:extLst>
              <a:ext uri="{FF2B5EF4-FFF2-40B4-BE49-F238E27FC236}">
                <a16:creationId xmlns:a16="http://schemas.microsoft.com/office/drawing/2014/main" id="{9ACF811B-5F1C-40D5-A68E-2E13D6BAC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0" y="1447800"/>
            <a:ext cx="4120895" cy="369332"/>
          </a:xfrm>
        </p:spPr>
        <p:txBody>
          <a:bodyPr/>
          <a:lstStyle/>
          <a:p>
            <a:r>
              <a:rPr lang="en-US" sz="2400" dirty="0"/>
              <a:t>Poll Time!</a:t>
            </a:r>
          </a:p>
        </p:txBody>
      </p:sp>
    </p:spTree>
    <p:extLst>
      <p:ext uri="{BB962C8B-B14F-4D97-AF65-F5344CB8AC3E}">
        <p14:creationId xmlns:p14="http://schemas.microsoft.com/office/powerpoint/2010/main" val="721587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9" descr="Part of the slideshow's template" title="Strengthening Parent Center Capacity"/>
          <p:cNvSpPr txBox="1">
            <a:spLocks noGrp="1"/>
          </p:cNvSpPr>
          <p:nvPr>
            <p:ph type="ftr" sz="quarter" idx="5"/>
          </p:nvPr>
        </p:nvSpPr>
        <p:spPr>
          <a:xfrm>
            <a:off x="3043111" y="6520654"/>
            <a:ext cx="4694555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10" dirty="0">
                <a:solidFill>
                  <a:schemeClr val="accent5">
                    <a:lumMod val="50000"/>
                  </a:schemeClr>
                </a:solidFill>
              </a:rPr>
              <a:t>STRENGTHENING </a:t>
            </a:r>
            <a:r>
              <a:rPr spc="-25" dirty="0">
                <a:solidFill>
                  <a:schemeClr val="accent5">
                    <a:lumMod val="50000"/>
                  </a:schemeClr>
                </a:solidFill>
              </a:rPr>
              <a:t>PARENT </a:t>
            </a:r>
            <a:r>
              <a:rPr spc="-5" dirty="0">
                <a:solidFill>
                  <a:schemeClr val="accent5">
                    <a:lumMod val="50000"/>
                  </a:schemeClr>
                </a:solidFill>
              </a:rPr>
              <a:t>CENTER</a:t>
            </a:r>
            <a:r>
              <a:rPr spc="4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spc="-10" dirty="0">
                <a:solidFill>
                  <a:schemeClr val="accent5">
                    <a:lumMod val="50000"/>
                  </a:schemeClr>
                </a:solidFill>
              </a:rPr>
              <a:t>CAPACITY</a:t>
            </a:r>
          </a:p>
        </p:txBody>
      </p:sp>
      <p:sp>
        <p:nvSpPr>
          <p:cNvPr id="23" name="Rectangle 22" descr="That's how many separate resources there are in the entire set of tool kits." title="68 products!"/>
          <p:cNvSpPr/>
          <p:nvPr/>
        </p:nvSpPr>
        <p:spPr>
          <a:xfrm>
            <a:off x="6175322" y="4451170"/>
            <a:ext cx="2353341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68 Products!</a:t>
            </a:r>
          </a:p>
        </p:txBody>
      </p:sp>
      <p:cxnSp>
        <p:nvCxnSpPr>
          <p:cNvPr id="8" name="Straight Arrow Connector 7" descr="Next to the arrow the word &quot;Flash Drive&quot; appears as one of the elements in each tool kit." title="Arrow from the word &quot;Flash Drive&quot; pointing to the image of the flash drive "/>
          <p:cNvCxnSpPr/>
          <p:nvPr/>
        </p:nvCxnSpPr>
        <p:spPr>
          <a:xfrm flipH="1">
            <a:off x="4402836" y="3571757"/>
            <a:ext cx="2058924" cy="1098785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 descr="Next to the arrow the word &quot;manual&quot; appears as one of the elements in each tool kit." title="Arrow pointing to an image of the manual (toolkit)"/>
          <p:cNvCxnSpPr/>
          <p:nvPr/>
        </p:nvCxnSpPr>
        <p:spPr>
          <a:xfrm flipH="1">
            <a:off x="5257800" y="2407446"/>
            <a:ext cx="1203960" cy="183354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 descr="--Manual&#10;--Flash Drive" title="What's in the the tool kit package"/>
          <p:cNvSpPr txBox="1"/>
          <p:nvPr/>
        </p:nvSpPr>
        <p:spPr>
          <a:xfrm>
            <a:off x="6461760" y="2210306"/>
            <a:ext cx="251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Manual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Flash Drive</a:t>
            </a:r>
          </a:p>
        </p:txBody>
      </p:sp>
      <p:pic>
        <p:nvPicPr>
          <p:cNvPr id="2" name="Picture 1" descr="Image of the front of the tool kits, with an arrow pointing to the manual and to the flash drive that's included with the manual. " title="Your Tool Kit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200" y="914400"/>
            <a:ext cx="3962400" cy="5283200"/>
          </a:xfrm>
          <a:prstGeom prst="rect">
            <a:avLst/>
          </a:prstGeom>
        </p:spPr>
      </p:pic>
      <p:sp>
        <p:nvSpPr>
          <p:cNvPr id="5" name="Title 4" title="Slide Title: Your Tool Kits"/>
          <p:cNvSpPr>
            <a:spLocks noGrp="1"/>
          </p:cNvSpPr>
          <p:nvPr>
            <p:ph type="title"/>
          </p:nvPr>
        </p:nvSpPr>
        <p:spPr>
          <a:xfrm>
            <a:off x="1981200" y="304800"/>
            <a:ext cx="6565392" cy="369332"/>
          </a:xfrm>
        </p:spPr>
        <p:txBody>
          <a:bodyPr/>
          <a:lstStyle/>
          <a:p>
            <a:r>
              <a:rPr lang="en-US" sz="2400" dirty="0"/>
              <a:t>Your Tool Kits</a:t>
            </a:r>
          </a:p>
        </p:txBody>
      </p:sp>
    </p:spTree>
    <p:extLst>
      <p:ext uri="{BB962C8B-B14F-4D97-AF65-F5344CB8AC3E}">
        <p14:creationId xmlns:p14="http://schemas.microsoft.com/office/powerpoint/2010/main" val="3993891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9"/>
          <p:cNvSpPr txBox="1">
            <a:spLocks noGrp="1"/>
          </p:cNvSpPr>
          <p:nvPr>
            <p:ph type="ftr" sz="quarter" idx="5"/>
          </p:nvPr>
        </p:nvSpPr>
        <p:spPr>
          <a:xfrm>
            <a:off x="3043111" y="6520654"/>
            <a:ext cx="4694555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10" dirty="0">
                <a:solidFill>
                  <a:schemeClr val="accent5">
                    <a:lumMod val="50000"/>
                  </a:schemeClr>
                </a:solidFill>
              </a:rPr>
              <a:t>STRENGTHENING </a:t>
            </a:r>
            <a:r>
              <a:rPr spc="-25" dirty="0">
                <a:solidFill>
                  <a:schemeClr val="accent5">
                    <a:lumMod val="50000"/>
                  </a:schemeClr>
                </a:solidFill>
              </a:rPr>
              <a:t>PARENT </a:t>
            </a:r>
            <a:r>
              <a:rPr spc="-5" dirty="0">
                <a:solidFill>
                  <a:schemeClr val="accent5">
                    <a:lumMod val="50000"/>
                  </a:schemeClr>
                </a:solidFill>
              </a:rPr>
              <a:t>CENTER</a:t>
            </a:r>
            <a:r>
              <a:rPr spc="4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spc="-10" dirty="0">
                <a:solidFill>
                  <a:schemeClr val="accent5">
                    <a:lumMod val="50000"/>
                  </a:schemeClr>
                </a:solidFill>
              </a:rPr>
              <a:t>CAPACITY</a:t>
            </a:r>
          </a:p>
        </p:txBody>
      </p:sp>
      <p:graphicFrame>
        <p:nvGraphicFramePr>
          <p:cNvPr id="7" name="Diagram 6" descr="In each tool kit, there is a how-to-use guide, 3 dialogue guides, 3 FAQs, a resource list, resources, an evaluation form, and 3 videos.&#10;" title="Diagram of the 5 main components of each tool kit">
            <a:extLst>
              <a:ext uri="{FF2B5EF4-FFF2-40B4-BE49-F238E27FC236}">
                <a16:creationId xmlns:a16="http://schemas.microsoft.com/office/drawing/2014/main" id="{C65F7DB9-E73F-4339-8F8B-7057ED69AD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0655697"/>
              </p:ext>
            </p:extLst>
          </p:nvPr>
        </p:nvGraphicFramePr>
        <p:xfrm>
          <a:off x="2057400" y="1050440"/>
          <a:ext cx="6102095" cy="4587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04999" y="424654"/>
            <a:ext cx="5949695" cy="369332"/>
          </a:xfrm>
        </p:spPr>
        <p:txBody>
          <a:bodyPr/>
          <a:lstStyle/>
          <a:p>
            <a:r>
              <a:rPr lang="en-US" sz="2400" dirty="0"/>
              <a:t>What’s in Each Tool Kit?</a:t>
            </a:r>
          </a:p>
        </p:txBody>
      </p:sp>
    </p:spTree>
    <p:extLst>
      <p:ext uri="{BB962C8B-B14F-4D97-AF65-F5344CB8AC3E}">
        <p14:creationId xmlns:p14="http://schemas.microsoft.com/office/powerpoint/2010/main" val="4276038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9" descr="Part of the slideshow's template" title="Strengthening Parent Center Capacity"/>
          <p:cNvSpPr txBox="1">
            <a:spLocks noGrp="1"/>
          </p:cNvSpPr>
          <p:nvPr>
            <p:ph type="ftr" sz="quarter" idx="5"/>
          </p:nvPr>
        </p:nvSpPr>
        <p:spPr>
          <a:xfrm>
            <a:off x="3043111" y="6520654"/>
            <a:ext cx="4694555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10" dirty="0">
                <a:solidFill>
                  <a:schemeClr val="accent5">
                    <a:lumMod val="50000"/>
                  </a:schemeClr>
                </a:solidFill>
              </a:rPr>
              <a:t>STRENGTHENING </a:t>
            </a:r>
            <a:r>
              <a:rPr spc="-25" dirty="0">
                <a:solidFill>
                  <a:schemeClr val="accent5">
                    <a:lumMod val="50000"/>
                  </a:schemeClr>
                </a:solidFill>
              </a:rPr>
              <a:t>PARENT </a:t>
            </a:r>
            <a:r>
              <a:rPr spc="-5" dirty="0">
                <a:solidFill>
                  <a:schemeClr val="accent5">
                    <a:lumMod val="50000"/>
                  </a:schemeClr>
                </a:solidFill>
              </a:rPr>
              <a:t>CENTER</a:t>
            </a:r>
            <a:r>
              <a:rPr spc="4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spc="-10" dirty="0">
                <a:solidFill>
                  <a:schemeClr val="accent5">
                    <a:lumMod val="50000"/>
                  </a:schemeClr>
                </a:solidFill>
              </a:rPr>
              <a:t>CAPACITY</a:t>
            </a:r>
          </a:p>
        </p:txBody>
      </p:sp>
      <p:pic>
        <p:nvPicPr>
          <p:cNvPr id="10" name="Picture 9" descr="Meant as an example of the types of questions that the board should ask itself." title="Screenshot of a part of the self-assesmen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2088" y="3200400"/>
            <a:ext cx="5291229" cy="3124200"/>
          </a:xfrm>
          <a:prstGeom prst="rect">
            <a:avLst/>
          </a:prstGeom>
        </p:spPr>
      </p:pic>
      <p:pic>
        <p:nvPicPr>
          <p:cNvPr id="3" name="Picture 2" descr="Suggested place to start: Board of Directors Self-Assessment" title="Screenshot of the Board of Directors Self-Assessment Form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2088" y="1078236"/>
            <a:ext cx="5551225" cy="2122164"/>
          </a:xfrm>
          <a:prstGeom prst="rect">
            <a:avLst/>
          </a:prstGeom>
        </p:spPr>
      </p:pic>
      <p:sp>
        <p:nvSpPr>
          <p:cNvPr id="11" name="Rectangle 10" title="Design box enclosing screenshots"/>
          <p:cNvSpPr/>
          <p:nvPr/>
        </p:nvSpPr>
        <p:spPr>
          <a:xfrm>
            <a:off x="2057401" y="990600"/>
            <a:ext cx="5225916" cy="5334000"/>
          </a:xfrm>
          <a:prstGeom prst="rect">
            <a:avLst/>
          </a:pr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 descr="This is a label that's been slapped on top of the image of the Board of Directors Self-Assessment, indicating that the self-assessment is available from your RPTAC." title="Available from your RPTAC"/>
          <p:cNvSpPr txBox="1"/>
          <p:nvPr/>
        </p:nvSpPr>
        <p:spPr>
          <a:xfrm rot="1568228">
            <a:off x="5345899" y="2182781"/>
            <a:ext cx="3521340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Available from your RPTAC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057401" y="424654"/>
            <a:ext cx="3048000" cy="369332"/>
          </a:xfrm>
        </p:spPr>
        <p:txBody>
          <a:bodyPr/>
          <a:lstStyle/>
          <a:p>
            <a:r>
              <a:rPr lang="en-US" sz="2400" dirty="0"/>
              <a:t>Where to Start?</a:t>
            </a:r>
          </a:p>
        </p:txBody>
      </p:sp>
    </p:spTree>
    <p:extLst>
      <p:ext uri="{BB962C8B-B14F-4D97-AF65-F5344CB8AC3E}">
        <p14:creationId xmlns:p14="http://schemas.microsoft.com/office/powerpoint/2010/main" val="1843596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5370</TotalTime>
  <Words>884</Words>
  <Application>Microsoft Office PowerPoint</Application>
  <PresentationFormat>On-screen Show (4:3)</PresentationFormat>
  <Paragraphs>207</Paragraphs>
  <Slides>23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MS PGothic</vt:lpstr>
      <vt:lpstr>Arial</vt:lpstr>
      <vt:lpstr>Calibri</vt:lpstr>
      <vt:lpstr>Cambria</vt:lpstr>
      <vt:lpstr>Georgia</vt:lpstr>
      <vt:lpstr>Times New Roman</vt:lpstr>
      <vt:lpstr>Office Theme</vt:lpstr>
      <vt:lpstr>Document</vt:lpstr>
      <vt:lpstr>Acrobat Document</vt:lpstr>
      <vt:lpstr>Webinar: Introduction to Tool Kits for Board Professional Development for Parent Centers</vt:lpstr>
      <vt:lpstr>Parent Center   Board Professional Development Tool Kits </vt:lpstr>
      <vt:lpstr>Introduction </vt:lpstr>
      <vt:lpstr>Project Charge &amp; Process</vt:lpstr>
      <vt:lpstr>Six Parent Center Board PD Tool Kits</vt:lpstr>
      <vt:lpstr>Poll Time!</vt:lpstr>
      <vt:lpstr>Your Tool Kits</vt:lpstr>
      <vt:lpstr>What’s in Each Tool Kit?</vt:lpstr>
      <vt:lpstr>Where to Start?</vt:lpstr>
      <vt:lpstr>How Do I Use the Tools? </vt:lpstr>
      <vt:lpstr>TK#1 – HOW TO USE Guide</vt:lpstr>
      <vt:lpstr> TK#1 – HOW TO USE Guide</vt:lpstr>
      <vt:lpstr>TK#1 - Board Recruitment - VIDEO</vt:lpstr>
      <vt:lpstr>Next—Read the DIALOGUE GUIDE</vt:lpstr>
      <vt:lpstr>Next—the FAQ Handout</vt:lpstr>
      <vt:lpstr>Next—Check out the resources</vt:lpstr>
      <vt:lpstr>Next—Read the resources included in the tool kit</vt:lpstr>
      <vt:lpstr>Last—complete the evaluation form</vt:lpstr>
      <vt:lpstr>Tool Kit #7 – for RPTACs</vt:lpstr>
      <vt:lpstr>Parent Center Boards of Directors Workplace</vt:lpstr>
      <vt:lpstr>Another Poll | Time for Questions/Comments</vt:lpstr>
      <vt:lpstr>Thank You’s and Acknowledgements</vt:lpstr>
      <vt:lpstr>Closing Slide: Center for Parent Information &amp; Resources thanks you for attending!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Board Recruitment Dialogue Guide</dc:title>
  <dc:creator>Jan Serak</dc:creator>
  <cp:lastModifiedBy>Lisa Kupper</cp:lastModifiedBy>
  <cp:revision>204</cp:revision>
  <cp:lastPrinted>2018-03-12T02:58:10Z</cp:lastPrinted>
  <dcterms:created xsi:type="dcterms:W3CDTF">2017-06-11T21:26:02Z</dcterms:created>
  <dcterms:modified xsi:type="dcterms:W3CDTF">2018-03-30T18:37:24Z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2017-06-11T00:00:00Z</vt:filetime>
  </property>
  <property fmtid="{D5CDD505-2E9C-101B-9397-08002B2CF9AE}" pid="3" name="Creator">
    <vt:lpwstr>Adobe InDesign CC 2017 (Macintosh)</vt:lpwstr>
  </property>
  <property fmtid="{D5CDD505-2E9C-101B-9397-08002B2CF9AE}" pid="4" name="LastSaved">
    <vt:filetime>2017-06-12T00:00:00Z</vt:filetime>
  </property>
</Properties>
</file>