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 id="2147483801" r:id="rId2"/>
    <p:sldMasterId id="2147483813" r:id="rId3"/>
    <p:sldMasterId id="2147483826" r:id="rId4"/>
    <p:sldMasterId id="2147483842" r:id="rId5"/>
  </p:sldMasterIdLst>
  <p:notesMasterIdLst>
    <p:notesMasterId r:id="rId30"/>
  </p:notesMasterIdLst>
  <p:sldIdLst>
    <p:sldId id="368" r:id="rId6"/>
    <p:sldId id="301" r:id="rId7"/>
    <p:sldId id="310" r:id="rId8"/>
    <p:sldId id="264" r:id="rId9"/>
    <p:sldId id="378" r:id="rId10"/>
    <p:sldId id="372" r:id="rId11"/>
    <p:sldId id="320" r:id="rId12"/>
    <p:sldId id="370" r:id="rId13"/>
    <p:sldId id="373" r:id="rId14"/>
    <p:sldId id="360" r:id="rId15"/>
    <p:sldId id="339" r:id="rId16"/>
    <p:sldId id="367" r:id="rId17"/>
    <p:sldId id="330" r:id="rId18"/>
    <p:sldId id="375" r:id="rId19"/>
    <p:sldId id="362" r:id="rId20"/>
    <p:sldId id="376" r:id="rId21"/>
    <p:sldId id="359" r:id="rId22"/>
    <p:sldId id="364" r:id="rId23"/>
    <p:sldId id="365" r:id="rId24"/>
    <p:sldId id="366" r:id="rId25"/>
    <p:sldId id="325" r:id="rId26"/>
    <p:sldId id="282" r:id="rId27"/>
    <p:sldId id="374" r:id="rId28"/>
    <p:sldId id="30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0099"/>
    <a:srgbClr val="000066"/>
    <a:srgbClr val="005680"/>
    <a:srgbClr val="81A600"/>
    <a:srgbClr val="FFFFFF"/>
    <a:srgbClr val="E6E6E6"/>
    <a:srgbClr val="F5F5F0"/>
    <a:srgbClr val="F4F4F0"/>
    <a:srgbClr val="F8F8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96357" autoAdjust="0"/>
  </p:normalViewPr>
  <p:slideViewPr>
    <p:cSldViewPr snapToGrid="0">
      <p:cViewPr varScale="1">
        <p:scale>
          <a:sx n="102" d="100"/>
          <a:sy n="102" d="100"/>
        </p:scale>
        <p:origin x="138" y="288"/>
      </p:cViewPr>
      <p:guideLst/>
    </p:cSldViewPr>
  </p:slideViewPr>
  <p:notesTextViewPr>
    <p:cViewPr>
      <p:scale>
        <a:sx n="400" d="100"/>
        <a:sy n="4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FCE92-CBD4-4AB6-9806-75292FFF09F6}" type="datetimeFigureOut">
              <a:rPr lang="en-US" smtClean="0"/>
              <a:t>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7CCC8-51C7-4B23-82D2-8F9AA868C697}" type="slidenum">
              <a:rPr lang="en-US" smtClean="0"/>
              <a:t>‹#›</a:t>
            </a:fld>
            <a:endParaRPr lang="en-US"/>
          </a:p>
        </p:txBody>
      </p:sp>
    </p:spTree>
    <p:extLst>
      <p:ext uri="{BB962C8B-B14F-4D97-AF65-F5344CB8AC3E}">
        <p14:creationId xmlns:p14="http://schemas.microsoft.com/office/powerpoint/2010/main" val="118492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DA1796-A782-BD4B-B36E-DAE2E059AA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07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latin typeface="Arial" panose="020B0604020202020204" pitchFamily="34" charset="0"/>
                <a:cs typeface="Arial" panose="020B0604020202020204" pitchFamily="34" charset="0"/>
              </a:rPr>
              <a:t>Debra…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take a minute to complete a brief survey about this webinar.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have posted the link in the Chat box.</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Thank you very much for joining us today.</a:t>
            </a:r>
          </a:p>
          <a:p>
            <a:endParaRPr lang="en-US" dirty="0"/>
          </a:p>
        </p:txBody>
      </p:sp>
      <p:sp>
        <p:nvSpPr>
          <p:cNvPr id="4" name="Slide Number Placeholder 3"/>
          <p:cNvSpPr>
            <a:spLocks noGrp="1"/>
          </p:cNvSpPr>
          <p:nvPr>
            <p:ph type="sldNum" sz="quarter" idx="10"/>
          </p:nvPr>
        </p:nvSpPr>
        <p:spPr/>
        <p:txBody>
          <a:bodyPr/>
          <a:lstStyle/>
          <a:p>
            <a:fld id="{E1DA1796-A782-BD4B-B36E-DAE2E059AADD}" type="slidenum">
              <a:rPr lang="en-US" smtClean="0"/>
              <a:t>24</a:t>
            </a:fld>
            <a:endParaRPr lang="en-US"/>
          </a:p>
        </p:txBody>
      </p:sp>
    </p:spTree>
    <p:extLst>
      <p:ext uri="{BB962C8B-B14F-4D97-AF65-F5344CB8AC3E}">
        <p14:creationId xmlns:p14="http://schemas.microsoft.com/office/powerpoint/2010/main" val="423231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parentcenterhub.org"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hyperlink" Target="parentcenterhub.org" TargetMode="Externa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7C1D-9F3D-4A5E-A470-9C22B744A178}"/>
              </a:ext>
            </a:extLst>
          </p:cNvPr>
          <p:cNvSpPr>
            <a:spLocks noGrp="1"/>
          </p:cNvSpPr>
          <p:nvPr>
            <p:ph type="title"/>
          </p:nvPr>
        </p:nvSpPr>
        <p:spPr>
          <a:xfrm>
            <a:off x="2595160" y="1042853"/>
            <a:ext cx="8758640" cy="647838"/>
          </a:xfrm>
        </p:spPr>
        <p:txBody>
          <a:bodyPr>
            <a:normAutofit/>
          </a:bodyPr>
          <a:lstStyle>
            <a:lvl1pPr algn="ctr">
              <a:defRPr sz="3600"/>
            </a:lvl1pPr>
          </a:lstStyle>
          <a:p>
            <a:r>
              <a:rPr lang="en-US"/>
              <a:t>Click to edit Master title style</a:t>
            </a:r>
          </a:p>
        </p:txBody>
      </p:sp>
      <p:sp>
        <p:nvSpPr>
          <p:cNvPr id="3" name="Content Placeholder 2">
            <a:extLst>
              <a:ext uri="{FF2B5EF4-FFF2-40B4-BE49-F238E27FC236}">
                <a16:creationId xmlns:a16="http://schemas.microsoft.com/office/drawing/2014/main" id="{28BDD480-E800-417C-8643-CBD48D3854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9397B-013A-4B9C-8E50-901A3FEC7215}"/>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5" name="Footer Placeholder 4">
            <a:extLst>
              <a:ext uri="{FF2B5EF4-FFF2-40B4-BE49-F238E27FC236}">
                <a16:creationId xmlns:a16="http://schemas.microsoft.com/office/drawing/2014/main" id="{DD7F9C4C-8FC6-4E3A-8FA9-2839BA28B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BB707-DD08-4827-A240-87725DA10ADD}"/>
              </a:ext>
            </a:extLst>
          </p:cNvPr>
          <p:cNvSpPr>
            <a:spLocks noGrp="1"/>
          </p:cNvSpPr>
          <p:nvPr>
            <p:ph type="sldNum" sz="quarter" idx="12"/>
          </p:nvPr>
        </p:nvSpPr>
        <p:spPr/>
        <p:txBody>
          <a:bodyPr/>
          <a:lstStyle/>
          <a:p>
            <a:fld id="{D5EE44ED-15CA-44FA-8C75-A67C60C042C2}" type="slidenum">
              <a:rPr lang="en-US" smtClean="0"/>
              <a:t>‹#›</a:t>
            </a:fld>
            <a:endParaRPr lang="en-US"/>
          </a:p>
        </p:txBody>
      </p:sp>
      <p:grpSp>
        <p:nvGrpSpPr>
          <p:cNvPr id="29" name="Group 28">
            <a:extLst>
              <a:ext uri="{FF2B5EF4-FFF2-40B4-BE49-F238E27FC236}">
                <a16:creationId xmlns:a16="http://schemas.microsoft.com/office/drawing/2014/main" id="{854A2279-9196-4062-8C04-3914C477B2DF}"/>
              </a:ext>
            </a:extLst>
          </p:cNvPr>
          <p:cNvGrpSpPr/>
          <p:nvPr userDrawn="1"/>
        </p:nvGrpSpPr>
        <p:grpSpPr>
          <a:xfrm>
            <a:off x="4733927" y="1"/>
            <a:ext cx="2743199" cy="844008"/>
            <a:chOff x="3550445" y="0"/>
            <a:chExt cx="2057399" cy="844008"/>
          </a:xfrm>
        </p:grpSpPr>
        <p:sp>
          <p:nvSpPr>
            <p:cNvPr id="17" name="Rectangle: Top Corners Rounded 16">
              <a:extLst>
                <a:ext uri="{FF2B5EF4-FFF2-40B4-BE49-F238E27FC236}">
                  <a16:creationId xmlns:a16="http://schemas.microsoft.com/office/drawing/2014/main" id="{EE447B37-F3FB-4BE1-9016-671C9C974BCA}"/>
                </a:ext>
              </a:extLst>
            </p:cNvPr>
            <p:cNvSpPr/>
            <p:nvPr userDrawn="1"/>
          </p:nvSpPr>
          <p:spPr>
            <a:xfrm rot="10800000">
              <a:off x="3550445" y="0"/>
              <a:ext cx="2057399" cy="844008"/>
            </a:xfrm>
            <a:prstGeom prst="round2SameRect">
              <a:avLst/>
            </a:prstGeom>
            <a:solidFill>
              <a:schemeClr val="accent4">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effectLst/>
              </a:endParaRPr>
            </a:p>
          </p:txBody>
        </p:sp>
        <p:sp>
          <p:nvSpPr>
            <p:cNvPr id="19" name="TextBox 18">
              <a:extLst>
                <a:ext uri="{FF2B5EF4-FFF2-40B4-BE49-F238E27FC236}">
                  <a16:creationId xmlns:a16="http://schemas.microsoft.com/office/drawing/2014/main" id="{A58B5583-82EA-4FFC-BF1A-0E210A00ED4F}"/>
                </a:ext>
              </a:extLst>
            </p:cNvPr>
            <p:cNvSpPr txBox="1"/>
            <p:nvPr userDrawn="1"/>
          </p:nvSpPr>
          <p:spPr>
            <a:xfrm>
              <a:off x="3550445" y="63244"/>
              <a:ext cx="2057399" cy="584775"/>
            </a:xfrm>
            <a:prstGeom prst="rect">
              <a:avLst/>
            </a:prstGeom>
            <a:noFill/>
          </p:spPr>
          <p:txBody>
            <a:bodyPr wrap="square" rtlCol="0">
              <a:spAutoFit/>
            </a:bodyPr>
            <a:lstStyle/>
            <a:p>
              <a:pPr algn="ctr"/>
              <a:r>
                <a:rPr lang="en-US" sz="1800" dirty="0"/>
                <a:t>Welcome!</a:t>
              </a:r>
            </a:p>
            <a:p>
              <a:pPr algn="ctr"/>
              <a:r>
                <a:rPr lang="en-US" sz="1400" dirty="0"/>
                <a:t>The webinar will begin shortly.</a:t>
              </a:r>
            </a:p>
          </p:txBody>
        </p:sp>
      </p:grpSp>
    </p:spTree>
    <p:extLst>
      <p:ext uri="{BB962C8B-B14F-4D97-AF65-F5344CB8AC3E}">
        <p14:creationId xmlns:p14="http://schemas.microsoft.com/office/powerpoint/2010/main" val="401007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C1E6-FBF4-478F-A5F4-779E6ED9F2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AA2B6E-7ABB-4BC2-8F57-9095D8ED44B5}"/>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4" name="Footer Placeholder 3">
            <a:extLst>
              <a:ext uri="{FF2B5EF4-FFF2-40B4-BE49-F238E27FC236}">
                <a16:creationId xmlns:a16="http://schemas.microsoft.com/office/drawing/2014/main" id="{8EBE7723-ED1F-4854-8E24-8F956DEA67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DC23EB-5C87-4F9D-B841-D76EC915589E}"/>
              </a:ext>
            </a:extLst>
          </p:cNvPr>
          <p:cNvSpPr>
            <a:spLocks noGrp="1"/>
          </p:cNvSpPr>
          <p:nvPr>
            <p:ph type="sldNum" sz="quarter" idx="12"/>
          </p:nvPr>
        </p:nvSpPr>
        <p:spPr/>
        <p:txBody>
          <a:bodyPr/>
          <a:lstStyle/>
          <a:p>
            <a:fld id="{D5EE44ED-15CA-44FA-8C75-A67C60C042C2}" type="slidenum">
              <a:rPr lang="en-US" smtClean="0"/>
              <a:t>‹#›</a:t>
            </a:fld>
            <a:endParaRPr lang="en-US"/>
          </a:p>
        </p:txBody>
      </p:sp>
    </p:spTree>
    <p:extLst>
      <p:ext uri="{BB962C8B-B14F-4D97-AF65-F5344CB8AC3E}">
        <p14:creationId xmlns:p14="http://schemas.microsoft.com/office/powerpoint/2010/main" val="305706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30DFF-E1B9-479B-89B0-F525FC45D950}"/>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3" name="Footer Placeholder 2">
            <a:extLst>
              <a:ext uri="{FF2B5EF4-FFF2-40B4-BE49-F238E27FC236}">
                <a16:creationId xmlns:a16="http://schemas.microsoft.com/office/drawing/2014/main" id="{486636BB-7521-450D-BDA1-29BA6495A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8D4120-2414-437E-AE6E-6C1FEDDD493B}"/>
              </a:ext>
            </a:extLst>
          </p:cNvPr>
          <p:cNvSpPr>
            <a:spLocks noGrp="1"/>
          </p:cNvSpPr>
          <p:nvPr>
            <p:ph type="sldNum" sz="quarter" idx="12"/>
          </p:nvPr>
        </p:nvSpPr>
        <p:spPr/>
        <p:txBody>
          <a:bodyPr/>
          <a:lstStyle/>
          <a:p>
            <a:fld id="{D5EE44ED-15CA-44FA-8C75-A67C60C042C2}" type="slidenum">
              <a:rPr lang="en-US" smtClean="0"/>
              <a:t>‹#›</a:t>
            </a:fld>
            <a:endParaRPr lang="en-US"/>
          </a:p>
        </p:txBody>
      </p:sp>
    </p:spTree>
    <p:extLst>
      <p:ext uri="{BB962C8B-B14F-4D97-AF65-F5344CB8AC3E}">
        <p14:creationId xmlns:p14="http://schemas.microsoft.com/office/powerpoint/2010/main" val="114155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30DFF-E1B9-479B-89B0-F525FC45D950}"/>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3" name="Footer Placeholder 2">
            <a:extLst>
              <a:ext uri="{FF2B5EF4-FFF2-40B4-BE49-F238E27FC236}">
                <a16:creationId xmlns:a16="http://schemas.microsoft.com/office/drawing/2014/main" id="{486636BB-7521-450D-BDA1-29BA6495AC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8D4120-2414-437E-AE6E-6C1FEDDD493B}"/>
              </a:ext>
            </a:extLst>
          </p:cNvPr>
          <p:cNvSpPr>
            <a:spLocks noGrp="1"/>
          </p:cNvSpPr>
          <p:nvPr>
            <p:ph type="sldNum" sz="quarter" idx="12"/>
          </p:nvPr>
        </p:nvSpPr>
        <p:spPr/>
        <p:txBody>
          <a:bodyPr/>
          <a:lstStyle/>
          <a:p>
            <a:fld id="{D5EE44ED-15CA-44FA-8C75-A67C60C042C2}" type="slidenum">
              <a:rPr lang="en-US" smtClean="0"/>
              <a:t>‹#›</a:t>
            </a:fld>
            <a:endParaRPr lang="en-US"/>
          </a:p>
        </p:txBody>
      </p:sp>
      <p:sp>
        <p:nvSpPr>
          <p:cNvPr id="10" name="Wave 9">
            <a:extLst>
              <a:ext uri="{FF2B5EF4-FFF2-40B4-BE49-F238E27FC236}">
                <a16:creationId xmlns:a16="http://schemas.microsoft.com/office/drawing/2014/main" id="{417823B6-BB22-4724-A6AD-0847393DE9FD}"/>
              </a:ext>
            </a:extLst>
          </p:cNvPr>
          <p:cNvSpPr/>
          <p:nvPr userDrawn="1"/>
        </p:nvSpPr>
        <p:spPr>
          <a:xfrm>
            <a:off x="218830" y="68386"/>
            <a:ext cx="11973169" cy="304800"/>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Wave 10">
            <a:extLst>
              <a:ext uri="{FF2B5EF4-FFF2-40B4-BE49-F238E27FC236}">
                <a16:creationId xmlns:a16="http://schemas.microsoft.com/office/drawing/2014/main" id="{FF0CDE6F-C423-42F6-A356-60D6C46B93B7}"/>
              </a:ext>
            </a:extLst>
          </p:cNvPr>
          <p:cNvSpPr/>
          <p:nvPr userDrawn="1"/>
        </p:nvSpPr>
        <p:spPr>
          <a:xfrm rot="16200000">
            <a:off x="-3191525" y="3389029"/>
            <a:ext cx="6857999" cy="287051"/>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27452CCD-0A04-488F-9E98-1CE4516095FF}"/>
              </a:ext>
            </a:extLst>
          </p:cNvPr>
          <p:cNvGrpSpPr/>
          <p:nvPr userDrawn="1"/>
        </p:nvGrpSpPr>
        <p:grpSpPr>
          <a:xfrm>
            <a:off x="0" y="68386"/>
            <a:ext cx="2560320" cy="1463040"/>
            <a:chOff x="0" y="0"/>
            <a:chExt cx="1920240" cy="1463040"/>
          </a:xfrm>
        </p:grpSpPr>
        <p:grpSp>
          <p:nvGrpSpPr>
            <p:cNvPr id="8" name="Group 7">
              <a:extLst>
                <a:ext uri="{FF2B5EF4-FFF2-40B4-BE49-F238E27FC236}">
                  <a16:creationId xmlns:a16="http://schemas.microsoft.com/office/drawing/2014/main" id="{21B5FCED-6243-4A47-A912-1AE42EA2003D}"/>
                </a:ext>
              </a:extLst>
            </p:cNvPr>
            <p:cNvGrpSpPr/>
            <p:nvPr userDrawn="1"/>
          </p:nvGrpSpPr>
          <p:grpSpPr>
            <a:xfrm>
              <a:off x="0" y="0"/>
              <a:ext cx="1920240" cy="1463040"/>
              <a:chOff x="0" y="0"/>
              <a:chExt cx="1745386" cy="1872379"/>
            </a:xfrm>
          </p:grpSpPr>
          <p:sp>
            <p:nvSpPr>
              <p:cNvPr id="12" name="Teardrop 11">
                <a:extLst>
                  <a:ext uri="{FF2B5EF4-FFF2-40B4-BE49-F238E27FC236}">
                    <a16:creationId xmlns:a16="http://schemas.microsoft.com/office/drawing/2014/main" id="{2B8E8500-312C-48D3-94A8-67385D27D368}"/>
                  </a:ext>
                  <a:ext uri="{C183D7F6-B498-43B3-948B-1728B52AA6E4}">
                    <adec:decorative xmlns:adec="http://schemas.microsoft.com/office/drawing/2017/decorative" val="1"/>
                  </a:ext>
                </a:extLst>
              </p:cNvPr>
              <p:cNvSpPr/>
              <p:nvPr userDrawn="1"/>
            </p:nvSpPr>
            <p:spPr>
              <a:xfrm flipH="1">
                <a:off x="23751" y="0"/>
                <a:ext cx="1721635" cy="1872379"/>
              </a:xfrm>
              <a:prstGeom prst="teardrop">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3" name="Teardrop 12">
                <a:extLst>
                  <a:ext uri="{FF2B5EF4-FFF2-40B4-BE49-F238E27FC236}">
                    <a16:creationId xmlns:a16="http://schemas.microsoft.com/office/drawing/2014/main" id="{5E6634BD-BAE6-403E-A9EA-CDE635AAE51F}"/>
                  </a:ext>
                  <a:ext uri="{C183D7F6-B498-43B3-948B-1728B52AA6E4}">
                    <adec:decorative xmlns:adec="http://schemas.microsoft.com/office/drawing/2017/decorative" val="1"/>
                  </a:ext>
                </a:extLst>
              </p:cNvPr>
              <p:cNvSpPr/>
              <p:nvPr userDrawn="1"/>
            </p:nvSpPr>
            <p:spPr>
              <a:xfrm flipH="1">
                <a:off x="0" y="0"/>
                <a:ext cx="1721636" cy="178040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pic>
          <p:nvPicPr>
            <p:cNvPr id="9" name="Picture 8">
              <a:extLst>
                <a:ext uri="{FF2B5EF4-FFF2-40B4-BE49-F238E27FC236}">
                  <a16:creationId xmlns:a16="http://schemas.microsoft.com/office/drawing/2014/main" id="{9BF0B31B-CC66-406B-9BA8-CD71B4485C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005" y="308758"/>
              <a:ext cx="1532255" cy="748030"/>
            </a:xfrm>
            <a:prstGeom prst="rect">
              <a:avLst/>
            </a:prstGeom>
            <a:effectLst/>
          </p:spPr>
        </p:pic>
      </p:grpSp>
    </p:spTree>
    <p:extLst>
      <p:ext uri="{BB962C8B-B14F-4D97-AF65-F5344CB8AC3E}">
        <p14:creationId xmlns:p14="http://schemas.microsoft.com/office/powerpoint/2010/main" val="264770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EA33-D41F-42EB-AC7B-F32C12F6A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2FAC7C-A70D-432F-9AE4-52D292AF1ED6}"/>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818775-1EB0-41F3-8B79-E9FE252948C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9CA5E-D122-4480-83F9-32E3580A3CA6}"/>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6" name="Footer Placeholder 5">
            <a:extLst>
              <a:ext uri="{FF2B5EF4-FFF2-40B4-BE49-F238E27FC236}">
                <a16:creationId xmlns:a16="http://schemas.microsoft.com/office/drawing/2014/main" id="{3AE76636-EC41-457F-A00D-0F18C1BA4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4AE4D-BE79-49A9-B164-73A5176A6944}"/>
              </a:ext>
            </a:extLst>
          </p:cNvPr>
          <p:cNvSpPr>
            <a:spLocks noGrp="1"/>
          </p:cNvSpPr>
          <p:nvPr>
            <p:ph type="sldNum" sz="quarter" idx="12"/>
          </p:nvPr>
        </p:nvSpPr>
        <p:spPr/>
        <p:txBody>
          <a:bodyPr/>
          <a:lstStyle/>
          <a:p>
            <a:fld id="{D5EE44ED-15CA-44FA-8C75-A67C60C042C2}" type="slidenum">
              <a:rPr lang="en-US" smtClean="0"/>
              <a:t>‹#›</a:t>
            </a:fld>
            <a:endParaRPr lang="en-US"/>
          </a:p>
        </p:txBody>
      </p:sp>
    </p:spTree>
    <p:extLst>
      <p:ext uri="{BB962C8B-B14F-4D97-AF65-F5344CB8AC3E}">
        <p14:creationId xmlns:p14="http://schemas.microsoft.com/office/powerpoint/2010/main" val="202106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21B7F-A6BC-47E0-A1A3-0470CD55D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F06217-FB5B-4250-8E50-7CB1014107F0}"/>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85D5F76B-FC49-44E0-BDA8-699583464F7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D318E3-92BC-492E-985B-CA4D5A7C6009}"/>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6" name="Footer Placeholder 5">
            <a:extLst>
              <a:ext uri="{FF2B5EF4-FFF2-40B4-BE49-F238E27FC236}">
                <a16:creationId xmlns:a16="http://schemas.microsoft.com/office/drawing/2014/main" id="{406F90F1-AE78-4BE9-9D85-F5DFD00CE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AF71F-F1E5-451F-AFC6-6439855A5EC3}"/>
              </a:ext>
            </a:extLst>
          </p:cNvPr>
          <p:cNvSpPr>
            <a:spLocks noGrp="1"/>
          </p:cNvSpPr>
          <p:nvPr>
            <p:ph type="sldNum" sz="quarter" idx="12"/>
          </p:nvPr>
        </p:nvSpPr>
        <p:spPr/>
        <p:txBody>
          <a:bodyPr/>
          <a:lstStyle/>
          <a:p>
            <a:fld id="{D5EE44ED-15CA-44FA-8C75-A67C60C042C2}" type="slidenum">
              <a:rPr lang="en-US" smtClean="0"/>
              <a:t>‹#›</a:t>
            </a:fld>
            <a:endParaRPr lang="en-US"/>
          </a:p>
        </p:txBody>
      </p:sp>
    </p:spTree>
    <p:extLst>
      <p:ext uri="{BB962C8B-B14F-4D97-AF65-F5344CB8AC3E}">
        <p14:creationId xmlns:p14="http://schemas.microsoft.com/office/powerpoint/2010/main" val="346605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50A7-BC98-4572-AF04-E8A97B42D2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45E0DE-32ED-4DCA-A126-A0714031A8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A7235-71F8-43A9-8D80-83C2EC1EB740}"/>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5" name="Footer Placeholder 4">
            <a:extLst>
              <a:ext uri="{FF2B5EF4-FFF2-40B4-BE49-F238E27FC236}">
                <a16:creationId xmlns:a16="http://schemas.microsoft.com/office/drawing/2014/main" id="{AC678ECE-6186-45AD-B959-BC2084AA8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FF71E-3BC1-4596-926F-A906BAB98342}"/>
              </a:ext>
            </a:extLst>
          </p:cNvPr>
          <p:cNvSpPr>
            <a:spLocks noGrp="1"/>
          </p:cNvSpPr>
          <p:nvPr>
            <p:ph type="sldNum" sz="quarter" idx="12"/>
          </p:nvPr>
        </p:nvSpPr>
        <p:spPr/>
        <p:txBody>
          <a:bodyPr/>
          <a:lstStyle/>
          <a:p>
            <a:fld id="{D5EE44ED-15CA-44FA-8C75-A67C60C042C2}" type="slidenum">
              <a:rPr lang="en-US" smtClean="0"/>
              <a:t>‹#›</a:t>
            </a:fld>
            <a:endParaRPr lang="en-US"/>
          </a:p>
        </p:txBody>
      </p:sp>
    </p:spTree>
    <p:extLst>
      <p:ext uri="{BB962C8B-B14F-4D97-AF65-F5344CB8AC3E}">
        <p14:creationId xmlns:p14="http://schemas.microsoft.com/office/powerpoint/2010/main" val="252032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76F250-B4FF-49FC-A285-61E8AC8732B5}"/>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39F6A-E20A-4AF4-98E8-6179DA2E04B2}"/>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8CABF-3D44-478E-AEC9-6601A03F6C6E}"/>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5" name="Footer Placeholder 4">
            <a:extLst>
              <a:ext uri="{FF2B5EF4-FFF2-40B4-BE49-F238E27FC236}">
                <a16:creationId xmlns:a16="http://schemas.microsoft.com/office/drawing/2014/main" id="{8A00F74E-0734-4994-9700-701212A4D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8C83A-2CE9-400F-8440-4E39BB028A05}"/>
              </a:ext>
            </a:extLst>
          </p:cNvPr>
          <p:cNvSpPr>
            <a:spLocks noGrp="1"/>
          </p:cNvSpPr>
          <p:nvPr>
            <p:ph type="sldNum" sz="quarter" idx="12"/>
          </p:nvPr>
        </p:nvSpPr>
        <p:spPr/>
        <p:txBody>
          <a:bodyPr/>
          <a:lstStyle/>
          <a:p>
            <a:fld id="{D5EE44ED-15CA-44FA-8C75-A67C60C042C2}" type="slidenum">
              <a:rPr lang="en-US" smtClean="0"/>
              <a:t>‹#›</a:t>
            </a:fld>
            <a:endParaRPr lang="en-US"/>
          </a:p>
        </p:txBody>
      </p:sp>
    </p:spTree>
    <p:extLst>
      <p:ext uri="{BB962C8B-B14F-4D97-AF65-F5344CB8AC3E}">
        <p14:creationId xmlns:p14="http://schemas.microsoft.com/office/powerpoint/2010/main" val="230386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CDD699-20A2-054E-B8E2-1955DC4CFA52}"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14414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DD699-20A2-054E-B8E2-1955DC4CFA52}"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26693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CDD699-20A2-054E-B8E2-1955DC4CFA52}"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36561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D9397B-013A-4B9C-8E50-901A3FEC7215}"/>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5" name="Footer Placeholder 4">
            <a:extLst>
              <a:ext uri="{FF2B5EF4-FFF2-40B4-BE49-F238E27FC236}">
                <a16:creationId xmlns:a16="http://schemas.microsoft.com/office/drawing/2014/main" id="{DD7F9C4C-8FC6-4E3A-8FA9-2839BA28B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BB707-DD08-4827-A240-87725DA10ADD}"/>
              </a:ext>
            </a:extLst>
          </p:cNvPr>
          <p:cNvSpPr>
            <a:spLocks noGrp="1"/>
          </p:cNvSpPr>
          <p:nvPr>
            <p:ph type="sldNum" sz="quarter" idx="12"/>
          </p:nvPr>
        </p:nvSpPr>
        <p:spPr/>
        <p:txBody>
          <a:bodyPr/>
          <a:lstStyle/>
          <a:p>
            <a:fld id="{D5EE44ED-15CA-44FA-8C75-A67C60C042C2}" type="slidenum">
              <a:rPr lang="en-US" smtClean="0"/>
              <a:t>‹#›</a:t>
            </a:fld>
            <a:endParaRPr lang="en-US"/>
          </a:p>
        </p:txBody>
      </p:sp>
      <p:pic>
        <p:nvPicPr>
          <p:cNvPr id="10" name="Content Placeholder 7">
            <a:extLst>
              <a:ext uri="{FF2B5EF4-FFF2-40B4-BE49-F238E27FC236}">
                <a16:creationId xmlns:a16="http://schemas.microsoft.com/office/drawing/2014/main" id="{C86BE504-4FEC-437F-BFC1-9400D7CFF2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0" y="904876"/>
            <a:ext cx="4495800" cy="4926435"/>
          </a:xfrm>
          <a:prstGeom prst="rect">
            <a:avLst/>
          </a:prstGeom>
        </p:spPr>
      </p:pic>
      <p:cxnSp>
        <p:nvCxnSpPr>
          <p:cNvPr id="12" name="Straight Arrow Connector 11">
            <a:extLst>
              <a:ext uri="{FF2B5EF4-FFF2-40B4-BE49-F238E27FC236}">
                <a16:creationId xmlns:a16="http://schemas.microsoft.com/office/drawing/2014/main" id="{190F35FA-46F8-445F-9787-5B43B43BFF9D}"/>
              </a:ext>
            </a:extLst>
          </p:cNvPr>
          <p:cNvCxnSpPr>
            <a:cxnSpLocks/>
          </p:cNvCxnSpPr>
          <p:nvPr userDrawn="1"/>
        </p:nvCxnSpPr>
        <p:spPr>
          <a:xfrm>
            <a:off x="6727735" y="4278772"/>
            <a:ext cx="768531" cy="0"/>
          </a:xfrm>
          <a:prstGeom prst="straightConnector1">
            <a:avLst/>
          </a:prstGeom>
          <a:ln w="38100">
            <a:solidFill>
              <a:srgbClr val="00568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4C22ED0-5199-41A4-ABA2-E0CFE5AD9299}"/>
              </a:ext>
            </a:extLst>
          </p:cNvPr>
          <p:cNvSpPr/>
          <p:nvPr userDrawn="1"/>
        </p:nvSpPr>
        <p:spPr>
          <a:xfrm>
            <a:off x="7696200" y="2657297"/>
            <a:ext cx="3911600" cy="199117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Box 13">
            <a:extLst>
              <a:ext uri="{FF2B5EF4-FFF2-40B4-BE49-F238E27FC236}">
                <a16:creationId xmlns:a16="http://schemas.microsoft.com/office/drawing/2014/main" id="{9C8C0D56-2B9C-4E08-9732-5E5FB948EC2B}"/>
              </a:ext>
            </a:extLst>
          </p:cNvPr>
          <p:cNvSpPr txBox="1"/>
          <p:nvPr userDrawn="1"/>
        </p:nvSpPr>
        <p:spPr>
          <a:xfrm>
            <a:off x="1407616" y="5412568"/>
            <a:ext cx="5999213" cy="307777"/>
          </a:xfrm>
          <a:prstGeom prst="rect">
            <a:avLst/>
          </a:prstGeom>
          <a:noFill/>
        </p:spPr>
        <p:txBody>
          <a:bodyPr wrap="square" rtlCol="0">
            <a:spAutoFit/>
          </a:bodyPr>
          <a:lstStyle/>
          <a:p>
            <a:pPr lvl="0" algn="ctr">
              <a:lnSpc>
                <a:spcPct val="100000"/>
              </a:lnSpc>
              <a:spcBef>
                <a:spcPts val="1200"/>
              </a:spcBef>
              <a:buClr>
                <a:srgbClr val="000000"/>
              </a:buClr>
              <a:buSzPct val="25000"/>
            </a:pPr>
            <a:endParaRPr lang="en-US" sz="1400" b="1" cap="small" spc="0" baseline="0" dirty="0">
              <a:solidFill>
                <a:schemeClr val="accent2"/>
              </a:solidFill>
            </a:endParaRPr>
          </a:p>
        </p:txBody>
      </p:sp>
      <p:sp>
        <p:nvSpPr>
          <p:cNvPr id="9" name="Text Placeholder 8">
            <a:extLst>
              <a:ext uri="{FF2B5EF4-FFF2-40B4-BE49-F238E27FC236}">
                <a16:creationId xmlns:a16="http://schemas.microsoft.com/office/drawing/2014/main" id="{EF40B8C4-556E-4FAE-B5DD-A0653CFE2AE6}"/>
              </a:ext>
            </a:extLst>
          </p:cNvPr>
          <p:cNvSpPr>
            <a:spLocks noGrp="1"/>
          </p:cNvSpPr>
          <p:nvPr>
            <p:ph type="body" sz="quarter" idx="13" hasCustomPrompt="1"/>
          </p:nvPr>
        </p:nvSpPr>
        <p:spPr>
          <a:xfrm>
            <a:off x="1407616" y="1590230"/>
            <a:ext cx="5704384" cy="3779411"/>
          </a:xfrm>
        </p:spPr>
        <p:txBody>
          <a:bodyPr/>
          <a:lstStyle>
            <a:lvl1pPr marL="0" indent="0" algn="l">
              <a:lnSpc>
                <a:spcPct val="120000"/>
              </a:lnSpc>
              <a:spcBef>
                <a:spcPts val="0"/>
              </a:spcBef>
              <a:buClr>
                <a:srgbClr val="000000"/>
              </a:buClr>
              <a:buSzPct val="100000"/>
              <a:buFont typeface="Arial" panose="020B0604020202020204" pitchFamily="34" charset="0"/>
              <a:buNone/>
              <a:defRPr/>
            </a:lvl1pPr>
            <a:lvl2pPr marL="457200" indent="-220663" algn="l">
              <a:lnSpc>
                <a:spcPct val="120000"/>
              </a:lnSpc>
              <a:spcBef>
                <a:spcPts val="0"/>
              </a:spcBef>
              <a:buClr>
                <a:srgbClr val="000000"/>
              </a:buClr>
              <a:buSzPct val="50000"/>
              <a:buFont typeface="Arial" panose="020B0604020202020204" pitchFamily="34" charset="0"/>
              <a:buNone/>
              <a:defRPr/>
            </a:lvl2pPr>
          </a:lstStyle>
          <a:p>
            <a:pPr algn="ctr"/>
            <a:r>
              <a:rPr lang="en-US" sz="2000" b="1" cap="small" spc="300" baseline="0">
                <a:solidFill>
                  <a:srgbClr val="005680"/>
                </a:solidFill>
              </a:rPr>
              <a:t>We’re glad you’re here!</a:t>
            </a:r>
          </a:p>
          <a:p>
            <a:pPr marL="234945" lvl="0" indent="-234945">
              <a:lnSpc>
                <a:spcPct val="120000"/>
              </a:lnSpc>
              <a:spcBef>
                <a:spcPts val="0"/>
              </a:spcBef>
              <a:buClr>
                <a:srgbClr val="000000"/>
              </a:buClr>
              <a:buSzPct val="100000"/>
              <a:buFont typeface="Arial" panose="020B0604020202020204" pitchFamily="34" charset="0"/>
              <a:buChar char="•"/>
            </a:pPr>
            <a:r>
              <a:rPr lang="en-US" sz="1600">
                <a:solidFill>
                  <a:srgbClr val="000000"/>
                </a:solidFill>
                <a:ea typeface="Arial"/>
                <a:cs typeface="Arial"/>
                <a:sym typeface="Arial"/>
              </a:rPr>
              <a:t>Open and close your control panel.</a:t>
            </a:r>
          </a:p>
          <a:p>
            <a:pPr marL="234945" lvl="0" indent="-234945">
              <a:lnSpc>
                <a:spcPct val="120000"/>
              </a:lnSpc>
              <a:spcBef>
                <a:spcPts val="0"/>
              </a:spcBef>
              <a:buClr>
                <a:srgbClr val="000000"/>
              </a:buClr>
              <a:buSzPct val="100000"/>
              <a:buFont typeface="Arial" panose="020B0604020202020204" pitchFamily="34" charset="0"/>
              <a:buChar char="•"/>
            </a:pPr>
            <a:r>
              <a:rPr lang="en-US" sz="1600">
                <a:solidFill>
                  <a:srgbClr val="000000"/>
                </a:solidFill>
                <a:ea typeface="Arial"/>
                <a:cs typeface="Arial"/>
                <a:sym typeface="Arial"/>
              </a:rPr>
              <a:t>Join audio:</a:t>
            </a:r>
          </a:p>
          <a:p>
            <a:pPr lvl="1" indent="-222245">
              <a:lnSpc>
                <a:spcPct val="120000"/>
              </a:lnSpc>
              <a:spcBef>
                <a:spcPts val="0"/>
              </a:spcBef>
              <a:buClr>
                <a:srgbClr val="000000"/>
              </a:buClr>
              <a:buSzPct val="50000"/>
              <a:buFont typeface="Courier New" panose="02070309020205020404" pitchFamily="49" charset="0"/>
              <a:buChar char="o"/>
            </a:pPr>
            <a:r>
              <a:rPr lang="en-US" sz="1600">
                <a:solidFill>
                  <a:srgbClr val="000000"/>
                </a:solidFill>
                <a:ea typeface="Arial"/>
                <a:cs typeface="Arial"/>
                <a:sym typeface="Arial"/>
              </a:rPr>
              <a:t>Choose </a:t>
            </a:r>
            <a:r>
              <a:rPr lang="en-US" sz="1600" b="1">
                <a:solidFill>
                  <a:srgbClr val="000000"/>
                </a:solidFill>
                <a:ea typeface="Arial"/>
                <a:cs typeface="Arial"/>
                <a:sym typeface="Arial"/>
              </a:rPr>
              <a:t>Mic &amp; Speakers</a:t>
            </a:r>
            <a:r>
              <a:rPr lang="en-US" sz="1600">
                <a:solidFill>
                  <a:srgbClr val="000000"/>
                </a:solidFill>
                <a:ea typeface="Arial"/>
                <a:cs typeface="Arial"/>
                <a:sym typeface="Arial"/>
              </a:rPr>
              <a:t> to use VoIP</a:t>
            </a:r>
          </a:p>
          <a:p>
            <a:pPr lvl="1" indent="-222245">
              <a:lnSpc>
                <a:spcPct val="120000"/>
              </a:lnSpc>
              <a:spcBef>
                <a:spcPts val="0"/>
              </a:spcBef>
              <a:buClr>
                <a:srgbClr val="000000"/>
              </a:buClr>
              <a:buSzPct val="50000"/>
              <a:buFont typeface="Courier New" panose="02070309020205020404" pitchFamily="49" charset="0"/>
              <a:buChar char="o"/>
            </a:pPr>
            <a:r>
              <a:rPr lang="en-US" sz="1600">
                <a:solidFill>
                  <a:srgbClr val="000000"/>
                </a:solidFill>
                <a:ea typeface="Arial"/>
                <a:cs typeface="Arial"/>
                <a:sym typeface="Arial"/>
              </a:rPr>
              <a:t>Choose </a:t>
            </a:r>
            <a:r>
              <a:rPr lang="en-US" sz="1600" b="1">
                <a:solidFill>
                  <a:srgbClr val="000000"/>
                </a:solidFill>
                <a:ea typeface="Arial"/>
                <a:cs typeface="Arial"/>
                <a:sym typeface="Arial"/>
              </a:rPr>
              <a:t>Telephone</a:t>
            </a:r>
            <a:r>
              <a:rPr lang="en-US" sz="1600">
                <a:solidFill>
                  <a:srgbClr val="000000"/>
                </a:solidFill>
                <a:ea typeface="Arial"/>
                <a:cs typeface="Arial"/>
                <a:sym typeface="Arial"/>
              </a:rPr>
              <a:t> and dial in using the information provided</a:t>
            </a:r>
          </a:p>
          <a:p>
            <a:pPr lvl="1" indent="-222245">
              <a:lnSpc>
                <a:spcPct val="120000"/>
              </a:lnSpc>
              <a:spcBef>
                <a:spcPts val="0"/>
              </a:spcBef>
              <a:buClr>
                <a:srgbClr val="000000"/>
              </a:buClr>
              <a:buSzPct val="50000"/>
              <a:buFont typeface="Courier New" panose="02070309020205020404" pitchFamily="49" charset="0"/>
              <a:buChar char="o"/>
            </a:pPr>
            <a:r>
              <a:rPr lang="en-US" sz="1600">
                <a:solidFill>
                  <a:srgbClr val="000000"/>
                </a:solidFill>
                <a:ea typeface="Arial"/>
                <a:cs typeface="Arial"/>
                <a:sym typeface="Arial"/>
              </a:rPr>
              <a:t>If you are joining the audio by telephone, mute your computer speakers</a:t>
            </a:r>
            <a:br>
              <a:rPr lang="en-US" sz="1600">
                <a:solidFill>
                  <a:srgbClr val="000000"/>
                </a:solidFill>
                <a:ea typeface="Arial"/>
                <a:cs typeface="Arial"/>
                <a:sym typeface="Arial"/>
              </a:rPr>
            </a:br>
            <a:endParaRPr lang="en-US" sz="1600">
              <a:solidFill>
                <a:srgbClr val="000000"/>
              </a:solidFill>
              <a:ea typeface="Arial"/>
              <a:cs typeface="Arial"/>
              <a:sym typeface="Arial"/>
            </a:endParaRPr>
          </a:p>
          <a:p>
            <a:pPr marL="0" lvl="1" indent="0" algn="ctr">
              <a:lnSpc>
                <a:spcPct val="120000"/>
              </a:lnSpc>
              <a:spcBef>
                <a:spcPts val="0"/>
              </a:spcBef>
              <a:buClr>
                <a:srgbClr val="000000"/>
              </a:buClr>
              <a:buSzPct val="50000"/>
              <a:buFont typeface="Arial" panose="020B0604020202020204" pitchFamily="34" charset="0"/>
              <a:buNone/>
            </a:pPr>
            <a:r>
              <a:rPr lang="en-US" sz="1600" b="1" cap="small" spc="300" baseline="0">
                <a:solidFill>
                  <a:srgbClr val="005680"/>
                </a:solidFill>
              </a:rPr>
              <a:t>We invite your Participation!</a:t>
            </a:r>
            <a:endParaRPr lang="en-US" sz="1600">
              <a:solidFill>
                <a:srgbClr val="005680"/>
              </a:solidFill>
              <a:ea typeface="Arial"/>
              <a:cs typeface="Arial"/>
              <a:sym typeface="Arial"/>
            </a:endParaRPr>
          </a:p>
          <a:p>
            <a:pPr marL="234945" lvl="0" indent="-234945">
              <a:lnSpc>
                <a:spcPct val="120000"/>
              </a:lnSpc>
              <a:spcBef>
                <a:spcPts val="0"/>
              </a:spcBef>
              <a:buClr>
                <a:srgbClr val="000000"/>
              </a:buClr>
              <a:buSzPct val="100000"/>
              <a:buFont typeface="Arial" panose="020B0604020202020204" pitchFamily="34" charset="0"/>
              <a:buChar char="•"/>
            </a:pPr>
            <a:r>
              <a:rPr lang="en-US" sz="1600">
                <a:solidFill>
                  <a:srgbClr val="000000"/>
                </a:solidFill>
                <a:ea typeface="Arial"/>
                <a:cs typeface="Arial"/>
                <a:sym typeface="Arial"/>
              </a:rPr>
              <a:t>Submit questions and comments via the </a:t>
            </a:r>
            <a:r>
              <a:rPr lang="en-US" sz="1600" b="1">
                <a:solidFill>
                  <a:srgbClr val="000000"/>
                </a:solidFill>
                <a:ea typeface="Arial"/>
                <a:cs typeface="Arial"/>
                <a:sym typeface="Arial"/>
              </a:rPr>
              <a:t>Questions</a:t>
            </a:r>
            <a:r>
              <a:rPr lang="en-US" sz="1600">
                <a:solidFill>
                  <a:srgbClr val="000000"/>
                </a:solidFill>
                <a:ea typeface="Arial"/>
                <a:cs typeface="Arial"/>
                <a:sym typeface="Arial"/>
              </a:rPr>
              <a:t> panel.</a:t>
            </a:r>
            <a:endParaRPr lang="en-US" sz="1600" dirty="0">
              <a:solidFill>
                <a:srgbClr val="000000"/>
              </a:solidFill>
              <a:ea typeface="Arial"/>
              <a:cs typeface="Arial"/>
              <a:sym typeface="Arial"/>
            </a:endParaRPr>
          </a:p>
        </p:txBody>
      </p:sp>
      <p:sp>
        <p:nvSpPr>
          <p:cNvPr id="20" name="Text Placeholder 19">
            <a:extLst>
              <a:ext uri="{FF2B5EF4-FFF2-40B4-BE49-F238E27FC236}">
                <a16:creationId xmlns:a16="http://schemas.microsoft.com/office/drawing/2014/main" id="{1BEF4633-263D-4DF7-84F9-DF7A69CA045A}"/>
              </a:ext>
            </a:extLst>
          </p:cNvPr>
          <p:cNvSpPr>
            <a:spLocks noGrp="1"/>
          </p:cNvSpPr>
          <p:nvPr>
            <p:ph type="body" sz="quarter" idx="14" hasCustomPrompt="1"/>
          </p:nvPr>
        </p:nvSpPr>
        <p:spPr>
          <a:xfrm>
            <a:off x="1407584" y="5572338"/>
            <a:ext cx="5704416" cy="347663"/>
          </a:xfrm>
        </p:spPr>
        <p:txBody>
          <a:bodyP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i="1">
                <a:solidFill>
                  <a:srgbClr val="000000"/>
                </a:solidFill>
                <a:ea typeface="Arial"/>
                <a:cs typeface="Arial"/>
                <a:sym typeface="Arial"/>
              </a:rPr>
              <a:t>Note: </a:t>
            </a:r>
            <a:r>
              <a:rPr lang="en-US" sz="1200" i="1">
                <a:solidFill>
                  <a:srgbClr val="000000"/>
                </a:solidFill>
                <a:ea typeface="Arial"/>
                <a:cs typeface="Arial"/>
                <a:sym typeface="Arial"/>
              </a:rPr>
              <a:t>Today’s presentation is being recorded </a:t>
            </a:r>
            <a:br>
              <a:rPr lang="en-US" sz="1200" i="1">
                <a:solidFill>
                  <a:srgbClr val="000000"/>
                </a:solidFill>
                <a:ea typeface="Arial"/>
                <a:cs typeface="Arial"/>
                <a:sym typeface="Arial"/>
              </a:rPr>
            </a:br>
            <a:r>
              <a:rPr lang="en-US" sz="1200" i="1">
                <a:solidFill>
                  <a:srgbClr val="000000"/>
                </a:solidFill>
                <a:ea typeface="Arial"/>
                <a:cs typeface="Arial"/>
                <a:sym typeface="Arial"/>
              </a:rPr>
              <a:t>and will be posted online at the Hub for others to view.</a:t>
            </a:r>
            <a:endParaRPr lang="en-US" sz="1400" b="1" cap="small" spc="0" baseline="0">
              <a:solidFill>
                <a:schemeClr val="accent2"/>
              </a:solidFill>
            </a:endParaRPr>
          </a:p>
        </p:txBody>
      </p:sp>
    </p:spTree>
    <p:extLst>
      <p:ext uri="{BB962C8B-B14F-4D97-AF65-F5344CB8AC3E}">
        <p14:creationId xmlns:p14="http://schemas.microsoft.com/office/powerpoint/2010/main" val="225083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CDD699-20A2-054E-B8E2-1955DC4CFA52}"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87568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CDD699-20A2-054E-B8E2-1955DC4CFA52}"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88696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CDD699-20A2-054E-B8E2-1955DC4CFA52}"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156032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DD699-20A2-054E-B8E2-1955DC4CFA52}"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145252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DD699-20A2-054E-B8E2-1955DC4CFA52}"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206025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DD699-20A2-054E-B8E2-1955DC4CFA52}"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62055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DD699-20A2-054E-B8E2-1955DC4CFA52}"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144085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CDD699-20A2-054E-B8E2-1955DC4CFA52}"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146517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CDD699-20A2-054E-B8E2-1955DC4CFA52}"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274744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DD699-20A2-054E-B8E2-1955DC4CFA52}"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64412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D9397B-013A-4B9C-8E50-901A3FEC7215}"/>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5" name="Footer Placeholder 4">
            <a:extLst>
              <a:ext uri="{FF2B5EF4-FFF2-40B4-BE49-F238E27FC236}">
                <a16:creationId xmlns:a16="http://schemas.microsoft.com/office/drawing/2014/main" id="{DD7F9C4C-8FC6-4E3A-8FA9-2839BA28B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BB707-DD08-4827-A240-87725DA10ADD}"/>
              </a:ext>
            </a:extLst>
          </p:cNvPr>
          <p:cNvSpPr>
            <a:spLocks noGrp="1"/>
          </p:cNvSpPr>
          <p:nvPr>
            <p:ph type="sldNum" sz="quarter" idx="12"/>
          </p:nvPr>
        </p:nvSpPr>
        <p:spPr/>
        <p:txBody>
          <a:bodyPr/>
          <a:lstStyle/>
          <a:p>
            <a:fld id="{D5EE44ED-15CA-44FA-8C75-A67C60C042C2}" type="slidenum">
              <a:rPr lang="en-US" smtClean="0"/>
              <a:t>‹#›</a:t>
            </a:fld>
            <a:endParaRPr lang="en-US"/>
          </a:p>
        </p:txBody>
      </p:sp>
      <p:sp>
        <p:nvSpPr>
          <p:cNvPr id="15" name="TextBox 14">
            <a:extLst>
              <a:ext uri="{FF2B5EF4-FFF2-40B4-BE49-F238E27FC236}">
                <a16:creationId xmlns:a16="http://schemas.microsoft.com/office/drawing/2014/main" id="{08858C8B-EF9D-4BA1-AC5D-30207D542CA2}"/>
              </a:ext>
            </a:extLst>
          </p:cNvPr>
          <p:cNvSpPr txBox="1"/>
          <p:nvPr userDrawn="1"/>
        </p:nvSpPr>
        <p:spPr>
          <a:xfrm>
            <a:off x="1921382" y="1002526"/>
            <a:ext cx="8229599" cy="400110"/>
          </a:xfrm>
          <a:prstGeom prst="rect">
            <a:avLst/>
          </a:prstGeom>
          <a:noFill/>
        </p:spPr>
        <p:txBody>
          <a:bodyPr wrap="square" rtlCol="0">
            <a:spAutoFit/>
          </a:bodyPr>
          <a:lstStyle/>
          <a:p>
            <a:pPr algn="ctr"/>
            <a:r>
              <a:rPr lang="en-US" sz="2000" b="1" i="1" dirty="0">
                <a:solidFill>
                  <a:srgbClr val="990033"/>
                </a:solidFill>
              </a:rPr>
              <a:t>Please welcome today’s presenters</a:t>
            </a:r>
            <a:r>
              <a:rPr lang="en-US" sz="2000" b="0" i="1" dirty="0">
                <a:solidFill>
                  <a:srgbClr val="990033"/>
                </a:solidFill>
              </a:rPr>
              <a:t>.</a:t>
            </a:r>
          </a:p>
        </p:txBody>
      </p:sp>
      <p:cxnSp>
        <p:nvCxnSpPr>
          <p:cNvPr id="16" name="Straight Connector 15">
            <a:extLst>
              <a:ext uri="{FF2B5EF4-FFF2-40B4-BE49-F238E27FC236}">
                <a16:creationId xmlns:a16="http://schemas.microsoft.com/office/drawing/2014/main" id="{7CAABB01-A172-4E69-AEA4-01F0DBB0A01D}"/>
              </a:ext>
            </a:extLst>
          </p:cNvPr>
          <p:cNvCxnSpPr>
            <a:cxnSpLocks/>
          </p:cNvCxnSpPr>
          <p:nvPr userDrawn="1"/>
        </p:nvCxnSpPr>
        <p:spPr>
          <a:xfrm>
            <a:off x="3455941" y="2806580"/>
            <a:ext cx="5154659" cy="0"/>
          </a:xfrm>
          <a:prstGeom prst="line">
            <a:avLst/>
          </a:prstGeom>
          <a:ln w="12700">
            <a:solidFill>
              <a:srgbClr val="990033"/>
            </a:solidFill>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cxnSp>
        <p:nvCxnSpPr>
          <p:cNvPr id="17" name="Straight Connector 16">
            <a:extLst>
              <a:ext uri="{FF2B5EF4-FFF2-40B4-BE49-F238E27FC236}">
                <a16:creationId xmlns:a16="http://schemas.microsoft.com/office/drawing/2014/main" id="{D697F01F-70FE-4B05-92CE-16D403B2D62A}"/>
              </a:ext>
            </a:extLst>
          </p:cNvPr>
          <p:cNvCxnSpPr>
            <a:cxnSpLocks/>
          </p:cNvCxnSpPr>
          <p:nvPr userDrawn="1"/>
        </p:nvCxnSpPr>
        <p:spPr>
          <a:xfrm flipH="1">
            <a:off x="3290366" y="4387730"/>
            <a:ext cx="5611269" cy="0"/>
          </a:xfrm>
          <a:prstGeom prst="line">
            <a:avLst/>
          </a:prstGeom>
          <a:ln w="12700">
            <a:solidFill>
              <a:srgbClr val="990033"/>
            </a:solidFill>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24" name="Text Placeholder 23">
            <a:extLst>
              <a:ext uri="{FF2B5EF4-FFF2-40B4-BE49-F238E27FC236}">
                <a16:creationId xmlns:a16="http://schemas.microsoft.com/office/drawing/2014/main" id="{60946EE4-A73D-4964-AC00-4A2785347710}"/>
              </a:ext>
            </a:extLst>
          </p:cNvPr>
          <p:cNvSpPr>
            <a:spLocks noGrp="1"/>
          </p:cNvSpPr>
          <p:nvPr>
            <p:ph type="body" sz="quarter" idx="13"/>
          </p:nvPr>
        </p:nvSpPr>
        <p:spPr>
          <a:xfrm>
            <a:off x="1921381" y="1671220"/>
            <a:ext cx="8441819" cy="914400"/>
          </a:xfrm>
        </p:spPr>
        <p:txBody>
          <a:bodyPr/>
          <a:lstStyle>
            <a:lvl1pPr marL="0" indent="0" algn="ctr">
              <a:buNone/>
              <a:defRPr/>
            </a:lvl1pPr>
            <a:lvl2pPr algn="ctr">
              <a:defRPr/>
            </a:lvl2pPr>
            <a:lvl3pPr algn="ctr">
              <a:defRPr/>
            </a:lvl3pPr>
            <a:lvl4pPr algn="ctr">
              <a:defRPr/>
            </a:lvl4pPr>
            <a:lvl5pPr algn="ctr">
              <a:defRPr/>
            </a:lvl5pPr>
          </a:lstStyle>
          <a:p>
            <a:pPr lvl="0"/>
            <a:r>
              <a:rPr lang="en-US"/>
              <a:t>Click to edit Master text styles</a:t>
            </a:r>
          </a:p>
        </p:txBody>
      </p:sp>
      <p:sp>
        <p:nvSpPr>
          <p:cNvPr id="25" name="Text Placeholder 23">
            <a:extLst>
              <a:ext uri="{FF2B5EF4-FFF2-40B4-BE49-F238E27FC236}">
                <a16:creationId xmlns:a16="http://schemas.microsoft.com/office/drawing/2014/main" id="{2E54C4F9-A17B-48B6-B1FB-FDC4E2212935}"/>
              </a:ext>
            </a:extLst>
          </p:cNvPr>
          <p:cNvSpPr>
            <a:spLocks noGrp="1"/>
          </p:cNvSpPr>
          <p:nvPr>
            <p:ph type="body" sz="quarter" idx="14"/>
          </p:nvPr>
        </p:nvSpPr>
        <p:spPr>
          <a:xfrm>
            <a:off x="1921381" y="3087568"/>
            <a:ext cx="8441819" cy="914400"/>
          </a:xfrm>
        </p:spPr>
        <p:txBody>
          <a:bodyPr/>
          <a:lstStyle>
            <a:lvl1pPr marL="0" indent="0" algn="ctr">
              <a:buNone/>
              <a:defRPr/>
            </a:lvl1pPr>
            <a:lvl2pPr algn="ctr">
              <a:defRPr/>
            </a:lvl2pPr>
            <a:lvl3pPr algn="ctr">
              <a:defRPr/>
            </a:lvl3pPr>
            <a:lvl4pPr algn="ctr">
              <a:defRPr/>
            </a:lvl4pPr>
            <a:lvl5pPr algn="ctr">
              <a:defRPr/>
            </a:lvl5pPr>
          </a:lstStyle>
          <a:p>
            <a:pPr lvl="0"/>
            <a:r>
              <a:rPr lang="en-US"/>
              <a:t>Click to edit Master text styles</a:t>
            </a:r>
          </a:p>
        </p:txBody>
      </p:sp>
      <p:sp>
        <p:nvSpPr>
          <p:cNvPr id="26" name="Text Placeholder 23">
            <a:extLst>
              <a:ext uri="{FF2B5EF4-FFF2-40B4-BE49-F238E27FC236}">
                <a16:creationId xmlns:a16="http://schemas.microsoft.com/office/drawing/2014/main" id="{1A3B8AFE-8CC0-460C-A19C-065DFD3BBC78}"/>
              </a:ext>
            </a:extLst>
          </p:cNvPr>
          <p:cNvSpPr>
            <a:spLocks noGrp="1"/>
          </p:cNvSpPr>
          <p:nvPr>
            <p:ph type="body" sz="quarter" idx="15"/>
          </p:nvPr>
        </p:nvSpPr>
        <p:spPr>
          <a:xfrm>
            <a:off x="1921381" y="4805780"/>
            <a:ext cx="8441819" cy="914400"/>
          </a:xfrm>
        </p:spPr>
        <p:txBody>
          <a:bodyPr/>
          <a:lstStyle>
            <a:lvl1pPr marL="0" indent="0" algn="ctr">
              <a:buNone/>
              <a:defRPr/>
            </a:lvl1pPr>
            <a:lvl2pPr algn="ctr">
              <a:defRPr/>
            </a:lvl2pPr>
            <a:lvl3pPr algn="ctr">
              <a:defRPr/>
            </a:lvl3pPr>
            <a:lvl4pPr algn="ctr">
              <a:defRPr/>
            </a:lvl4pPr>
            <a:lvl5pPr algn="ctr">
              <a:defRPr/>
            </a:lvl5pPr>
          </a:lstStyle>
          <a:p>
            <a:pPr lvl="0"/>
            <a:r>
              <a:rPr lang="en-US"/>
              <a:t>Click to edit Master text styles</a:t>
            </a:r>
          </a:p>
        </p:txBody>
      </p:sp>
    </p:spTree>
    <p:extLst>
      <p:ext uri="{BB962C8B-B14F-4D97-AF65-F5344CB8AC3E}">
        <p14:creationId xmlns:p14="http://schemas.microsoft.com/office/powerpoint/2010/main" val="340673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CDD699-20A2-054E-B8E2-1955DC4CFA52}"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96993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CDD699-20A2-054E-B8E2-1955DC4CFA52}"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397417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CDD699-20A2-054E-B8E2-1955DC4CFA52}"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398604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CDD699-20A2-054E-B8E2-1955DC4CFA52}"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298438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DD699-20A2-054E-B8E2-1955DC4CFA52}"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187958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DD699-20A2-054E-B8E2-1955DC4CFA52}"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371508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DD699-20A2-054E-B8E2-1955DC4CFA52}"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406728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DD699-20A2-054E-B8E2-1955DC4CFA52}"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4337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DD699-20A2-054E-B8E2-1955DC4CFA52}"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384F-1BB6-4244-B593-B743C0C362EC}" type="slidenum">
              <a:rPr lang="en-US" smtClean="0"/>
              <a:t>‹#›</a:t>
            </a:fld>
            <a:endParaRPr lang="en-US"/>
          </a:p>
        </p:txBody>
      </p:sp>
    </p:spTree>
    <p:extLst>
      <p:ext uri="{BB962C8B-B14F-4D97-AF65-F5344CB8AC3E}">
        <p14:creationId xmlns:p14="http://schemas.microsoft.com/office/powerpoint/2010/main" val="361197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71D163F-7814-4435-8D6F-6C0C75981D65}"/>
              </a:ext>
            </a:extLst>
          </p:cNvPr>
          <p:cNvSpPr>
            <a:spLocks noGrp="1"/>
          </p:cNvSpPr>
          <p:nvPr>
            <p:ph sz="quarter" idx="13"/>
          </p:nvPr>
        </p:nvSpPr>
        <p:spPr>
          <a:xfrm>
            <a:off x="6299200" y="4419600"/>
            <a:ext cx="61384" cy="46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75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D9397B-013A-4B9C-8E50-901A3FEC7215}"/>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5" name="Footer Placeholder 4">
            <a:extLst>
              <a:ext uri="{FF2B5EF4-FFF2-40B4-BE49-F238E27FC236}">
                <a16:creationId xmlns:a16="http://schemas.microsoft.com/office/drawing/2014/main" id="{DD7F9C4C-8FC6-4E3A-8FA9-2839BA28B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BB707-DD08-4827-A240-87725DA10ADD}"/>
              </a:ext>
            </a:extLst>
          </p:cNvPr>
          <p:cNvSpPr>
            <a:spLocks noGrp="1"/>
          </p:cNvSpPr>
          <p:nvPr>
            <p:ph type="sldNum" sz="quarter" idx="12"/>
          </p:nvPr>
        </p:nvSpPr>
        <p:spPr/>
        <p:txBody>
          <a:bodyPr/>
          <a:lstStyle/>
          <a:p>
            <a:fld id="{D5EE44ED-15CA-44FA-8C75-A67C60C042C2}" type="slidenum">
              <a:rPr lang="en-US" smtClean="0"/>
              <a:t>‹#›</a:t>
            </a:fld>
            <a:endParaRPr lang="en-US"/>
          </a:p>
        </p:txBody>
      </p:sp>
      <p:sp>
        <p:nvSpPr>
          <p:cNvPr id="7" name="TextBox 6">
            <a:extLst>
              <a:ext uri="{FF2B5EF4-FFF2-40B4-BE49-F238E27FC236}">
                <a16:creationId xmlns:a16="http://schemas.microsoft.com/office/drawing/2014/main" id="{BC309821-2A33-4790-BB40-13C7669BA58F}"/>
              </a:ext>
            </a:extLst>
          </p:cNvPr>
          <p:cNvSpPr txBox="1"/>
          <p:nvPr userDrawn="1"/>
        </p:nvSpPr>
        <p:spPr>
          <a:xfrm>
            <a:off x="1990727" y="3010968"/>
            <a:ext cx="8229600" cy="3139321"/>
          </a:xfrm>
          <a:prstGeom prst="rect">
            <a:avLst/>
          </a:prstGeom>
          <a:noFill/>
        </p:spPr>
        <p:txBody>
          <a:bodyPr wrap="square" rtlCol="0">
            <a:spAutoFit/>
          </a:bodyPr>
          <a:lstStyle/>
          <a:p>
            <a:pPr lvl="0" algn="ctr">
              <a:spcBef>
                <a:spcPts val="0"/>
              </a:spcBef>
              <a:spcAft>
                <a:spcPts val="1200"/>
              </a:spcAft>
              <a:buClr>
                <a:schemeClr val="dk2"/>
              </a:buClr>
              <a:buSzPct val="25000"/>
            </a:pPr>
            <a:r>
              <a:rPr lang="en-US" sz="2800" dirty="0">
                <a:solidFill>
                  <a:srgbClr val="000000"/>
                </a:solidFill>
                <a:ea typeface="Arial"/>
                <a:cs typeface="Arial"/>
                <a:sym typeface="Arial"/>
              </a:rPr>
              <a:t>For more information</a:t>
            </a:r>
            <a:r>
              <a:rPr lang="en-US" sz="2800">
                <a:solidFill>
                  <a:srgbClr val="000000"/>
                </a:solidFill>
                <a:ea typeface="Arial"/>
                <a:cs typeface="Arial"/>
                <a:sym typeface="Arial"/>
              </a:rPr>
              <a:t>, </a:t>
            </a:r>
            <a:br>
              <a:rPr lang="en-US" sz="2800">
                <a:solidFill>
                  <a:srgbClr val="000000"/>
                </a:solidFill>
                <a:ea typeface="Arial"/>
                <a:cs typeface="Arial"/>
                <a:sym typeface="Arial"/>
              </a:rPr>
            </a:br>
            <a:r>
              <a:rPr lang="en-US" sz="2800">
                <a:solidFill>
                  <a:srgbClr val="000000"/>
                </a:solidFill>
                <a:ea typeface="Arial"/>
                <a:cs typeface="Arial"/>
                <a:sym typeface="Arial"/>
              </a:rPr>
              <a:t>please </a:t>
            </a:r>
            <a:r>
              <a:rPr lang="en-US" sz="2800" dirty="0">
                <a:solidFill>
                  <a:srgbClr val="000000"/>
                </a:solidFill>
                <a:ea typeface="Arial"/>
                <a:cs typeface="Arial"/>
                <a:sym typeface="Arial"/>
              </a:rPr>
              <a:t>contact us at:</a:t>
            </a:r>
          </a:p>
          <a:p>
            <a:pPr lvl="0" algn="ctr">
              <a:spcBef>
                <a:spcPts val="0"/>
              </a:spcBef>
              <a:spcAft>
                <a:spcPts val="1200"/>
              </a:spcAft>
              <a:buClr>
                <a:schemeClr val="dk2"/>
              </a:buClr>
              <a:buSzPct val="25000"/>
            </a:pPr>
            <a:r>
              <a:rPr lang="en-US" sz="2800" b="0" dirty="0">
                <a:solidFill>
                  <a:srgbClr val="002060"/>
                </a:solidFill>
                <a:ea typeface="Arial"/>
                <a:cs typeface="Arial"/>
                <a:sym typeface="Arial"/>
                <a:hlinkClick r:id="rId2" action="ppaction://hlinkfile"/>
              </a:rPr>
              <a:t>parentcenterhub.org</a:t>
            </a:r>
            <a:endParaRPr lang="en-US" sz="2800" b="0" dirty="0">
              <a:solidFill>
                <a:srgbClr val="002060"/>
              </a:solidFill>
              <a:ea typeface="Arial"/>
              <a:cs typeface="Arial"/>
              <a:sym typeface="Arial"/>
            </a:endParaRPr>
          </a:p>
          <a:p>
            <a:pPr lvl="0" algn="ctr">
              <a:spcBef>
                <a:spcPts val="0"/>
              </a:spcBef>
              <a:spcAft>
                <a:spcPts val="1200"/>
              </a:spcAft>
              <a:buClr>
                <a:schemeClr val="dk2"/>
              </a:buClr>
              <a:buSzPct val="25000"/>
            </a:pPr>
            <a:endParaRPr lang="en-US" sz="1600" b="1" dirty="0">
              <a:solidFill>
                <a:schemeClr val="accent1">
                  <a:lumMod val="75000"/>
                </a:schemeClr>
              </a:solidFill>
              <a:ea typeface="Arial"/>
              <a:cs typeface="Arial"/>
              <a:sym typeface="Arial"/>
            </a:endParaRPr>
          </a:p>
          <a:p>
            <a:pPr lvl="0" algn="ctr">
              <a:spcBef>
                <a:spcPts val="0"/>
              </a:spcBef>
              <a:spcAft>
                <a:spcPts val="1200"/>
              </a:spcAft>
              <a:buClr>
                <a:schemeClr val="dk2"/>
              </a:buClr>
              <a:buSzPct val="25000"/>
            </a:pPr>
            <a:r>
              <a:rPr lang="en-US" sz="2800" b="1" dirty="0">
                <a:solidFill>
                  <a:srgbClr val="005680"/>
                </a:solidFill>
                <a:ea typeface="Arial"/>
                <a:cs typeface="Arial"/>
                <a:sym typeface="Arial"/>
              </a:rPr>
              <a:t>Presenter(s) Contact Information:</a:t>
            </a:r>
          </a:p>
          <a:p>
            <a:pPr algn="ctr">
              <a:spcBef>
                <a:spcPts val="0"/>
              </a:spcBef>
              <a:spcAft>
                <a:spcPts val="1200"/>
              </a:spcAft>
            </a:pPr>
            <a:r>
              <a:rPr lang="en-US" sz="2800" b="1" dirty="0"/>
              <a:t>Name: </a:t>
            </a:r>
            <a:r>
              <a:rPr lang="en-US" sz="2800" dirty="0"/>
              <a:t>e-mail address (with hyperlink)</a:t>
            </a:r>
          </a:p>
        </p:txBody>
      </p:sp>
      <p:sp>
        <p:nvSpPr>
          <p:cNvPr id="8" name="TextBox 7">
            <a:extLst>
              <a:ext uri="{FF2B5EF4-FFF2-40B4-BE49-F238E27FC236}">
                <a16:creationId xmlns:a16="http://schemas.microsoft.com/office/drawing/2014/main" id="{4FAFAE97-2D91-4BDD-8E6C-B1BA385598FE}"/>
              </a:ext>
            </a:extLst>
          </p:cNvPr>
          <p:cNvSpPr txBox="1"/>
          <p:nvPr userDrawn="1"/>
        </p:nvSpPr>
        <p:spPr>
          <a:xfrm>
            <a:off x="1990727" y="553824"/>
            <a:ext cx="8229600" cy="1754326"/>
          </a:xfrm>
          <a:prstGeom prst="rect">
            <a:avLst/>
          </a:prstGeom>
          <a:noFill/>
        </p:spPr>
        <p:txBody>
          <a:bodyPr wrap="square" rtlCol="0">
            <a:spAutoFit/>
          </a:bodyPr>
          <a:lstStyle/>
          <a:p>
            <a:pPr algn="ctr"/>
            <a:r>
              <a:rPr lang="en-US" sz="4400">
                <a:solidFill>
                  <a:srgbClr val="990033"/>
                </a:solidFill>
                <a:ea typeface="Tahoma"/>
                <a:cs typeface="Tahoma"/>
                <a:sym typeface="Tahoma"/>
              </a:rPr>
              <a:t>Thank You </a:t>
            </a:r>
            <a:br>
              <a:rPr lang="en-US" sz="2400">
                <a:solidFill>
                  <a:srgbClr val="990033"/>
                </a:solidFill>
                <a:ea typeface="Tahoma"/>
                <a:cs typeface="Tahoma"/>
                <a:sym typeface="Tahoma"/>
              </a:rPr>
            </a:br>
            <a:r>
              <a:rPr lang="en-US" sz="2000">
                <a:solidFill>
                  <a:srgbClr val="990033"/>
                </a:solidFill>
                <a:ea typeface="Arial"/>
                <a:cs typeface="Arial"/>
                <a:sym typeface="Arial"/>
              </a:rPr>
              <a:t>for joining us for this Webinar!</a:t>
            </a:r>
            <a:br>
              <a:rPr lang="en-US" sz="2000">
                <a:solidFill>
                  <a:srgbClr val="990033"/>
                </a:solidFill>
                <a:ea typeface="Arial"/>
                <a:cs typeface="Arial"/>
                <a:sym typeface="Arial"/>
              </a:rPr>
            </a:br>
            <a:br>
              <a:rPr lang="en-US" sz="2000">
                <a:solidFill>
                  <a:srgbClr val="990033"/>
                </a:solidFill>
                <a:ea typeface="Arial"/>
                <a:cs typeface="Arial"/>
                <a:sym typeface="Arial"/>
              </a:rPr>
            </a:br>
            <a:r>
              <a:rPr lang="en-US" sz="2400" b="1" i="1">
                <a:solidFill>
                  <a:schemeClr val="tx1"/>
                </a:solidFill>
                <a:ea typeface="Arial"/>
                <a:cs typeface="Arial"/>
                <a:sym typeface="Arial"/>
              </a:rPr>
              <a:t>Please </a:t>
            </a:r>
            <a:r>
              <a:rPr lang="en-US" sz="2400" b="1" i="1" dirty="0">
                <a:solidFill>
                  <a:schemeClr val="tx1"/>
                </a:solidFill>
                <a:ea typeface="Arial"/>
                <a:cs typeface="Arial"/>
                <a:sym typeface="Arial"/>
              </a:rPr>
              <a:t>complete our survey</a:t>
            </a:r>
            <a:endParaRPr lang="en-US" sz="2000" b="1" i="1" dirty="0">
              <a:solidFill>
                <a:schemeClr val="tx1"/>
              </a:solidFill>
            </a:endParaRPr>
          </a:p>
        </p:txBody>
      </p:sp>
      <p:cxnSp>
        <p:nvCxnSpPr>
          <p:cNvPr id="9" name="Straight Connector 8">
            <a:extLst>
              <a:ext uri="{FF2B5EF4-FFF2-40B4-BE49-F238E27FC236}">
                <a16:creationId xmlns:a16="http://schemas.microsoft.com/office/drawing/2014/main" id="{F9F86152-A27E-43E0-80C0-43951573E119}"/>
              </a:ext>
            </a:extLst>
          </p:cNvPr>
          <p:cNvCxnSpPr>
            <a:cxnSpLocks/>
          </p:cNvCxnSpPr>
          <p:nvPr userDrawn="1"/>
        </p:nvCxnSpPr>
        <p:spPr>
          <a:xfrm>
            <a:off x="1990727" y="2667000"/>
            <a:ext cx="8229600" cy="0"/>
          </a:xfrm>
          <a:prstGeom prst="line">
            <a:avLst/>
          </a:prstGeom>
          <a:ln>
            <a:solidFill>
              <a:srgbClr val="990033"/>
            </a:solidFill>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6889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17" name="Rectangle: Top Corners Rounded 16">
            <a:extLst>
              <a:ext uri="{FF2B5EF4-FFF2-40B4-BE49-F238E27FC236}">
                <a16:creationId xmlns:a16="http://schemas.microsoft.com/office/drawing/2014/main" id="{385B54C1-FEDA-4CD9-93E8-F2F8B91D7D5C}"/>
              </a:ext>
            </a:extLst>
          </p:cNvPr>
          <p:cNvSpPr/>
          <p:nvPr userDrawn="1"/>
        </p:nvSpPr>
        <p:spPr>
          <a:xfrm rot="10800000">
            <a:off x="4733924" y="0"/>
            <a:ext cx="2743199" cy="844008"/>
          </a:xfrm>
          <a:prstGeom prst="round2Same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p:txBody>
      </p:sp>
      <p:cxnSp>
        <p:nvCxnSpPr>
          <p:cNvPr id="16" name="Straight Connector 15">
            <a:extLst>
              <a:ext uri="{FF2B5EF4-FFF2-40B4-BE49-F238E27FC236}">
                <a16:creationId xmlns:a16="http://schemas.microsoft.com/office/drawing/2014/main" id="{7C4BDDB2-DB90-46AB-8C6E-198B1D5EF18C}"/>
              </a:ext>
            </a:extLst>
          </p:cNvPr>
          <p:cNvCxnSpPr>
            <a:cxnSpLocks/>
          </p:cNvCxnSpPr>
          <p:nvPr userDrawn="1"/>
        </p:nvCxnSpPr>
        <p:spPr>
          <a:xfrm>
            <a:off x="1812909" y="1777362"/>
            <a:ext cx="9192874" cy="0"/>
          </a:xfrm>
          <a:prstGeom prst="line">
            <a:avLst/>
          </a:prstGeom>
          <a:ln w="12700"/>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19" name="TextBox 18">
            <a:extLst>
              <a:ext uri="{FF2B5EF4-FFF2-40B4-BE49-F238E27FC236}">
                <a16:creationId xmlns:a16="http://schemas.microsoft.com/office/drawing/2014/main" id="{6DE73713-5F73-4CA4-B767-E2AE4C83EED8}"/>
              </a:ext>
            </a:extLst>
          </p:cNvPr>
          <p:cNvSpPr txBox="1"/>
          <p:nvPr userDrawn="1"/>
        </p:nvSpPr>
        <p:spPr>
          <a:xfrm>
            <a:off x="4733925" y="120391"/>
            <a:ext cx="2743198" cy="584775"/>
          </a:xfrm>
          <a:prstGeom prst="rect">
            <a:avLst/>
          </a:prstGeom>
          <a:noFill/>
        </p:spPr>
        <p:txBody>
          <a:bodyPr wrap="square" rtlCol="0">
            <a:spAutoFit/>
          </a:bodyPr>
          <a:lstStyle/>
          <a:p>
            <a:pPr algn="ctr"/>
            <a:r>
              <a:rPr lang="en-US" dirty="0"/>
              <a:t>Welcome!</a:t>
            </a:r>
          </a:p>
          <a:p>
            <a:pPr algn="ctr"/>
            <a:r>
              <a:rPr lang="en-US" sz="1400" dirty="0"/>
              <a:t>The webinar will begin shortly.</a:t>
            </a:r>
          </a:p>
        </p:txBody>
      </p:sp>
      <p:sp>
        <p:nvSpPr>
          <p:cNvPr id="11" name="TextBox 10">
            <a:extLst>
              <a:ext uri="{FF2B5EF4-FFF2-40B4-BE49-F238E27FC236}">
                <a16:creationId xmlns:a16="http://schemas.microsoft.com/office/drawing/2014/main" id="{9D7A1A96-A1D8-47FB-B249-03C7D80163AD}"/>
              </a:ext>
            </a:extLst>
          </p:cNvPr>
          <p:cNvSpPr txBox="1"/>
          <p:nvPr userDrawn="1"/>
        </p:nvSpPr>
        <p:spPr>
          <a:xfrm>
            <a:off x="2135472" y="1185340"/>
            <a:ext cx="8229599" cy="400110"/>
          </a:xfrm>
          <a:prstGeom prst="rect">
            <a:avLst/>
          </a:prstGeom>
          <a:noFill/>
        </p:spPr>
        <p:txBody>
          <a:bodyPr wrap="square" rtlCol="0">
            <a:spAutoFit/>
          </a:bodyPr>
          <a:lstStyle/>
          <a:p>
            <a:pPr algn="ctr"/>
            <a:r>
              <a:rPr lang="en-US" sz="2000" b="0" dirty="0">
                <a:solidFill>
                  <a:schemeClr val="bg2">
                    <a:lumMod val="25000"/>
                  </a:schemeClr>
                </a:solidFill>
              </a:rPr>
              <a:t>Premiering Two New Resources for Parent Centers</a:t>
            </a:r>
          </a:p>
        </p:txBody>
      </p:sp>
      <p:sp>
        <p:nvSpPr>
          <p:cNvPr id="13" name="TextBox 12">
            <a:extLst>
              <a:ext uri="{FF2B5EF4-FFF2-40B4-BE49-F238E27FC236}">
                <a16:creationId xmlns:a16="http://schemas.microsoft.com/office/drawing/2014/main" id="{22E55323-9628-47A5-999D-791AA3D17C68}"/>
              </a:ext>
            </a:extLst>
          </p:cNvPr>
          <p:cNvSpPr txBox="1"/>
          <p:nvPr userDrawn="1"/>
        </p:nvSpPr>
        <p:spPr>
          <a:xfrm>
            <a:off x="6934383" y="1909570"/>
            <a:ext cx="3430688" cy="954107"/>
          </a:xfrm>
          <a:prstGeom prst="rect">
            <a:avLst/>
          </a:prstGeom>
          <a:noFill/>
        </p:spPr>
        <p:txBody>
          <a:bodyPr wrap="square" rtlCol="0">
            <a:spAutoFit/>
          </a:bodyPr>
          <a:lstStyle/>
          <a:p>
            <a:pPr algn="ctr"/>
            <a:r>
              <a:rPr lang="en-US" sz="2800" b="0" i="1" dirty="0">
                <a:solidFill>
                  <a:schemeClr val="accent1"/>
                </a:solidFill>
              </a:rPr>
              <a:t>Advocacy in Action Guide to Local SEPACs</a:t>
            </a:r>
            <a:endParaRPr lang="en-US" sz="2800" cap="small" spc="300" baseline="0" dirty="0">
              <a:solidFill>
                <a:schemeClr val="accent2"/>
              </a:solidFill>
            </a:endParaRPr>
          </a:p>
        </p:txBody>
      </p:sp>
      <p:sp>
        <p:nvSpPr>
          <p:cNvPr id="18" name="TextBox 17">
            <a:extLst>
              <a:ext uri="{FF2B5EF4-FFF2-40B4-BE49-F238E27FC236}">
                <a16:creationId xmlns:a16="http://schemas.microsoft.com/office/drawing/2014/main" id="{83767845-FD83-4FA9-A570-6C575937B56A}"/>
              </a:ext>
            </a:extLst>
          </p:cNvPr>
          <p:cNvSpPr txBox="1"/>
          <p:nvPr userDrawn="1"/>
        </p:nvSpPr>
        <p:spPr>
          <a:xfrm>
            <a:off x="3071236" y="6089701"/>
            <a:ext cx="6477712" cy="369332"/>
          </a:xfrm>
          <a:prstGeom prst="rect">
            <a:avLst/>
          </a:prstGeom>
          <a:noFill/>
        </p:spPr>
        <p:txBody>
          <a:bodyPr wrap="square" rtlCol="0">
            <a:spAutoFit/>
          </a:bodyPr>
          <a:lstStyle/>
          <a:p>
            <a:pPr algn="ctr"/>
            <a:r>
              <a:rPr lang="en-US" cap="small" spc="300" baseline="0" dirty="0">
                <a:solidFill>
                  <a:schemeClr val="accent2"/>
                </a:solidFill>
              </a:rPr>
              <a:t>December 5, 2018 | 2:00 pm – 3:15 pm Eastern</a:t>
            </a:r>
          </a:p>
        </p:txBody>
      </p:sp>
      <p:sp>
        <p:nvSpPr>
          <p:cNvPr id="20" name="TextBox 19">
            <a:extLst>
              <a:ext uri="{FF2B5EF4-FFF2-40B4-BE49-F238E27FC236}">
                <a16:creationId xmlns:a16="http://schemas.microsoft.com/office/drawing/2014/main" id="{F4FF032A-4C70-4098-928D-D90A1D800EEF}"/>
              </a:ext>
            </a:extLst>
          </p:cNvPr>
          <p:cNvSpPr txBox="1"/>
          <p:nvPr userDrawn="1"/>
        </p:nvSpPr>
        <p:spPr>
          <a:xfrm>
            <a:off x="1993260" y="1889302"/>
            <a:ext cx="4508884" cy="954107"/>
          </a:xfrm>
          <a:prstGeom prst="rect">
            <a:avLst/>
          </a:prstGeom>
          <a:noFill/>
        </p:spPr>
        <p:txBody>
          <a:bodyPr wrap="square" rtlCol="0">
            <a:spAutoFit/>
          </a:bodyPr>
          <a:lstStyle/>
          <a:p>
            <a:pPr algn="ctr"/>
            <a:r>
              <a:rPr lang="en-US" sz="2800" b="0" i="1" dirty="0">
                <a:solidFill>
                  <a:schemeClr val="accent1"/>
                </a:solidFill>
              </a:rPr>
              <a:t>Resource Collection on Trauma-Informed Care</a:t>
            </a:r>
            <a:endParaRPr lang="en-US" sz="2800" i="1" cap="small" spc="300" baseline="0" dirty="0">
              <a:solidFill>
                <a:schemeClr val="accent2"/>
              </a:solidFill>
            </a:endParaRPr>
          </a:p>
        </p:txBody>
      </p:sp>
      <p:pic>
        <p:nvPicPr>
          <p:cNvPr id="6" name="Picture 5">
            <a:extLst>
              <a:ext uri="{FF2B5EF4-FFF2-40B4-BE49-F238E27FC236}">
                <a16:creationId xmlns:a16="http://schemas.microsoft.com/office/drawing/2014/main" id="{C9FCCD49-2274-4E41-82F0-616DD115AB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3040" y="2930664"/>
            <a:ext cx="1590323" cy="2382507"/>
          </a:xfrm>
          <a:prstGeom prst="rect">
            <a:avLst/>
          </a:prstGeom>
          <a:effectLst>
            <a:outerShdw blurRad="50800" dist="38100" dir="2700000" algn="tl" rotWithShape="0">
              <a:prstClr val="black">
                <a:alpha val="40000"/>
              </a:prstClr>
            </a:outerShdw>
          </a:effectLst>
        </p:spPr>
      </p:pic>
      <p:cxnSp>
        <p:nvCxnSpPr>
          <p:cNvPr id="23" name="Straight Connector 22">
            <a:extLst>
              <a:ext uri="{FF2B5EF4-FFF2-40B4-BE49-F238E27FC236}">
                <a16:creationId xmlns:a16="http://schemas.microsoft.com/office/drawing/2014/main" id="{A2679DC2-305F-4CC8-8A8C-742B7E1B4E59}"/>
              </a:ext>
            </a:extLst>
          </p:cNvPr>
          <p:cNvCxnSpPr>
            <a:cxnSpLocks/>
          </p:cNvCxnSpPr>
          <p:nvPr userDrawn="1"/>
        </p:nvCxnSpPr>
        <p:spPr>
          <a:xfrm>
            <a:off x="3418094" y="6459033"/>
            <a:ext cx="5828456" cy="0"/>
          </a:xfrm>
          <a:prstGeom prst="line">
            <a:avLst/>
          </a:prstGeom>
          <a:ln w="12700"/>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12" name="Picture 11">
            <a:extLst>
              <a:ext uri="{FF2B5EF4-FFF2-40B4-BE49-F238E27FC236}">
                <a16:creationId xmlns:a16="http://schemas.microsoft.com/office/drawing/2014/main" id="{43C11CB9-8B7C-4A99-9626-31C95413A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0194" y="2975617"/>
            <a:ext cx="3660276" cy="2281042"/>
          </a:xfrm>
          <a:prstGeom prst="rect">
            <a:avLst/>
          </a:prstGeom>
          <a:ln>
            <a:solidFill>
              <a:schemeClr val="bg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3558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EBINAR HOUSEKEEPING">
    <p:spTree>
      <p:nvGrpSpPr>
        <p:cNvPr id="1" name=""/>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5784FFB1-4A23-46C6-8E37-53308A5474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2847" y="714372"/>
            <a:ext cx="4031558" cy="4926435"/>
          </a:xfrm>
          <a:prstGeom prst="rect">
            <a:avLst/>
          </a:prstGeom>
        </p:spPr>
      </p:pic>
      <p:sp>
        <p:nvSpPr>
          <p:cNvPr id="9" name="TextBox 8">
            <a:extLst>
              <a:ext uri="{FF2B5EF4-FFF2-40B4-BE49-F238E27FC236}">
                <a16:creationId xmlns:a16="http://schemas.microsoft.com/office/drawing/2014/main" id="{51BDD494-6582-4EB3-A491-5C93186DBA02}"/>
              </a:ext>
            </a:extLst>
          </p:cNvPr>
          <p:cNvSpPr txBox="1"/>
          <p:nvPr userDrawn="1"/>
        </p:nvSpPr>
        <p:spPr>
          <a:xfrm>
            <a:off x="1153614" y="1049407"/>
            <a:ext cx="5999215" cy="3335016"/>
          </a:xfrm>
          <a:prstGeom prst="rect">
            <a:avLst/>
          </a:prstGeom>
          <a:noFill/>
        </p:spPr>
        <p:txBody>
          <a:bodyPr wrap="square" rtlCol="0">
            <a:spAutoFit/>
          </a:bodyPr>
          <a:lstStyle/>
          <a:p>
            <a:pPr algn="l"/>
            <a:r>
              <a:rPr lang="en-US" sz="2000" b="1" cap="small" spc="300" baseline="0" dirty="0">
                <a:solidFill>
                  <a:schemeClr val="accent3"/>
                </a:solidFill>
              </a:rPr>
              <a:t>We’re glad you’re here!</a:t>
            </a:r>
          </a:p>
          <a:p>
            <a:pPr marL="234950" lvl="0" indent="-234950">
              <a:lnSpc>
                <a:spcPct val="120000"/>
              </a:lnSpc>
              <a:spcBef>
                <a:spcPts val="0"/>
              </a:spcBef>
              <a:buClr>
                <a:srgbClr val="000000"/>
              </a:buClr>
              <a:buSzPct val="100000"/>
              <a:buFont typeface="Arial" panose="020B0604020202020204" pitchFamily="34" charset="0"/>
              <a:buChar char="•"/>
            </a:pPr>
            <a:r>
              <a:rPr lang="en-US" sz="1600" dirty="0">
                <a:solidFill>
                  <a:srgbClr val="000000"/>
                </a:solidFill>
                <a:ea typeface="Arial"/>
                <a:cs typeface="Arial"/>
                <a:sym typeface="Arial"/>
              </a:rPr>
              <a:t>Open and close your control panel.</a:t>
            </a:r>
          </a:p>
          <a:p>
            <a:pPr marL="234950" lvl="0" indent="-234950">
              <a:lnSpc>
                <a:spcPct val="120000"/>
              </a:lnSpc>
              <a:spcBef>
                <a:spcPts val="0"/>
              </a:spcBef>
              <a:buClr>
                <a:srgbClr val="000000"/>
              </a:buClr>
              <a:buSzPct val="100000"/>
              <a:buFont typeface="Arial" panose="020B0604020202020204" pitchFamily="34" charset="0"/>
              <a:buChar char="•"/>
            </a:pPr>
            <a:r>
              <a:rPr lang="en-US" sz="1600" dirty="0">
                <a:solidFill>
                  <a:srgbClr val="000000"/>
                </a:solidFill>
                <a:ea typeface="Arial"/>
                <a:cs typeface="Arial"/>
                <a:sym typeface="Arial"/>
              </a:rPr>
              <a:t>Join audio:</a:t>
            </a:r>
          </a:p>
          <a:p>
            <a:pPr lvl="1" indent="-222250">
              <a:lnSpc>
                <a:spcPct val="120000"/>
              </a:lnSpc>
              <a:spcBef>
                <a:spcPts val="0"/>
              </a:spcBef>
              <a:buClr>
                <a:srgbClr val="000000"/>
              </a:buClr>
              <a:buSzPct val="50000"/>
              <a:buFont typeface="Courier New" panose="02070309020205020404" pitchFamily="49" charset="0"/>
              <a:buChar char="o"/>
            </a:pPr>
            <a:r>
              <a:rPr lang="en-US" sz="1600" dirty="0">
                <a:solidFill>
                  <a:srgbClr val="000000"/>
                </a:solidFill>
                <a:ea typeface="Arial"/>
                <a:cs typeface="Arial"/>
                <a:sym typeface="Arial"/>
              </a:rPr>
              <a:t>Choose </a:t>
            </a:r>
            <a:r>
              <a:rPr lang="en-US" sz="1600" b="1" dirty="0">
                <a:solidFill>
                  <a:srgbClr val="000000"/>
                </a:solidFill>
                <a:ea typeface="Arial"/>
                <a:cs typeface="Arial"/>
                <a:sym typeface="Arial"/>
              </a:rPr>
              <a:t>Mic &amp; Speakers</a:t>
            </a:r>
            <a:r>
              <a:rPr lang="en-US" sz="1600" dirty="0">
                <a:solidFill>
                  <a:srgbClr val="000000"/>
                </a:solidFill>
                <a:ea typeface="Arial"/>
                <a:cs typeface="Arial"/>
                <a:sym typeface="Arial"/>
              </a:rPr>
              <a:t> to use VoIP</a:t>
            </a:r>
          </a:p>
          <a:p>
            <a:pPr lvl="1" indent="-222250">
              <a:lnSpc>
                <a:spcPct val="120000"/>
              </a:lnSpc>
              <a:spcBef>
                <a:spcPts val="0"/>
              </a:spcBef>
              <a:buClr>
                <a:srgbClr val="000000"/>
              </a:buClr>
              <a:buSzPct val="50000"/>
              <a:buFont typeface="Courier New" panose="02070309020205020404" pitchFamily="49" charset="0"/>
              <a:buChar char="o"/>
            </a:pPr>
            <a:r>
              <a:rPr lang="en-US" sz="1600" dirty="0">
                <a:solidFill>
                  <a:srgbClr val="000000"/>
                </a:solidFill>
                <a:ea typeface="Arial"/>
                <a:cs typeface="Arial"/>
                <a:sym typeface="Arial"/>
              </a:rPr>
              <a:t>Choose </a:t>
            </a:r>
            <a:r>
              <a:rPr lang="en-US" sz="1600" b="1" dirty="0">
                <a:solidFill>
                  <a:srgbClr val="000000"/>
                </a:solidFill>
                <a:ea typeface="Arial"/>
                <a:cs typeface="Arial"/>
                <a:sym typeface="Arial"/>
              </a:rPr>
              <a:t>Telephone</a:t>
            </a:r>
            <a:r>
              <a:rPr lang="en-US" sz="1600" dirty="0">
                <a:solidFill>
                  <a:srgbClr val="000000"/>
                </a:solidFill>
                <a:ea typeface="Arial"/>
                <a:cs typeface="Arial"/>
                <a:sym typeface="Arial"/>
              </a:rPr>
              <a:t> and dial in using the information provided</a:t>
            </a:r>
          </a:p>
          <a:p>
            <a:pPr lvl="1" indent="-222250">
              <a:lnSpc>
                <a:spcPct val="120000"/>
              </a:lnSpc>
              <a:spcBef>
                <a:spcPts val="0"/>
              </a:spcBef>
              <a:buClr>
                <a:srgbClr val="000000"/>
              </a:buClr>
              <a:buSzPct val="50000"/>
              <a:buFont typeface="Courier New" panose="02070309020205020404" pitchFamily="49" charset="0"/>
              <a:buChar char="o"/>
            </a:pPr>
            <a:r>
              <a:rPr lang="en-US" sz="1600" dirty="0">
                <a:solidFill>
                  <a:srgbClr val="000000"/>
                </a:solidFill>
                <a:ea typeface="Arial"/>
                <a:cs typeface="Arial"/>
                <a:sym typeface="Arial"/>
              </a:rPr>
              <a:t>If you are joining the audio by telephone, mute your computer speakers</a:t>
            </a:r>
            <a:br>
              <a:rPr lang="en-US" sz="1600" dirty="0">
                <a:solidFill>
                  <a:srgbClr val="000000"/>
                </a:solidFill>
                <a:ea typeface="Arial"/>
                <a:cs typeface="Arial"/>
                <a:sym typeface="Arial"/>
              </a:rPr>
            </a:br>
            <a:br>
              <a:rPr lang="en-US" sz="1600" dirty="0">
                <a:solidFill>
                  <a:srgbClr val="000000"/>
                </a:solidFill>
                <a:ea typeface="Arial"/>
                <a:cs typeface="Arial"/>
                <a:sym typeface="Arial"/>
              </a:rPr>
            </a:br>
            <a:endParaRPr lang="en-US" sz="1600" dirty="0">
              <a:solidFill>
                <a:srgbClr val="000000"/>
              </a:solidFill>
              <a:ea typeface="Arial"/>
              <a:cs typeface="Arial"/>
              <a:sym typeface="Arial"/>
            </a:endParaRPr>
          </a:p>
          <a:p>
            <a:pPr marL="0" lvl="1" indent="0">
              <a:lnSpc>
                <a:spcPct val="120000"/>
              </a:lnSpc>
              <a:spcBef>
                <a:spcPts val="0"/>
              </a:spcBef>
              <a:buClr>
                <a:srgbClr val="000000"/>
              </a:buClr>
              <a:buSzPct val="50000"/>
              <a:buFont typeface="Arial" panose="020B0604020202020204" pitchFamily="34" charset="0"/>
              <a:buNone/>
            </a:pPr>
            <a:r>
              <a:rPr lang="en-US" sz="1600" b="1" cap="small" spc="300" baseline="0" dirty="0">
                <a:solidFill>
                  <a:schemeClr val="accent3"/>
                </a:solidFill>
              </a:rPr>
              <a:t>We invite your Participation!</a:t>
            </a:r>
            <a:endParaRPr lang="en-US" sz="1600" dirty="0">
              <a:solidFill>
                <a:srgbClr val="000000"/>
              </a:solidFill>
              <a:ea typeface="Arial"/>
              <a:cs typeface="Arial"/>
              <a:sym typeface="Arial"/>
            </a:endParaRPr>
          </a:p>
          <a:p>
            <a:pPr marL="234950" lvl="0" indent="-234950">
              <a:lnSpc>
                <a:spcPct val="120000"/>
              </a:lnSpc>
              <a:spcBef>
                <a:spcPts val="0"/>
              </a:spcBef>
              <a:buClr>
                <a:srgbClr val="000000"/>
              </a:buClr>
              <a:buSzPct val="100000"/>
              <a:buFont typeface="Arial" panose="020B0604020202020204" pitchFamily="34" charset="0"/>
              <a:buChar char="•"/>
            </a:pPr>
            <a:r>
              <a:rPr lang="en-US" sz="1600" dirty="0">
                <a:solidFill>
                  <a:srgbClr val="000000"/>
                </a:solidFill>
                <a:ea typeface="Arial"/>
                <a:cs typeface="Arial"/>
                <a:sym typeface="Arial"/>
              </a:rPr>
              <a:t>Submit questions and comments via the </a:t>
            </a:r>
            <a:r>
              <a:rPr lang="en-US" sz="1600" b="1" dirty="0">
                <a:solidFill>
                  <a:srgbClr val="000000"/>
                </a:solidFill>
                <a:ea typeface="Arial"/>
                <a:cs typeface="Arial"/>
                <a:sym typeface="Arial"/>
              </a:rPr>
              <a:t>Questions</a:t>
            </a:r>
            <a:r>
              <a:rPr lang="en-US" sz="1600" dirty="0">
                <a:solidFill>
                  <a:srgbClr val="000000"/>
                </a:solidFill>
                <a:ea typeface="Arial"/>
                <a:cs typeface="Arial"/>
                <a:sym typeface="Arial"/>
              </a:rPr>
              <a:t> panel.</a:t>
            </a:r>
          </a:p>
        </p:txBody>
      </p:sp>
      <p:cxnSp>
        <p:nvCxnSpPr>
          <p:cNvPr id="10" name="Straight Arrow Connector 9">
            <a:extLst>
              <a:ext uri="{FF2B5EF4-FFF2-40B4-BE49-F238E27FC236}">
                <a16:creationId xmlns:a16="http://schemas.microsoft.com/office/drawing/2014/main" id="{84BB0C9B-7380-4A14-8E7A-80B0CF5A32C7}"/>
              </a:ext>
            </a:extLst>
          </p:cNvPr>
          <p:cNvCxnSpPr>
            <a:cxnSpLocks/>
          </p:cNvCxnSpPr>
          <p:nvPr userDrawn="1"/>
        </p:nvCxnSpPr>
        <p:spPr>
          <a:xfrm>
            <a:off x="6340979" y="4221622"/>
            <a:ext cx="12220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E0D4CF15-8B78-4A4C-B71C-6ADDE1988515}"/>
              </a:ext>
            </a:extLst>
          </p:cNvPr>
          <p:cNvSpPr/>
          <p:nvPr userDrawn="1"/>
        </p:nvSpPr>
        <p:spPr>
          <a:xfrm>
            <a:off x="7733944" y="2495372"/>
            <a:ext cx="3650479" cy="199117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B792B63-0FEB-43FC-8E77-589808DFBA73}"/>
              </a:ext>
            </a:extLst>
          </p:cNvPr>
          <p:cNvSpPr txBox="1"/>
          <p:nvPr userDrawn="1"/>
        </p:nvSpPr>
        <p:spPr>
          <a:xfrm>
            <a:off x="1511136" y="5222065"/>
            <a:ext cx="4448175" cy="461665"/>
          </a:xfrm>
          <a:prstGeom prst="rect">
            <a:avLst/>
          </a:prstGeom>
          <a:noFill/>
        </p:spPr>
        <p:txBody>
          <a:bodyPr wrap="square" rtlCol="0">
            <a:spAutoFit/>
          </a:bodyPr>
          <a:lstStyle/>
          <a:p>
            <a:pPr lvl="0" algn="ctr">
              <a:lnSpc>
                <a:spcPct val="100000"/>
              </a:lnSpc>
              <a:spcBef>
                <a:spcPts val="1200"/>
              </a:spcBef>
              <a:buClr>
                <a:srgbClr val="000000"/>
              </a:buClr>
              <a:buSzPct val="25000"/>
            </a:pPr>
            <a:r>
              <a:rPr lang="en-US" sz="1200" b="1" i="1" dirty="0">
                <a:solidFill>
                  <a:srgbClr val="000000"/>
                </a:solidFill>
                <a:ea typeface="Arial"/>
                <a:cs typeface="Arial"/>
                <a:sym typeface="Arial"/>
              </a:rPr>
              <a:t>Note: </a:t>
            </a:r>
            <a:r>
              <a:rPr lang="en-US" sz="1200" i="1" dirty="0">
                <a:solidFill>
                  <a:srgbClr val="000000"/>
                </a:solidFill>
                <a:ea typeface="Arial"/>
                <a:cs typeface="Arial"/>
                <a:sym typeface="Arial"/>
              </a:rPr>
              <a:t>Today’s presentation is being recorded </a:t>
            </a:r>
            <a:br>
              <a:rPr lang="en-US" sz="1200" i="1" dirty="0">
                <a:solidFill>
                  <a:srgbClr val="000000"/>
                </a:solidFill>
                <a:ea typeface="Arial"/>
                <a:cs typeface="Arial"/>
                <a:sym typeface="Arial"/>
              </a:rPr>
            </a:br>
            <a:r>
              <a:rPr lang="en-US" sz="1200" i="1" dirty="0">
                <a:solidFill>
                  <a:srgbClr val="000000"/>
                </a:solidFill>
                <a:ea typeface="Arial"/>
                <a:cs typeface="Arial"/>
                <a:sym typeface="Arial"/>
              </a:rPr>
              <a:t>and will be posted online at the Hub for others to view.</a:t>
            </a:r>
            <a:endParaRPr lang="en-US" sz="1400" b="1" cap="small" spc="0" baseline="0" dirty="0">
              <a:solidFill>
                <a:schemeClr val="accent2"/>
              </a:solidFill>
            </a:endParaRPr>
          </a:p>
        </p:txBody>
      </p:sp>
    </p:spTree>
    <p:extLst>
      <p:ext uri="{BB962C8B-B14F-4D97-AF65-F5344CB8AC3E}">
        <p14:creationId xmlns:p14="http://schemas.microsoft.com/office/powerpoint/2010/main" val="351098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EBINAR PRESENTERS">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3C69642-87C0-4D8B-8A27-CC034B7DC2CB}"/>
              </a:ext>
            </a:extLst>
          </p:cNvPr>
          <p:cNvSpPr txBox="1"/>
          <p:nvPr userDrawn="1"/>
        </p:nvSpPr>
        <p:spPr>
          <a:xfrm>
            <a:off x="3641934" y="1823461"/>
            <a:ext cx="4658882" cy="954107"/>
          </a:xfrm>
          <a:prstGeom prst="rect">
            <a:avLst/>
          </a:prstGeom>
          <a:noFill/>
        </p:spPr>
        <p:txBody>
          <a:bodyPr wrap="square" rtlCol="0" anchor="ctr">
            <a:spAutoFit/>
          </a:bodyPr>
          <a:lstStyle/>
          <a:p>
            <a:pPr algn="ctr"/>
            <a:r>
              <a:rPr lang="en-US" sz="2800" b="0" dirty="0">
                <a:solidFill>
                  <a:schemeClr val="accent1"/>
                </a:solidFill>
              </a:rPr>
              <a:t>Resource Collection on Trauma-Informed Care</a:t>
            </a:r>
          </a:p>
        </p:txBody>
      </p:sp>
      <p:sp>
        <p:nvSpPr>
          <p:cNvPr id="8" name="TextBox 7">
            <a:extLst>
              <a:ext uri="{FF2B5EF4-FFF2-40B4-BE49-F238E27FC236}">
                <a16:creationId xmlns:a16="http://schemas.microsoft.com/office/drawing/2014/main" id="{AB9E370C-BC6E-48FB-8A8B-791BAF592117}"/>
              </a:ext>
            </a:extLst>
          </p:cNvPr>
          <p:cNvSpPr txBox="1"/>
          <p:nvPr userDrawn="1"/>
        </p:nvSpPr>
        <p:spPr>
          <a:xfrm>
            <a:off x="8215358" y="1823461"/>
            <a:ext cx="3788634" cy="954107"/>
          </a:xfrm>
          <a:prstGeom prst="rect">
            <a:avLst/>
          </a:prstGeom>
          <a:noFill/>
        </p:spPr>
        <p:txBody>
          <a:bodyPr wrap="square" rtlCol="0" anchor="ctr">
            <a:spAutoFit/>
          </a:bodyPr>
          <a:lstStyle/>
          <a:p>
            <a:pPr algn="ctr"/>
            <a:r>
              <a:rPr lang="en-US" sz="2800" b="0" dirty="0">
                <a:solidFill>
                  <a:schemeClr val="accent1"/>
                </a:solidFill>
              </a:rPr>
              <a:t>Advocacy in Action: Guide to Local SEPACs</a:t>
            </a:r>
          </a:p>
        </p:txBody>
      </p:sp>
      <p:sp>
        <p:nvSpPr>
          <p:cNvPr id="10" name="TextBox 9">
            <a:extLst>
              <a:ext uri="{FF2B5EF4-FFF2-40B4-BE49-F238E27FC236}">
                <a16:creationId xmlns:a16="http://schemas.microsoft.com/office/drawing/2014/main" id="{3EA6FF39-F10C-4321-A91D-C1D0232819F0}"/>
              </a:ext>
            </a:extLst>
          </p:cNvPr>
          <p:cNvSpPr txBox="1"/>
          <p:nvPr userDrawn="1"/>
        </p:nvSpPr>
        <p:spPr>
          <a:xfrm>
            <a:off x="1921379" y="1002525"/>
            <a:ext cx="8229599" cy="400110"/>
          </a:xfrm>
          <a:prstGeom prst="rect">
            <a:avLst/>
          </a:prstGeom>
          <a:noFill/>
        </p:spPr>
        <p:txBody>
          <a:bodyPr wrap="square" rtlCol="0">
            <a:spAutoFit/>
          </a:bodyPr>
          <a:lstStyle/>
          <a:p>
            <a:pPr algn="ctr"/>
            <a:r>
              <a:rPr lang="en-US" sz="2000" b="1" i="1" dirty="0">
                <a:solidFill>
                  <a:schemeClr val="bg2">
                    <a:lumMod val="25000"/>
                  </a:schemeClr>
                </a:solidFill>
              </a:rPr>
              <a:t>Please welcome today’s presenters</a:t>
            </a:r>
            <a:r>
              <a:rPr lang="en-US" sz="2000" b="0" i="1" dirty="0">
                <a:solidFill>
                  <a:schemeClr val="bg2">
                    <a:lumMod val="25000"/>
                  </a:schemeClr>
                </a:solidFill>
              </a:rPr>
              <a:t>.</a:t>
            </a:r>
          </a:p>
        </p:txBody>
      </p:sp>
      <p:cxnSp>
        <p:nvCxnSpPr>
          <p:cNvPr id="11" name="Straight Connector 10">
            <a:extLst>
              <a:ext uri="{FF2B5EF4-FFF2-40B4-BE49-F238E27FC236}">
                <a16:creationId xmlns:a16="http://schemas.microsoft.com/office/drawing/2014/main" id="{13658326-96A4-4188-A9FC-EC073C1748B2}"/>
              </a:ext>
            </a:extLst>
          </p:cNvPr>
          <p:cNvCxnSpPr>
            <a:cxnSpLocks/>
          </p:cNvCxnSpPr>
          <p:nvPr userDrawn="1"/>
        </p:nvCxnSpPr>
        <p:spPr>
          <a:xfrm>
            <a:off x="8215358" y="1583108"/>
            <a:ext cx="0" cy="4119072"/>
          </a:xfrm>
          <a:prstGeom prst="line">
            <a:avLst/>
          </a:prstGeom>
          <a:ln w="12700"/>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14" name="TextBox 13">
            <a:extLst>
              <a:ext uri="{FF2B5EF4-FFF2-40B4-BE49-F238E27FC236}">
                <a16:creationId xmlns:a16="http://schemas.microsoft.com/office/drawing/2014/main" id="{99D8A474-313A-48BE-8E28-95049E13DFB9}"/>
              </a:ext>
            </a:extLst>
          </p:cNvPr>
          <p:cNvSpPr txBox="1"/>
          <p:nvPr userDrawn="1"/>
        </p:nvSpPr>
        <p:spPr>
          <a:xfrm>
            <a:off x="4050707" y="3017312"/>
            <a:ext cx="4164650" cy="2554545"/>
          </a:xfrm>
          <a:prstGeom prst="rect">
            <a:avLst/>
          </a:prstGeom>
          <a:noFill/>
        </p:spPr>
        <p:txBody>
          <a:bodyPr wrap="square" rtlCol="0">
            <a:spAutoFit/>
          </a:bodyPr>
          <a:lstStyle/>
          <a:p>
            <a:pPr algn="ctr"/>
            <a:r>
              <a:rPr lang="en-US" sz="2000" b="1" i="1" dirty="0">
                <a:solidFill>
                  <a:schemeClr val="bg2">
                    <a:lumMod val="25000"/>
                  </a:schemeClr>
                </a:solidFill>
              </a:rPr>
              <a:t>Kelly Henderson</a:t>
            </a:r>
          </a:p>
          <a:p>
            <a:pPr algn="ctr"/>
            <a:r>
              <a:rPr lang="en-US" sz="2000" b="0" i="0" dirty="0">
                <a:solidFill>
                  <a:schemeClr val="bg2">
                    <a:lumMod val="25000"/>
                  </a:schemeClr>
                </a:solidFill>
              </a:rPr>
              <a:t>Formed Families Forward, VA</a:t>
            </a:r>
          </a:p>
          <a:p>
            <a:pPr algn="ctr"/>
            <a:endParaRPr lang="en-US" sz="2000" b="0" i="0" dirty="0">
              <a:solidFill>
                <a:schemeClr val="bg2">
                  <a:lumMod val="25000"/>
                </a:schemeClr>
              </a:solidFill>
            </a:endParaRPr>
          </a:p>
          <a:p>
            <a:pPr algn="ctr"/>
            <a:r>
              <a:rPr lang="en-US" sz="2000" b="1" i="1" dirty="0" err="1">
                <a:solidFill>
                  <a:schemeClr val="bg2">
                    <a:lumMod val="25000"/>
                  </a:schemeClr>
                </a:solidFill>
              </a:rPr>
              <a:t>Gaile</a:t>
            </a:r>
            <a:r>
              <a:rPr lang="en-US" sz="2000" b="1" i="1" dirty="0">
                <a:solidFill>
                  <a:schemeClr val="bg2">
                    <a:lumMod val="25000"/>
                  </a:schemeClr>
                </a:solidFill>
              </a:rPr>
              <a:t> Osborne</a:t>
            </a:r>
          </a:p>
          <a:p>
            <a:pPr algn="ctr"/>
            <a:r>
              <a:rPr lang="en-US" sz="2000" b="0" i="0" dirty="0">
                <a:solidFill>
                  <a:schemeClr val="bg2">
                    <a:lumMod val="25000"/>
                  </a:schemeClr>
                </a:solidFill>
              </a:rPr>
              <a:t>FIRST Parent Center, NC</a:t>
            </a:r>
          </a:p>
          <a:p>
            <a:pPr algn="ctr"/>
            <a:endParaRPr lang="en-US" sz="2000" b="0" i="0" dirty="0">
              <a:solidFill>
                <a:schemeClr val="bg2">
                  <a:lumMod val="25000"/>
                </a:schemeClr>
              </a:solidFill>
            </a:endParaRPr>
          </a:p>
          <a:p>
            <a:pPr algn="ctr"/>
            <a:r>
              <a:rPr lang="en-US" sz="2000" b="1" i="1" dirty="0">
                <a:solidFill>
                  <a:schemeClr val="bg2">
                    <a:lumMod val="25000"/>
                  </a:schemeClr>
                </a:solidFill>
              </a:rPr>
              <a:t>Terri </a:t>
            </a:r>
            <a:r>
              <a:rPr lang="en-US" sz="2000" b="1" i="1" dirty="0" err="1">
                <a:solidFill>
                  <a:schemeClr val="bg2">
                    <a:lumMod val="25000"/>
                  </a:schemeClr>
                </a:solidFill>
              </a:rPr>
              <a:t>Leyton</a:t>
            </a:r>
            <a:r>
              <a:rPr lang="en-US" sz="2000" b="1" i="1" dirty="0">
                <a:solidFill>
                  <a:schemeClr val="bg2">
                    <a:lumMod val="25000"/>
                  </a:schemeClr>
                </a:solidFill>
              </a:rPr>
              <a:t> </a:t>
            </a:r>
            <a:r>
              <a:rPr lang="en-US" sz="2000" b="0" i="0" dirty="0">
                <a:solidFill>
                  <a:schemeClr val="bg2">
                    <a:lumMod val="25000"/>
                  </a:schemeClr>
                </a:solidFill>
                <a:latin typeface="Curlz MT" panose="04040404050702020202" pitchFamily="82" charset="0"/>
              </a:rPr>
              <a:t>&amp;</a:t>
            </a:r>
            <a:r>
              <a:rPr lang="en-US" sz="2000" b="0" i="0" dirty="0">
                <a:solidFill>
                  <a:schemeClr val="bg2">
                    <a:lumMod val="25000"/>
                  </a:schemeClr>
                </a:solidFill>
              </a:rPr>
              <a:t> </a:t>
            </a:r>
            <a:r>
              <a:rPr lang="en-US" sz="2000" b="1" i="1" dirty="0">
                <a:solidFill>
                  <a:schemeClr val="bg2">
                    <a:lumMod val="25000"/>
                  </a:schemeClr>
                </a:solidFill>
              </a:rPr>
              <a:t>Laura Weber</a:t>
            </a:r>
          </a:p>
          <a:p>
            <a:pPr algn="ctr"/>
            <a:r>
              <a:rPr lang="en-US" sz="2000" b="0" i="0" dirty="0">
                <a:solidFill>
                  <a:schemeClr val="bg2">
                    <a:lumMod val="25000"/>
                  </a:schemeClr>
                </a:solidFill>
              </a:rPr>
              <a:t>ECAC, NC</a:t>
            </a:r>
          </a:p>
        </p:txBody>
      </p:sp>
      <p:sp>
        <p:nvSpPr>
          <p:cNvPr id="15" name="TextBox 14">
            <a:extLst>
              <a:ext uri="{FF2B5EF4-FFF2-40B4-BE49-F238E27FC236}">
                <a16:creationId xmlns:a16="http://schemas.microsoft.com/office/drawing/2014/main" id="{A7239045-B7E6-4DD4-A2D8-31D1CDE468B3}"/>
              </a:ext>
            </a:extLst>
          </p:cNvPr>
          <p:cNvSpPr txBox="1"/>
          <p:nvPr userDrawn="1"/>
        </p:nvSpPr>
        <p:spPr>
          <a:xfrm>
            <a:off x="7839342" y="3038999"/>
            <a:ext cx="4164650" cy="707886"/>
          </a:xfrm>
          <a:prstGeom prst="rect">
            <a:avLst/>
          </a:prstGeom>
          <a:noFill/>
        </p:spPr>
        <p:txBody>
          <a:bodyPr wrap="square" rtlCol="0">
            <a:spAutoFit/>
          </a:bodyPr>
          <a:lstStyle/>
          <a:p>
            <a:pPr algn="ctr"/>
            <a:r>
              <a:rPr lang="en-US" sz="2000" b="1" i="1" dirty="0">
                <a:solidFill>
                  <a:schemeClr val="bg2">
                    <a:lumMod val="25000"/>
                  </a:schemeClr>
                </a:solidFill>
              </a:rPr>
              <a:t>Karen </a:t>
            </a:r>
            <a:r>
              <a:rPr lang="en-US" sz="2000" b="1" i="1" dirty="0" err="1">
                <a:solidFill>
                  <a:schemeClr val="bg2">
                    <a:lumMod val="25000"/>
                  </a:schemeClr>
                </a:solidFill>
              </a:rPr>
              <a:t>Antone</a:t>
            </a:r>
            <a:br>
              <a:rPr lang="en-US" sz="2000" b="1" i="1" dirty="0">
                <a:solidFill>
                  <a:schemeClr val="bg2">
                    <a:lumMod val="25000"/>
                  </a:schemeClr>
                </a:solidFill>
              </a:rPr>
            </a:br>
            <a:r>
              <a:rPr lang="en-US" sz="2000" b="0" i="0" dirty="0">
                <a:solidFill>
                  <a:schemeClr val="bg2">
                    <a:lumMod val="25000"/>
                  </a:schemeClr>
                </a:solidFill>
              </a:rPr>
              <a:t>Project Consultant</a:t>
            </a:r>
          </a:p>
        </p:txBody>
      </p:sp>
      <p:sp>
        <p:nvSpPr>
          <p:cNvPr id="17" name="TextBox 16">
            <a:extLst>
              <a:ext uri="{FF2B5EF4-FFF2-40B4-BE49-F238E27FC236}">
                <a16:creationId xmlns:a16="http://schemas.microsoft.com/office/drawing/2014/main" id="{76100118-3650-4A26-BE25-1B99B5E69303}"/>
              </a:ext>
            </a:extLst>
          </p:cNvPr>
          <p:cNvSpPr txBox="1"/>
          <p:nvPr userDrawn="1"/>
        </p:nvSpPr>
        <p:spPr>
          <a:xfrm>
            <a:off x="905144" y="1823461"/>
            <a:ext cx="3033751" cy="954107"/>
          </a:xfrm>
          <a:prstGeom prst="rect">
            <a:avLst/>
          </a:prstGeom>
          <a:noFill/>
        </p:spPr>
        <p:txBody>
          <a:bodyPr wrap="square" rtlCol="0" anchor="ctr">
            <a:spAutoFit/>
          </a:bodyPr>
          <a:lstStyle/>
          <a:p>
            <a:pPr algn="ctr"/>
            <a:r>
              <a:rPr lang="en-US" sz="2800" b="0" dirty="0">
                <a:solidFill>
                  <a:schemeClr val="accent1"/>
                </a:solidFill>
              </a:rPr>
              <a:t>Welcome </a:t>
            </a:r>
            <a:r>
              <a:rPr lang="en-US" sz="2800" b="0" i="0" dirty="0">
                <a:solidFill>
                  <a:schemeClr val="accent1"/>
                </a:solidFill>
                <a:latin typeface="Curlz MT" panose="04040404050702020202" pitchFamily="82" charset="0"/>
              </a:rPr>
              <a:t>&amp;</a:t>
            </a:r>
            <a:r>
              <a:rPr lang="en-US" sz="2800" b="0" dirty="0">
                <a:solidFill>
                  <a:schemeClr val="accent1"/>
                </a:solidFill>
              </a:rPr>
              <a:t> Introductions</a:t>
            </a:r>
          </a:p>
        </p:txBody>
      </p:sp>
      <p:sp>
        <p:nvSpPr>
          <p:cNvPr id="18" name="TextBox 17">
            <a:extLst>
              <a:ext uri="{FF2B5EF4-FFF2-40B4-BE49-F238E27FC236}">
                <a16:creationId xmlns:a16="http://schemas.microsoft.com/office/drawing/2014/main" id="{C4310C33-0838-4669-BF59-94CF062160E7}"/>
              </a:ext>
            </a:extLst>
          </p:cNvPr>
          <p:cNvSpPr txBox="1"/>
          <p:nvPr userDrawn="1"/>
        </p:nvSpPr>
        <p:spPr>
          <a:xfrm>
            <a:off x="955709" y="3017312"/>
            <a:ext cx="293262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dirty="0">
                <a:solidFill>
                  <a:schemeClr val="bg2">
                    <a:lumMod val="25000"/>
                  </a:schemeClr>
                </a:solidFill>
              </a:rPr>
              <a:t>Debra Jennings </a:t>
            </a:r>
            <a:br>
              <a:rPr lang="en-US" sz="2000" b="1" i="1" dirty="0">
                <a:solidFill>
                  <a:schemeClr val="bg2">
                    <a:lumMod val="25000"/>
                  </a:schemeClr>
                </a:solidFill>
              </a:rPr>
            </a:br>
            <a:r>
              <a:rPr lang="en-US" sz="2000" b="0" i="0" dirty="0">
                <a:solidFill>
                  <a:schemeClr val="bg2">
                    <a:lumMod val="25000"/>
                  </a:schemeClr>
                </a:solidFill>
                <a:latin typeface="Curlz MT" panose="04040404050702020202" pitchFamily="82" charset="0"/>
              </a:rPr>
              <a:t>&amp; </a:t>
            </a:r>
            <a:r>
              <a:rPr lang="en-US" sz="2000" b="1" i="1" dirty="0">
                <a:solidFill>
                  <a:schemeClr val="bg2">
                    <a:lumMod val="25000"/>
                  </a:schemeClr>
                </a:solidFill>
              </a:rPr>
              <a:t>Myriam </a:t>
            </a:r>
            <a:r>
              <a:rPr lang="en-US" sz="2000" b="1" i="1" dirty="0" err="1">
                <a:solidFill>
                  <a:schemeClr val="bg2">
                    <a:lumMod val="25000"/>
                  </a:schemeClr>
                </a:solidFill>
              </a:rPr>
              <a:t>Alizo</a:t>
            </a:r>
            <a:endParaRPr lang="en-US" sz="2000" b="1" i="1" dirty="0">
              <a:solidFill>
                <a:schemeClr val="bg2">
                  <a:lumMod val="25000"/>
                </a:schemeClr>
              </a:solidFill>
            </a:endParaRPr>
          </a:p>
          <a:p>
            <a:pPr algn="ctr"/>
            <a:r>
              <a:rPr lang="en-US" sz="2000" b="0" i="0" dirty="0">
                <a:solidFill>
                  <a:schemeClr val="bg2">
                    <a:lumMod val="25000"/>
                  </a:schemeClr>
                </a:solidFill>
              </a:rPr>
              <a:t>Center for Parent Information </a:t>
            </a:r>
            <a:r>
              <a:rPr lang="en-US" sz="2000" b="0" i="0" dirty="0">
                <a:solidFill>
                  <a:schemeClr val="bg2">
                    <a:lumMod val="25000"/>
                  </a:schemeClr>
                </a:solidFill>
                <a:latin typeface="Curlz MT" panose="04040404050702020202" pitchFamily="82" charset="0"/>
              </a:rPr>
              <a:t>&amp;</a:t>
            </a:r>
            <a:r>
              <a:rPr lang="en-US" sz="2000" b="0" i="0" dirty="0">
                <a:solidFill>
                  <a:schemeClr val="bg2">
                    <a:lumMod val="25000"/>
                  </a:schemeClr>
                </a:solidFill>
              </a:rPr>
              <a:t> Resources</a:t>
            </a:r>
          </a:p>
        </p:txBody>
      </p:sp>
      <p:cxnSp>
        <p:nvCxnSpPr>
          <p:cNvPr id="19" name="Straight Connector 18">
            <a:extLst>
              <a:ext uri="{FF2B5EF4-FFF2-40B4-BE49-F238E27FC236}">
                <a16:creationId xmlns:a16="http://schemas.microsoft.com/office/drawing/2014/main" id="{1C2EE5C4-617F-457F-A7EE-C9550B3BDBCC}"/>
              </a:ext>
            </a:extLst>
          </p:cNvPr>
          <p:cNvCxnSpPr>
            <a:cxnSpLocks/>
          </p:cNvCxnSpPr>
          <p:nvPr userDrawn="1"/>
        </p:nvCxnSpPr>
        <p:spPr>
          <a:xfrm>
            <a:off x="3888331" y="1583108"/>
            <a:ext cx="0" cy="4119072"/>
          </a:xfrm>
          <a:prstGeom prst="line">
            <a:avLst/>
          </a:prstGeom>
          <a:ln w="12700"/>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20" name="Picture 19">
            <a:extLst>
              <a:ext uri="{FF2B5EF4-FFF2-40B4-BE49-F238E27FC236}">
                <a16:creationId xmlns:a16="http://schemas.microsoft.com/office/drawing/2014/main" id="{E82743C2-DB52-4F40-AFD0-43AF97CC93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7868" y="299487"/>
            <a:ext cx="668179" cy="703038"/>
          </a:xfrm>
          <a:prstGeom prst="rect">
            <a:avLst/>
          </a:prstGeom>
        </p:spPr>
      </p:pic>
      <p:pic>
        <p:nvPicPr>
          <p:cNvPr id="21" name="Picture 20">
            <a:extLst>
              <a:ext uri="{FF2B5EF4-FFF2-40B4-BE49-F238E27FC236}">
                <a16:creationId xmlns:a16="http://schemas.microsoft.com/office/drawing/2014/main" id="{6CD5147E-E33F-45B3-915E-73F4F5F640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2149" y="387811"/>
            <a:ext cx="521883" cy="549110"/>
          </a:xfrm>
          <a:prstGeom prst="rect">
            <a:avLst/>
          </a:prstGeom>
        </p:spPr>
      </p:pic>
      <p:pic>
        <p:nvPicPr>
          <p:cNvPr id="22" name="Picture 21">
            <a:extLst>
              <a:ext uri="{FF2B5EF4-FFF2-40B4-BE49-F238E27FC236}">
                <a16:creationId xmlns:a16="http://schemas.microsoft.com/office/drawing/2014/main" id="{68ECB4CD-2AAA-42D2-9CC8-CE57F0F0085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1493" y="401379"/>
            <a:ext cx="521883" cy="549110"/>
          </a:xfrm>
          <a:prstGeom prst="rect">
            <a:avLst/>
          </a:prstGeom>
        </p:spPr>
      </p:pic>
    </p:spTree>
    <p:extLst>
      <p:ext uri="{BB962C8B-B14F-4D97-AF65-F5344CB8AC3E}">
        <p14:creationId xmlns:p14="http://schemas.microsoft.com/office/powerpoint/2010/main" val="79250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amp; E-MAIL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4B9EB29-5EA8-4DB2-A438-E18F4522902C}"/>
              </a:ext>
            </a:extLst>
          </p:cNvPr>
          <p:cNvSpPr>
            <a:spLocks noGrp="1"/>
          </p:cNvSpPr>
          <p:nvPr>
            <p:ph type="dt" sz="half" idx="10"/>
          </p:nvPr>
        </p:nvSpPr>
        <p:spPr>
          <a:xfrm>
            <a:off x="1558077" y="6356354"/>
            <a:ext cx="2023323" cy="365125"/>
          </a:xfrm>
          <a:prstGeom prst="rect">
            <a:avLst/>
          </a:prstGeom>
        </p:spPr>
        <p:txBody>
          <a:bodyPr/>
          <a:lstStyle/>
          <a:p>
            <a:pPr algn="l"/>
            <a:fld id="{437012CE-3A7A-47BE-A5CA-FE17348563F8}" type="datetimeFigureOut">
              <a:rPr lang="en-US" smtClean="0"/>
              <a:pPr algn="l"/>
              <a:t>2/6/2020</a:t>
            </a:fld>
            <a:endParaRPr lang="en-US" dirty="0"/>
          </a:p>
        </p:txBody>
      </p:sp>
      <p:sp>
        <p:nvSpPr>
          <p:cNvPr id="4" name="Footer Placeholder 3">
            <a:extLst>
              <a:ext uri="{FF2B5EF4-FFF2-40B4-BE49-F238E27FC236}">
                <a16:creationId xmlns:a16="http://schemas.microsoft.com/office/drawing/2014/main" id="{FE8249CE-320A-4E82-8B37-ED8654759EFC}"/>
              </a:ext>
            </a:extLst>
          </p:cNvPr>
          <p:cNvSpPr>
            <a:spLocks noGrp="1"/>
          </p:cNvSpPr>
          <p:nvPr>
            <p:ph type="ftr" sz="quarter" idx="11"/>
          </p:nvPr>
        </p:nvSpPr>
        <p:spPr>
          <a:xfrm>
            <a:off x="4038600" y="6356354"/>
            <a:ext cx="4114800" cy="365125"/>
          </a:xfrm>
          <a:prstGeom prst="rect">
            <a:avLst/>
          </a:prstGeom>
        </p:spPr>
        <p:txBody>
          <a:bodyPr/>
          <a:lstStyle/>
          <a:p>
            <a:r>
              <a:rPr lang="en-US" dirty="0"/>
              <a:t>parentcenterhub.org</a:t>
            </a:r>
          </a:p>
        </p:txBody>
      </p:sp>
      <p:sp>
        <p:nvSpPr>
          <p:cNvPr id="5" name="Slide Number Placeholder 4">
            <a:extLst>
              <a:ext uri="{FF2B5EF4-FFF2-40B4-BE49-F238E27FC236}">
                <a16:creationId xmlns:a16="http://schemas.microsoft.com/office/drawing/2014/main" id="{81F748F0-5B88-47BB-A122-10345664820F}"/>
              </a:ext>
            </a:extLst>
          </p:cNvPr>
          <p:cNvSpPr>
            <a:spLocks noGrp="1"/>
          </p:cNvSpPr>
          <p:nvPr>
            <p:ph type="sldNum" sz="quarter" idx="12"/>
          </p:nvPr>
        </p:nvSpPr>
        <p:spPr>
          <a:xfrm>
            <a:off x="8610600" y="6356354"/>
            <a:ext cx="2743200" cy="365125"/>
          </a:xfrm>
          <a:prstGeom prst="rect">
            <a:avLst/>
          </a:prstGeom>
        </p:spPr>
        <p:txBody>
          <a:bodyPr/>
          <a:lstStyle/>
          <a:p>
            <a:fld id="{D77B92C3-2DF3-4F01-888A-7154D66F2622}" type="slidenum">
              <a:rPr lang="en-US" smtClean="0"/>
              <a:pPr/>
              <a:t>‹#›</a:t>
            </a:fld>
            <a:endParaRPr lang="en-US" dirty="0"/>
          </a:p>
        </p:txBody>
      </p:sp>
      <p:sp>
        <p:nvSpPr>
          <p:cNvPr id="6" name="TextBox 5">
            <a:extLst>
              <a:ext uri="{FF2B5EF4-FFF2-40B4-BE49-F238E27FC236}">
                <a16:creationId xmlns:a16="http://schemas.microsoft.com/office/drawing/2014/main" id="{EA31C2B2-A8DE-46E9-9462-B73F709DB60E}"/>
              </a:ext>
            </a:extLst>
          </p:cNvPr>
          <p:cNvSpPr txBox="1"/>
          <p:nvPr userDrawn="1"/>
        </p:nvSpPr>
        <p:spPr>
          <a:xfrm>
            <a:off x="1990726" y="3010965"/>
            <a:ext cx="8229600" cy="2862322"/>
          </a:xfrm>
          <a:prstGeom prst="rect">
            <a:avLst/>
          </a:prstGeom>
          <a:noFill/>
        </p:spPr>
        <p:txBody>
          <a:bodyPr wrap="square" rtlCol="0">
            <a:spAutoFit/>
          </a:bodyPr>
          <a:lstStyle/>
          <a:p>
            <a:pPr lvl="0" algn="ctr">
              <a:spcBef>
                <a:spcPts val="0"/>
              </a:spcBef>
              <a:spcAft>
                <a:spcPts val="1200"/>
              </a:spcAft>
              <a:buClr>
                <a:schemeClr val="dk2"/>
              </a:buClr>
              <a:buSzPct val="25000"/>
            </a:pPr>
            <a:r>
              <a:rPr lang="en-US" sz="2800" dirty="0">
                <a:solidFill>
                  <a:srgbClr val="000000"/>
                </a:solidFill>
                <a:ea typeface="Arial"/>
                <a:cs typeface="Arial"/>
                <a:sym typeface="Arial"/>
              </a:rPr>
              <a:t>For more information, please contact us at:</a:t>
            </a:r>
          </a:p>
          <a:p>
            <a:pPr lvl="0" algn="ctr">
              <a:spcBef>
                <a:spcPts val="0"/>
              </a:spcBef>
              <a:spcAft>
                <a:spcPts val="1200"/>
              </a:spcAft>
              <a:buClr>
                <a:schemeClr val="dk2"/>
              </a:buClr>
              <a:buSzPct val="25000"/>
            </a:pPr>
            <a:r>
              <a:rPr lang="en-US" sz="2800" b="0" dirty="0">
                <a:solidFill>
                  <a:srgbClr val="002060"/>
                </a:solidFill>
                <a:ea typeface="Arial"/>
                <a:cs typeface="Arial"/>
                <a:sym typeface="Arial"/>
                <a:hlinkClick r:id="rId2" action="ppaction://hlinkfile"/>
              </a:rPr>
              <a:t>parentcenterhub.org</a:t>
            </a:r>
            <a:endParaRPr lang="en-US" sz="2800" b="0" dirty="0">
              <a:solidFill>
                <a:srgbClr val="002060"/>
              </a:solidFill>
              <a:ea typeface="Arial"/>
              <a:cs typeface="Arial"/>
              <a:sym typeface="Arial"/>
            </a:endParaRPr>
          </a:p>
          <a:p>
            <a:pPr lvl="0" algn="ctr">
              <a:spcBef>
                <a:spcPts val="0"/>
              </a:spcBef>
              <a:spcAft>
                <a:spcPts val="1200"/>
              </a:spcAft>
              <a:buClr>
                <a:schemeClr val="dk2"/>
              </a:buClr>
              <a:buSzPct val="25000"/>
            </a:pPr>
            <a:endParaRPr lang="en-US" sz="2800" b="1" dirty="0">
              <a:solidFill>
                <a:schemeClr val="accent1">
                  <a:lumMod val="75000"/>
                </a:schemeClr>
              </a:solidFill>
              <a:ea typeface="Arial"/>
              <a:cs typeface="Arial"/>
              <a:sym typeface="Arial"/>
            </a:endParaRPr>
          </a:p>
          <a:p>
            <a:pPr lvl="0" algn="ctr">
              <a:spcBef>
                <a:spcPts val="0"/>
              </a:spcBef>
              <a:spcAft>
                <a:spcPts val="1200"/>
              </a:spcAft>
              <a:buClr>
                <a:schemeClr val="dk2"/>
              </a:buClr>
              <a:buSzPct val="25000"/>
            </a:pPr>
            <a:r>
              <a:rPr lang="en-US" sz="2800" b="1" dirty="0">
                <a:solidFill>
                  <a:schemeClr val="accent1">
                    <a:lumMod val="75000"/>
                  </a:schemeClr>
                </a:solidFill>
                <a:ea typeface="Arial"/>
                <a:cs typeface="Arial"/>
                <a:sym typeface="Arial"/>
              </a:rPr>
              <a:t>Presenter(s) Contact Information:</a:t>
            </a:r>
          </a:p>
          <a:p>
            <a:pPr algn="ctr">
              <a:spcBef>
                <a:spcPts val="0"/>
              </a:spcBef>
              <a:spcAft>
                <a:spcPts val="1200"/>
              </a:spcAft>
            </a:pPr>
            <a:r>
              <a:rPr lang="en-US" sz="2800" b="1" dirty="0"/>
              <a:t>Name: </a:t>
            </a:r>
            <a:r>
              <a:rPr lang="en-US" sz="2800" dirty="0"/>
              <a:t>e-mail address (with hyperlink)</a:t>
            </a:r>
          </a:p>
        </p:txBody>
      </p:sp>
      <p:sp>
        <p:nvSpPr>
          <p:cNvPr id="7" name="TextBox 6">
            <a:extLst>
              <a:ext uri="{FF2B5EF4-FFF2-40B4-BE49-F238E27FC236}">
                <a16:creationId xmlns:a16="http://schemas.microsoft.com/office/drawing/2014/main" id="{8D10BF13-59E9-4CE8-87B8-C2ECD7216D4D}"/>
              </a:ext>
            </a:extLst>
          </p:cNvPr>
          <p:cNvSpPr txBox="1"/>
          <p:nvPr userDrawn="1"/>
        </p:nvSpPr>
        <p:spPr>
          <a:xfrm>
            <a:off x="1990726" y="771525"/>
            <a:ext cx="8229600" cy="1754326"/>
          </a:xfrm>
          <a:prstGeom prst="rect">
            <a:avLst/>
          </a:prstGeom>
          <a:noFill/>
        </p:spPr>
        <p:txBody>
          <a:bodyPr wrap="square" rtlCol="0">
            <a:spAutoFit/>
          </a:bodyPr>
          <a:lstStyle/>
          <a:p>
            <a:pPr algn="ctr"/>
            <a:r>
              <a:rPr lang="en-US" sz="4400" dirty="0">
                <a:solidFill>
                  <a:schemeClr val="accent1">
                    <a:lumMod val="75000"/>
                  </a:schemeClr>
                </a:solidFill>
                <a:ea typeface="Tahoma"/>
                <a:cs typeface="Tahoma"/>
                <a:sym typeface="Tahoma"/>
              </a:rPr>
              <a:t>Thank You </a:t>
            </a:r>
            <a:br>
              <a:rPr lang="en-US" sz="2400" dirty="0">
                <a:solidFill>
                  <a:schemeClr val="accent1">
                    <a:lumMod val="75000"/>
                  </a:schemeClr>
                </a:solidFill>
                <a:ea typeface="Tahoma"/>
                <a:cs typeface="Tahoma"/>
                <a:sym typeface="Tahoma"/>
              </a:rPr>
            </a:br>
            <a:r>
              <a:rPr lang="en-US" sz="2000" dirty="0">
                <a:solidFill>
                  <a:schemeClr val="accent1">
                    <a:lumMod val="75000"/>
                  </a:schemeClr>
                </a:solidFill>
                <a:ea typeface="Arial"/>
                <a:cs typeface="Arial"/>
                <a:sym typeface="Arial"/>
              </a:rPr>
              <a:t>for joining us for this Webinar!</a:t>
            </a:r>
            <a:br>
              <a:rPr lang="en-US" sz="2000" dirty="0">
                <a:solidFill>
                  <a:schemeClr val="accent1">
                    <a:lumMod val="75000"/>
                  </a:schemeClr>
                </a:solidFill>
                <a:ea typeface="Arial"/>
                <a:cs typeface="Arial"/>
                <a:sym typeface="Arial"/>
              </a:rPr>
            </a:br>
            <a:br>
              <a:rPr lang="en-US" sz="2000" dirty="0">
                <a:solidFill>
                  <a:schemeClr val="tx1"/>
                </a:solidFill>
                <a:ea typeface="Arial"/>
                <a:cs typeface="Arial"/>
                <a:sym typeface="Arial"/>
              </a:rPr>
            </a:br>
            <a:r>
              <a:rPr lang="en-US" sz="2400" b="1" i="1" dirty="0">
                <a:solidFill>
                  <a:schemeClr val="tx1"/>
                </a:solidFill>
                <a:ea typeface="Arial"/>
                <a:cs typeface="Arial"/>
                <a:sym typeface="Arial"/>
              </a:rPr>
              <a:t>Please complete our survey</a:t>
            </a:r>
            <a:endParaRPr lang="en-US" sz="2000" b="1" i="1" dirty="0">
              <a:solidFill>
                <a:schemeClr val="tx1"/>
              </a:solidFill>
            </a:endParaRPr>
          </a:p>
        </p:txBody>
      </p:sp>
      <p:cxnSp>
        <p:nvCxnSpPr>
          <p:cNvPr id="8" name="Straight Connector 7">
            <a:extLst>
              <a:ext uri="{FF2B5EF4-FFF2-40B4-BE49-F238E27FC236}">
                <a16:creationId xmlns:a16="http://schemas.microsoft.com/office/drawing/2014/main" id="{1E2ED6AB-3202-49F0-8D43-952D504415CF}"/>
              </a:ext>
            </a:extLst>
          </p:cNvPr>
          <p:cNvCxnSpPr>
            <a:cxnSpLocks/>
          </p:cNvCxnSpPr>
          <p:nvPr userDrawn="1"/>
        </p:nvCxnSpPr>
        <p:spPr>
          <a:xfrm>
            <a:off x="1990726" y="2819400"/>
            <a:ext cx="8229600" cy="0"/>
          </a:xfrm>
          <a:prstGeom prst="line">
            <a:avLst/>
          </a:prstGeom>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73055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282D-3429-4D46-82E9-05A007A4D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68252C-EAD4-4014-830F-0B8C1CE28B5B}"/>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425465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4F412-63BC-4E22-964E-CDF69586D0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A2CBE5-E4AB-4DF3-AFA1-A2B4027D05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FED2B-D604-4ACE-8D2F-981159608BFF}"/>
              </a:ext>
            </a:extLst>
          </p:cNvPr>
          <p:cNvSpPr>
            <a:spLocks noGrp="1"/>
          </p:cNvSpPr>
          <p:nvPr>
            <p:ph type="dt" sz="half" idx="10"/>
          </p:nvPr>
        </p:nvSpPr>
        <p:spPr>
          <a:xfrm>
            <a:off x="1558077" y="6356354"/>
            <a:ext cx="2023323" cy="365125"/>
          </a:xfrm>
          <a:prstGeom prst="rect">
            <a:avLst/>
          </a:prstGeom>
        </p:spPr>
        <p:txBody>
          <a:bodyPr/>
          <a:lstStyle/>
          <a:p>
            <a:fld id="{437012CE-3A7A-47BE-A5CA-FE17348563F8}" type="datetimeFigureOut">
              <a:rPr lang="en-US" smtClean="0"/>
              <a:pPr/>
              <a:t>2/6/2020</a:t>
            </a:fld>
            <a:endParaRPr lang="en-US" dirty="0"/>
          </a:p>
        </p:txBody>
      </p:sp>
      <p:sp>
        <p:nvSpPr>
          <p:cNvPr id="5" name="Footer Placeholder 4">
            <a:extLst>
              <a:ext uri="{FF2B5EF4-FFF2-40B4-BE49-F238E27FC236}">
                <a16:creationId xmlns:a16="http://schemas.microsoft.com/office/drawing/2014/main" id="{E0000BD4-C5B0-4BCF-AD8A-8A9E5EA85696}"/>
              </a:ext>
            </a:extLst>
          </p:cNvPr>
          <p:cNvSpPr>
            <a:spLocks noGrp="1"/>
          </p:cNvSpPr>
          <p:nvPr>
            <p:ph type="ftr" sz="quarter" idx="11"/>
          </p:nvPr>
        </p:nvSpPr>
        <p:spPr>
          <a:xfrm>
            <a:off x="4038600" y="6356354"/>
            <a:ext cx="4114800" cy="365125"/>
          </a:xfrm>
          <a:prstGeom prst="rect">
            <a:avLst/>
          </a:prstGeom>
        </p:spPr>
        <p:txBody>
          <a:bodyPr/>
          <a:lstStyle/>
          <a:p>
            <a:r>
              <a:rPr lang="en-US" dirty="0"/>
              <a:t>parentcenterhub.org</a:t>
            </a:r>
          </a:p>
        </p:txBody>
      </p:sp>
      <p:sp>
        <p:nvSpPr>
          <p:cNvPr id="6" name="Slide Number Placeholder 5">
            <a:extLst>
              <a:ext uri="{FF2B5EF4-FFF2-40B4-BE49-F238E27FC236}">
                <a16:creationId xmlns:a16="http://schemas.microsoft.com/office/drawing/2014/main" id="{01A6BE64-78CE-4E68-A4ED-42CE85305DBF}"/>
              </a:ext>
            </a:extLst>
          </p:cNvPr>
          <p:cNvSpPr>
            <a:spLocks noGrp="1"/>
          </p:cNvSpPr>
          <p:nvPr>
            <p:ph type="sldNum" sz="quarter" idx="12"/>
          </p:nvPr>
        </p:nvSpPr>
        <p:spPr>
          <a:xfrm>
            <a:off x="8610600" y="6356354"/>
            <a:ext cx="2743200" cy="365125"/>
          </a:xfrm>
          <a:prstGeom prst="rect">
            <a:avLst/>
          </a:prstGeom>
        </p:spPr>
        <p:txBody>
          <a:bodyPr/>
          <a:lstStyle/>
          <a:p>
            <a:fld id="{D77B92C3-2DF3-4F01-888A-7154D66F2622}" type="slidenum">
              <a:rPr lang="en-US" smtClean="0"/>
              <a:t>‹#›</a:t>
            </a:fld>
            <a:endParaRPr lang="en-US"/>
          </a:p>
        </p:txBody>
      </p:sp>
    </p:spTree>
    <p:extLst>
      <p:ext uri="{BB962C8B-B14F-4D97-AF65-F5344CB8AC3E}">
        <p14:creationId xmlns:p14="http://schemas.microsoft.com/office/powerpoint/2010/main" val="220808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BBEF0-ABC2-445F-9AF7-A15AACA9D2C9}"/>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E18C8A-9338-47E4-B2B5-DDEDB74CF63A}"/>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B56293-15BF-45B9-B46B-ADAADDADAF9B}"/>
              </a:ext>
            </a:extLst>
          </p:cNvPr>
          <p:cNvSpPr>
            <a:spLocks noGrp="1"/>
          </p:cNvSpPr>
          <p:nvPr>
            <p:ph type="dt" sz="half" idx="10"/>
          </p:nvPr>
        </p:nvSpPr>
        <p:spPr>
          <a:xfrm>
            <a:off x="1558077" y="6356354"/>
            <a:ext cx="2023323" cy="365125"/>
          </a:xfrm>
          <a:prstGeom prst="rect">
            <a:avLst/>
          </a:prstGeom>
        </p:spPr>
        <p:txBody>
          <a:bodyPr/>
          <a:lstStyle/>
          <a:p>
            <a:pPr algn="l"/>
            <a:fld id="{437012CE-3A7A-47BE-A5CA-FE17348563F8}" type="datetimeFigureOut">
              <a:rPr lang="en-US" smtClean="0"/>
              <a:pPr algn="l"/>
              <a:t>2/6/2020</a:t>
            </a:fld>
            <a:endParaRPr lang="en-US" dirty="0"/>
          </a:p>
        </p:txBody>
      </p:sp>
      <p:sp>
        <p:nvSpPr>
          <p:cNvPr id="5" name="Footer Placeholder 4">
            <a:extLst>
              <a:ext uri="{FF2B5EF4-FFF2-40B4-BE49-F238E27FC236}">
                <a16:creationId xmlns:a16="http://schemas.microsoft.com/office/drawing/2014/main" id="{F5FF4B31-A21C-40AB-A342-AC26D31AD6BD}"/>
              </a:ext>
            </a:extLst>
          </p:cNvPr>
          <p:cNvSpPr>
            <a:spLocks noGrp="1"/>
          </p:cNvSpPr>
          <p:nvPr>
            <p:ph type="ftr" sz="quarter" idx="11"/>
          </p:nvPr>
        </p:nvSpPr>
        <p:spPr>
          <a:xfrm>
            <a:off x="4038600" y="6356354"/>
            <a:ext cx="4114800" cy="365125"/>
          </a:xfrm>
          <a:prstGeom prst="rect">
            <a:avLst/>
          </a:prstGeom>
        </p:spPr>
        <p:txBody>
          <a:bodyPr/>
          <a:lstStyle/>
          <a:p>
            <a:r>
              <a:rPr lang="en-US" dirty="0"/>
              <a:t>parentcenterhub.org</a:t>
            </a:r>
          </a:p>
        </p:txBody>
      </p:sp>
      <p:sp>
        <p:nvSpPr>
          <p:cNvPr id="6" name="Slide Number Placeholder 5">
            <a:extLst>
              <a:ext uri="{FF2B5EF4-FFF2-40B4-BE49-F238E27FC236}">
                <a16:creationId xmlns:a16="http://schemas.microsoft.com/office/drawing/2014/main" id="{263386C9-B320-4B8B-AB05-FB5CF826DA38}"/>
              </a:ext>
            </a:extLst>
          </p:cNvPr>
          <p:cNvSpPr>
            <a:spLocks noGrp="1"/>
          </p:cNvSpPr>
          <p:nvPr>
            <p:ph type="sldNum" sz="quarter" idx="12"/>
          </p:nvPr>
        </p:nvSpPr>
        <p:spPr>
          <a:xfrm>
            <a:off x="8610600" y="6356354"/>
            <a:ext cx="2743200" cy="365125"/>
          </a:xfrm>
          <a:prstGeom prst="rect">
            <a:avLst/>
          </a:prstGeom>
        </p:spPr>
        <p:txBody>
          <a:bodyPr/>
          <a:lstStyle/>
          <a:p>
            <a:fld id="{D77B92C3-2DF3-4F01-888A-7154D66F2622}" type="slidenum">
              <a:rPr lang="en-US" smtClean="0"/>
              <a:t>‹#›</a:t>
            </a:fld>
            <a:endParaRPr lang="en-US"/>
          </a:p>
        </p:txBody>
      </p:sp>
    </p:spTree>
    <p:extLst>
      <p:ext uri="{BB962C8B-B14F-4D97-AF65-F5344CB8AC3E}">
        <p14:creationId xmlns:p14="http://schemas.microsoft.com/office/powerpoint/2010/main" val="52302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3FE-4055-460E-A547-8E037D9F1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AEC0EA-D39B-4C3E-B985-F4B443D0B8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D4C9E5-21ED-4460-A2FD-24E61B260C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95A41D-938D-4B02-8A26-4FC6BFBA4097}"/>
              </a:ext>
            </a:extLst>
          </p:cNvPr>
          <p:cNvSpPr>
            <a:spLocks noGrp="1"/>
          </p:cNvSpPr>
          <p:nvPr>
            <p:ph type="dt" sz="half" idx="10"/>
          </p:nvPr>
        </p:nvSpPr>
        <p:spPr>
          <a:xfrm>
            <a:off x="1558077" y="6356354"/>
            <a:ext cx="2023323" cy="365125"/>
          </a:xfrm>
          <a:prstGeom prst="rect">
            <a:avLst/>
          </a:prstGeom>
        </p:spPr>
        <p:txBody>
          <a:bodyPr/>
          <a:lstStyle/>
          <a:p>
            <a:fld id="{437012CE-3A7A-47BE-A5CA-FE17348563F8}" type="datetimeFigureOut">
              <a:rPr lang="en-US" smtClean="0"/>
              <a:pPr/>
              <a:t>2/6/2020</a:t>
            </a:fld>
            <a:endParaRPr lang="en-US" dirty="0"/>
          </a:p>
        </p:txBody>
      </p:sp>
      <p:sp>
        <p:nvSpPr>
          <p:cNvPr id="6" name="Footer Placeholder 5">
            <a:extLst>
              <a:ext uri="{FF2B5EF4-FFF2-40B4-BE49-F238E27FC236}">
                <a16:creationId xmlns:a16="http://schemas.microsoft.com/office/drawing/2014/main" id="{4EE2A51E-77EA-429C-8ECA-345E6DD8E1D1}"/>
              </a:ext>
            </a:extLst>
          </p:cNvPr>
          <p:cNvSpPr>
            <a:spLocks noGrp="1"/>
          </p:cNvSpPr>
          <p:nvPr>
            <p:ph type="ftr" sz="quarter" idx="11"/>
          </p:nvPr>
        </p:nvSpPr>
        <p:spPr>
          <a:xfrm>
            <a:off x="4038600" y="6356354"/>
            <a:ext cx="4114800" cy="365125"/>
          </a:xfrm>
          <a:prstGeom prst="rect">
            <a:avLst/>
          </a:prstGeom>
        </p:spPr>
        <p:txBody>
          <a:bodyPr/>
          <a:lstStyle/>
          <a:p>
            <a:r>
              <a:rPr lang="en-US" dirty="0"/>
              <a:t>parentcenterhub.org</a:t>
            </a:r>
          </a:p>
        </p:txBody>
      </p:sp>
      <p:sp>
        <p:nvSpPr>
          <p:cNvPr id="7" name="Slide Number Placeholder 6">
            <a:extLst>
              <a:ext uri="{FF2B5EF4-FFF2-40B4-BE49-F238E27FC236}">
                <a16:creationId xmlns:a16="http://schemas.microsoft.com/office/drawing/2014/main" id="{2F517A9A-899D-4152-8214-24C761DD15F6}"/>
              </a:ext>
            </a:extLst>
          </p:cNvPr>
          <p:cNvSpPr>
            <a:spLocks noGrp="1"/>
          </p:cNvSpPr>
          <p:nvPr>
            <p:ph type="sldNum" sz="quarter" idx="12"/>
          </p:nvPr>
        </p:nvSpPr>
        <p:spPr>
          <a:xfrm>
            <a:off x="8610600" y="6356354"/>
            <a:ext cx="2743200" cy="365125"/>
          </a:xfrm>
          <a:prstGeom prst="rect">
            <a:avLst/>
          </a:prstGeom>
        </p:spPr>
        <p:txBody>
          <a:bodyPr/>
          <a:lstStyle/>
          <a:p>
            <a:fld id="{D77B92C3-2DF3-4F01-888A-7154D66F2622}" type="slidenum">
              <a:rPr lang="en-US" smtClean="0"/>
              <a:t>‹#›</a:t>
            </a:fld>
            <a:endParaRPr lang="en-US"/>
          </a:p>
        </p:txBody>
      </p:sp>
    </p:spTree>
    <p:extLst>
      <p:ext uri="{BB962C8B-B14F-4D97-AF65-F5344CB8AC3E}">
        <p14:creationId xmlns:p14="http://schemas.microsoft.com/office/powerpoint/2010/main" val="130769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BDE45-9B8A-408F-970B-DFF00A4855F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187D40-4225-4C4E-98C7-2B07976FB0F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68233B-5F08-45E2-BF01-646CC4278A8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4C0A2C-07EA-45D2-9835-5AFD387D5870}"/>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3839C9-3CB6-4AC1-BAD1-08BA56D011A1}"/>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382F6D-B970-4A87-BEF4-0CAC8C272597}"/>
              </a:ext>
            </a:extLst>
          </p:cNvPr>
          <p:cNvSpPr>
            <a:spLocks noGrp="1"/>
          </p:cNvSpPr>
          <p:nvPr>
            <p:ph type="dt" sz="half" idx="10"/>
          </p:nvPr>
        </p:nvSpPr>
        <p:spPr>
          <a:xfrm>
            <a:off x="1558077" y="6356354"/>
            <a:ext cx="2023323" cy="365125"/>
          </a:xfrm>
          <a:prstGeom prst="rect">
            <a:avLst/>
          </a:prstGeom>
        </p:spPr>
        <p:txBody>
          <a:bodyPr/>
          <a:lstStyle/>
          <a:p>
            <a:fld id="{437012CE-3A7A-47BE-A5CA-FE17348563F8}" type="datetimeFigureOut">
              <a:rPr lang="en-US" smtClean="0"/>
              <a:pPr/>
              <a:t>2/6/2020</a:t>
            </a:fld>
            <a:endParaRPr lang="en-US" dirty="0"/>
          </a:p>
        </p:txBody>
      </p:sp>
      <p:sp>
        <p:nvSpPr>
          <p:cNvPr id="8" name="Footer Placeholder 7">
            <a:extLst>
              <a:ext uri="{FF2B5EF4-FFF2-40B4-BE49-F238E27FC236}">
                <a16:creationId xmlns:a16="http://schemas.microsoft.com/office/drawing/2014/main" id="{8E08ABB9-5DF7-4B62-8EFE-93C9CFFBEA8F}"/>
              </a:ext>
            </a:extLst>
          </p:cNvPr>
          <p:cNvSpPr>
            <a:spLocks noGrp="1"/>
          </p:cNvSpPr>
          <p:nvPr>
            <p:ph type="ftr" sz="quarter" idx="11"/>
          </p:nvPr>
        </p:nvSpPr>
        <p:spPr>
          <a:xfrm>
            <a:off x="4038600" y="6356354"/>
            <a:ext cx="4114800" cy="365125"/>
          </a:xfrm>
          <a:prstGeom prst="rect">
            <a:avLst/>
          </a:prstGeom>
        </p:spPr>
        <p:txBody>
          <a:bodyPr/>
          <a:lstStyle/>
          <a:p>
            <a:r>
              <a:rPr lang="en-US" dirty="0"/>
              <a:t>parentcenterhub.org</a:t>
            </a:r>
          </a:p>
        </p:txBody>
      </p:sp>
      <p:sp>
        <p:nvSpPr>
          <p:cNvPr id="9" name="Slide Number Placeholder 8">
            <a:extLst>
              <a:ext uri="{FF2B5EF4-FFF2-40B4-BE49-F238E27FC236}">
                <a16:creationId xmlns:a16="http://schemas.microsoft.com/office/drawing/2014/main" id="{CB303EEC-A82A-4D7D-9DFF-D5F4DE1D5D45}"/>
              </a:ext>
            </a:extLst>
          </p:cNvPr>
          <p:cNvSpPr>
            <a:spLocks noGrp="1"/>
          </p:cNvSpPr>
          <p:nvPr>
            <p:ph type="sldNum" sz="quarter" idx="12"/>
          </p:nvPr>
        </p:nvSpPr>
        <p:spPr>
          <a:xfrm>
            <a:off x="8610600" y="6356354"/>
            <a:ext cx="2743200" cy="365125"/>
          </a:xfrm>
          <a:prstGeom prst="rect">
            <a:avLst/>
          </a:prstGeom>
        </p:spPr>
        <p:txBody>
          <a:bodyPr/>
          <a:lstStyle/>
          <a:p>
            <a:fld id="{D77B92C3-2DF3-4F01-888A-7154D66F2622}" type="slidenum">
              <a:rPr lang="en-US" smtClean="0"/>
              <a:t>‹#›</a:t>
            </a:fld>
            <a:endParaRPr lang="en-US"/>
          </a:p>
        </p:txBody>
      </p:sp>
    </p:spTree>
    <p:extLst>
      <p:ext uri="{BB962C8B-B14F-4D97-AF65-F5344CB8AC3E}">
        <p14:creationId xmlns:p14="http://schemas.microsoft.com/office/powerpoint/2010/main" val="186995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0470-BE70-43A8-A0CB-7964BA8CE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D7264A-08C0-424A-BDA5-533B13722589}"/>
              </a:ext>
            </a:extLst>
          </p:cNvPr>
          <p:cNvSpPr>
            <a:spLocks noGrp="1"/>
          </p:cNvSpPr>
          <p:nvPr>
            <p:ph type="dt" sz="half" idx="10"/>
          </p:nvPr>
        </p:nvSpPr>
        <p:spPr>
          <a:xfrm>
            <a:off x="1558077" y="6356354"/>
            <a:ext cx="2023323" cy="365125"/>
          </a:xfrm>
          <a:prstGeom prst="rect">
            <a:avLst/>
          </a:prstGeom>
        </p:spPr>
        <p:txBody>
          <a:bodyPr/>
          <a:lstStyle/>
          <a:p>
            <a:fld id="{437012CE-3A7A-47BE-A5CA-FE17348563F8}" type="datetimeFigureOut">
              <a:rPr lang="en-US" smtClean="0"/>
              <a:pPr/>
              <a:t>2/6/2020</a:t>
            </a:fld>
            <a:endParaRPr lang="en-US" dirty="0"/>
          </a:p>
        </p:txBody>
      </p:sp>
      <p:sp>
        <p:nvSpPr>
          <p:cNvPr id="4" name="Footer Placeholder 3">
            <a:extLst>
              <a:ext uri="{FF2B5EF4-FFF2-40B4-BE49-F238E27FC236}">
                <a16:creationId xmlns:a16="http://schemas.microsoft.com/office/drawing/2014/main" id="{DACE52CD-0B51-4F05-82F0-5762B7A6B2B8}"/>
              </a:ext>
            </a:extLst>
          </p:cNvPr>
          <p:cNvSpPr>
            <a:spLocks noGrp="1"/>
          </p:cNvSpPr>
          <p:nvPr>
            <p:ph type="ftr" sz="quarter" idx="11"/>
          </p:nvPr>
        </p:nvSpPr>
        <p:spPr>
          <a:xfrm>
            <a:off x="4038600" y="6356354"/>
            <a:ext cx="4114800" cy="365125"/>
          </a:xfrm>
          <a:prstGeom prst="rect">
            <a:avLst/>
          </a:prstGeom>
        </p:spPr>
        <p:txBody>
          <a:bodyPr/>
          <a:lstStyle/>
          <a:p>
            <a:r>
              <a:rPr lang="en-US" dirty="0"/>
              <a:t>parentcenterhub.org</a:t>
            </a:r>
          </a:p>
        </p:txBody>
      </p:sp>
      <p:sp>
        <p:nvSpPr>
          <p:cNvPr id="5" name="Slide Number Placeholder 4">
            <a:extLst>
              <a:ext uri="{FF2B5EF4-FFF2-40B4-BE49-F238E27FC236}">
                <a16:creationId xmlns:a16="http://schemas.microsoft.com/office/drawing/2014/main" id="{843332F1-A0B5-45A5-8613-E6DC5FC5D366}"/>
              </a:ext>
            </a:extLst>
          </p:cNvPr>
          <p:cNvSpPr>
            <a:spLocks noGrp="1"/>
          </p:cNvSpPr>
          <p:nvPr>
            <p:ph type="sldNum" sz="quarter" idx="12"/>
          </p:nvPr>
        </p:nvSpPr>
        <p:spPr>
          <a:xfrm>
            <a:off x="8610600" y="6356354"/>
            <a:ext cx="2743200" cy="365125"/>
          </a:xfrm>
          <a:prstGeom prst="rect">
            <a:avLst/>
          </a:prstGeom>
        </p:spPr>
        <p:txBody>
          <a:bodyPr/>
          <a:lstStyle/>
          <a:p>
            <a:fld id="{D77B92C3-2DF3-4F01-888A-7154D66F2622}" type="slidenum">
              <a:rPr lang="en-US" smtClean="0"/>
              <a:t>‹#›</a:t>
            </a:fld>
            <a:endParaRPr lang="en-US"/>
          </a:p>
        </p:txBody>
      </p:sp>
    </p:spTree>
    <p:extLst>
      <p:ext uri="{BB962C8B-B14F-4D97-AF65-F5344CB8AC3E}">
        <p14:creationId xmlns:p14="http://schemas.microsoft.com/office/powerpoint/2010/main" val="353122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DB67-FBDC-4FAA-89FF-6D8E2DBCE1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1D5AEC-02F1-4C52-973B-0A545D683CAA}"/>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FA284E-352A-4EDB-8A07-DDEE7CE567FD}"/>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5" name="Footer Placeholder 4">
            <a:extLst>
              <a:ext uri="{FF2B5EF4-FFF2-40B4-BE49-F238E27FC236}">
                <a16:creationId xmlns:a16="http://schemas.microsoft.com/office/drawing/2014/main" id="{74755D91-09C5-4300-9BB0-F6437A13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A9D51-CD63-446C-A915-080860555440}"/>
              </a:ext>
            </a:extLst>
          </p:cNvPr>
          <p:cNvSpPr>
            <a:spLocks noGrp="1"/>
          </p:cNvSpPr>
          <p:nvPr>
            <p:ph type="sldNum" sz="quarter" idx="12"/>
          </p:nvPr>
        </p:nvSpPr>
        <p:spPr/>
        <p:txBody>
          <a:bodyPr/>
          <a:lstStyle/>
          <a:p>
            <a:fld id="{D5EE44ED-15CA-44FA-8C75-A67C60C042C2}" type="slidenum">
              <a:rPr lang="en-US" smtClean="0"/>
              <a:t>‹#›</a:t>
            </a:fld>
            <a:endParaRPr lang="en-US"/>
          </a:p>
        </p:txBody>
      </p:sp>
      <p:grpSp>
        <p:nvGrpSpPr>
          <p:cNvPr id="7" name="Group 6">
            <a:extLst>
              <a:ext uri="{FF2B5EF4-FFF2-40B4-BE49-F238E27FC236}">
                <a16:creationId xmlns:a16="http://schemas.microsoft.com/office/drawing/2014/main" id="{27452CCD-0A04-488F-9E98-1CE4516095FF}"/>
              </a:ext>
            </a:extLst>
          </p:cNvPr>
          <p:cNvGrpSpPr/>
          <p:nvPr userDrawn="1"/>
        </p:nvGrpSpPr>
        <p:grpSpPr>
          <a:xfrm>
            <a:off x="0" y="68386"/>
            <a:ext cx="2560320" cy="1463040"/>
            <a:chOff x="0" y="0"/>
            <a:chExt cx="1920240" cy="1463040"/>
          </a:xfrm>
        </p:grpSpPr>
        <p:grpSp>
          <p:nvGrpSpPr>
            <p:cNvPr id="8" name="Group 7">
              <a:extLst>
                <a:ext uri="{FF2B5EF4-FFF2-40B4-BE49-F238E27FC236}">
                  <a16:creationId xmlns:a16="http://schemas.microsoft.com/office/drawing/2014/main" id="{21B5FCED-6243-4A47-A912-1AE42EA2003D}"/>
                </a:ext>
              </a:extLst>
            </p:cNvPr>
            <p:cNvGrpSpPr/>
            <p:nvPr userDrawn="1"/>
          </p:nvGrpSpPr>
          <p:grpSpPr>
            <a:xfrm>
              <a:off x="0" y="0"/>
              <a:ext cx="1920240" cy="1463040"/>
              <a:chOff x="0" y="0"/>
              <a:chExt cx="1745386" cy="1872379"/>
            </a:xfrm>
          </p:grpSpPr>
          <p:sp>
            <p:nvSpPr>
              <p:cNvPr id="10" name="Teardrop 9">
                <a:extLst>
                  <a:ext uri="{FF2B5EF4-FFF2-40B4-BE49-F238E27FC236}">
                    <a16:creationId xmlns:a16="http://schemas.microsoft.com/office/drawing/2014/main" id="{2B8E8500-312C-48D3-94A8-67385D27D368}"/>
                  </a:ext>
                  <a:ext uri="{C183D7F6-B498-43B3-948B-1728B52AA6E4}">
                    <adec:decorative xmlns:adec="http://schemas.microsoft.com/office/drawing/2017/decorative" val="1"/>
                  </a:ext>
                </a:extLst>
              </p:cNvPr>
              <p:cNvSpPr/>
              <p:nvPr userDrawn="1"/>
            </p:nvSpPr>
            <p:spPr>
              <a:xfrm flipH="1">
                <a:off x="23751" y="0"/>
                <a:ext cx="1721635" cy="1872379"/>
              </a:xfrm>
              <a:prstGeom prst="teardrop">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1" name="Teardrop 10">
                <a:extLst>
                  <a:ext uri="{FF2B5EF4-FFF2-40B4-BE49-F238E27FC236}">
                    <a16:creationId xmlns:a16="http://schemas.microsoft.com/office/drawing/2014/main" id="{5E6634BD-BAE6-403E-A9EA-CDE635AAE51F}"/>
                  </a:ext>
                  <a:ext uri="{C183D7F6-B498-43B3-948B-1728B52AA6E4}">
                    <adec:decorative xmlns:adec="http://schemas.microsoft.com/office/drawing/2017/decorative" val="1"/>
                  </a:ext>
                </a:extLst>
              </p:cNvPr>
              <p:cNvSpPr/>
              <p:nvPr userDrawn="1"/>
            </p:nvSpPr>
            <p:spPr>
              <a:xfrm flipH="1">
                <a:off x="0" y="0"/>
                <a:ext cx="1721636" cy="178040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pic>
          <p:nvPicPr>
            <p:cNvPr id="9" name="Picture 8">
              <a:extLst>
                <a:ext uri="{FF2B5EF4-FFF2-40B4-BE49-F238E27FC236}">
                  <a16:creationId xmlns:a16="http://schemas.microsoft.com/office/drawing/2014/main" id="{9BF0B31B-CC66-406B-9BA8-CD71B4485C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005" y="308758"/>
              <a:ext cx="1532255" cy="748030"/>
            </a:xfrm>
            <a:prstGeom prst="rect">
              <a:avLst/>
            </a:prstGeom>
            <a:effectLst/>
          </p:spPr>
        </p:pic>
      </p:grpSp>
    </p:spTree>
    <p:extLst>
      <p:ext uri="{BB962C8B-B14F-4D97-AF65-F5344CB8AC3E}">
        <p14:creationId xmlns:p14="http://schemas.microsoft.com/office/powerpoint/2010/main" val="66351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44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3C05-B4EE-4226-B42D-6A8D92BA9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5FCF42-A198-4CC0-A7DE-D1987334D392}"/>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2219A9-1AEC-4D35-96CC-325E49186AA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D3AACF-E662-4BA8-8D58-A2AE20C9A89B}"/>
              </a:ext>
            </a:extLst>
          </p:cNvPr>
          <p:cNvSpPr>
            <a:spLocks noGrp="1"/>
          </p:cNvSpPr>
          <p:nvPr>
            <p:ph type="dt" sz="half" idx="10"/>
          </p:nvPr>
        </p:nvSpPr>
        <p:spPr>
          <a:xfrm>
            <a:off x="1558077" y="6356354"/>
            <a:ext cx="2023323" cy="365125"/>
          </a:xfrm>
          <a:prstGeom prst="rect">
            <a:avLst/>
          </a:prstGeom>
        </p:spPr>
        <p:txBody>
          <a:bodyPr/>
          <a:lstStyle/>
          <a:p>
            <a:fld id="{437012CE-3A7A-47BE-A5CA-FE17348563F8}" type="datetimeFigureOut">
              <a:rPr lang="en-US" smtClean="0"/>
              <a:pPr/>
              <a:t>2/6/2020</a:t>
            </a:fld>
            <a:endParaRPr lang="en-US" dirty="0"/>
          </a:p>
        </p:txBody>
      </p:sp>
      <p:sp>
        <p:nvSpPr>
          <p:cNvPr id="6" name="Footer Placeholder 5">
            <a:extLst>
              <a:ext uri="{FF2B5EF4-FFF2-40B4-BE49-F238E27FC236}">
                <a16:creationId xmlns:a16="http://schemas.microsoft.com/office/drawing/2014/main" id="{A562BAA0-5B87-43E9-8C39-CA5001C8EF80}"/>
              </a:ext>
            </a:extLst>
          </p:cNvPr>
          <p:cNvSpPr>
            <a:spLocks noGrp="1"/>
          </p:cNvSpPr>
          <p:nvPr>
            <p:ph type="ftr" sz="quarter" idx="11"/>
          </p:nvPr>
        </p:nvSpPr>
        <p:spPr>
          <a:xfrm>
            <a:off x="4038600" y="6356354"/>
            <a:ext cx="4114800" cy="365125"/>
          </a:xfrm>
          <a:prstGeom prst="rect">
            <a:avLst/>
          </a:prstGeom>
        </p:spPr>
        <p:txBody>
          <a:bodyPr/>
          <a:lstStyle/>
          <a:p>
            <a:r>
              <a:rPr lang="en-US" dirty="0"/>
              <a:t>parentcenterhub.org</a:t>
            </a:r>
          </a:p>
        </p:txBody>
      </p:sp>
      <p:sp>
        <p:nvSpPr>
          <p:cNvPr id="7" name="Slide Number Placeholder 6">
            <a:extLst>
              <a:ext uri="{FF2B5EF4-FFF2-40B4-BE49-F238E27FC236}">
                <a16:creationId xmlns:a16="http://schemas.microsoft.com/office/drawing/2014/main" id="{A7E858D1-9AC9-4CDA-9A6C-25E5FB4B9F06}"/>
              </a:ext>
            </a:extLst>
          </p:cNvPr>
          <p:cNvSpPr>
            <a:spLocks noGrp="1"/>
          </p:cNvSpPr>
          <p:nvPr>
            <p:ph type="sldNum" sz="quarter" idx="12"/>
          </p:nvPr>
        </p:nvSpPr>
        <p:spPr>
          <a:xfrm>
            <a:off x="8610600" y="6356354"/>
            <a:ext cx="2743200" cy="365125"/>
          </a:xfrm>
          <a:prstGeom prst="rect">
            <a:avLst/>
          </a:prstGeom>
        </p:spPr>
        <p:txBody>
          <a:bodyPr/>
          <a:lstStyle/>
          <a:p>
            <a:fld id="{D77B92C3-2DF3-4F01-888A-7154D66F2622}" type="slidenum">
              <a:rPr lang="en-US" smtClean="0"/>
              <a:pPr/>
              <a:t>‹#›</a:t>
            </a:fld>
            <a:endParaRPr lang="en-US" dirty="0"/>
          </a:p>
        </p:txBody>
      </p:sp>
    </p:spTree>
    <p:extLst>
      <p:ext uri="{BB962C8B-B14F-4D97-AF65-F5344CB8AC3E}">
        <p14:creationId xmlns:p14="http://schemas.microsoft.com/office/powerpoint/2010/main" val="7905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24CE-3443-4455-A195-928BC6187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92718F-77BB-47C5-9A41-9E89194F0371}"/>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ABB22F9-0056-49FA-B0F9-3836C1714DF3}"/>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123F4B-BAC2-4D3E-B3F0-292D1563F829}"/>
              </a:ext>
            </a:extLst>
          </p:cNvPr>
          <p:cNvSpPr>
            <a:spLocks noGrp="1"/>
          </p:cNvSpPr>
          <p:nvPr>
            <p:ph type="dt" sz="half" idx="10"/>
          </p:nvPr>
        </p:nvSpPr>
        <p:spPr>
          <a:xfrm>
            <a:off x="1558077" y="6356354"/>
            <a:ext cx="2023323" cy="365125"/>
          </a:xfrm>
          <a:prstGeom prst="rect">
            <a:avLst/>
          </a:prstGeom>
        </p:spPr>
        <p:txBody>
          <a:bodyPr/>
          <a:lstStyle/>
          <a:p>
            <a:fld id="{437012CE-3A7A-47BE-A5CA-FE17348563F8}" type="datetimeFigureOut">
              <a:rPr lang="en-US" smtClean="0"/>
              <a:pPr/>
              <a:t>2/6/2020</a:t>
            </a:fld>
            <a:endParaRPr lang="en-US" dirty="0"/>
          </a:p>
        </p:txBody>
      </p:sp>
      <p:sp>
        <p:nvSpPr>
          <p:cNvPr id="6" name="Footer Placeholder 5">
            <a:extLst>
              <a:ext uri="{FF2B5EF4-FFF2-40B4-BE49-F238E27FC236}">
                <a16:creationId xmlns:a16="http://schemas.microsoft.com/office/drawing/2014/main" id="{C258F649-1BF9-429B-AEC3-4632E28E959D}"/>
              </a:ext>
            </a:extLst>
          </p:cNvPr>
          <p:cNvSpPr>
            <a:spLocks noGrp="1"/>
          </p:cNvSpPr>
          <p:nvPr>
            <p:ph type="ftr" sz="quarter" idx="11"/>
          </p:nvPr>
        </p:nvSpPr>
        <p:spPr>
          <a:xfrm>
            <a:off x="4038600" y="6356354"/>
            <a:ext cx="4114800" cy="365125"/>
          </a:xfrm>
          <a:prstGeom prst="rect">
            <a:avLst/>
          </a:prstGeom>
        </p:spPr>
        <p:txBody>
          <a:bodyPr/>
          <a:lstStyle/>
          <a:p>
            <a:r>
              <a:rPr lang="en-US" dirty="0"/>
              <a:t>parentcenterhub.org</a:t>
            </a:r>
          </a:p>
        </p:txBody>
      </p:sp>
      <p:sp>
        <p:nvSpPr>
          <p:cNvPr id="7" name="Slide Number Placeholder 6">
            <a:extLst>
              <a:ext uri="{FF2B5EF4-FFF2-40B4-BE49-F238E27FC236}">
                <a16:creationId xmlns:a16="http://schemas.microsoft.com/office/drawing/2014/main" id="{316F8613-AB76-4461-86A0-68A02BC47658}"/>
              </a:ext>
            </a:extLst>
          </p:cNvPr>
          <p:cNvSpPr>
            <a:spLocks noGrp="1"/>
          </p:cNvSpPr>
          <p:nvPr>
            <p:ph type="sldNum" sz="quarter" idx="12"/>
          </p:nvPr>
        </p:nvSpPr>
        <p:spPr>
          <a:xfrm>
            <a:off x="8610600" y="6356354"/>
            <a:ext cx="2743200" cy="365125"/>
          </a:xfrm>
          <a:prstGeom prst="rect">
            <a:avLst/>
          </a:prstGeom>
        </p:spPr>
        <p:txBody>
          <a:bodyPr/>
          <a:lstStyle/>
          <a:p>
            <a:fld id="{D77B92C3-2DF3-4F01-888A-7154D66F2622}" type="slidenum">
              <a:rPr lang="en-US" smtClean="0"/>
              <a:pPr/>
              <a:t>‹#›</a:t>
            </a:fld>
            <a:endParaRPr lang="en-US" dirty="0"/>
          </a:p>
        </p:txBody>
      </p:sp>
    </p:spTree>
    <p:extLst>
      <p:ext uri="{BB962C8B-B14F-4D97-AF65-F5344CB8AC3E}">
        <p14:creationId xmlns:p14="http://schemas.microsoft.com/office/powerpoint/2010/main" val="391439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C975-4342-4945-B6D1-841CF57D08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3E9988-BF75-4822-A966-05DC5BF4ED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9D600-C7A2-4959-991D-0125B4045099}"/>
              </a:ext>
            </a:extLst>
          </p:cNvPr>
          <p:cNvSpPr>
            <a:spLocks noGrp="1"/>
          </p:cNvSpPr>
          <p:nvPr>
            <p:ph type="dt" sz="half" idx="10"/>
          </p:nvPr>
        </p:nvSpPr>
        <p:spPr>
          <a:xfrm>
            <a:off x="1558077" y="6356354"/>
            <a:ext cx="2023323" cy="365125"/>
          </a:xfrm>
          <a:prstGeom prst="rect">
            <a:avLst/>
          </a:prstGeom>
        </p:spPr>
        <p:txBody>
          <a:bodyPr/>
          <a:lstStyle/>
          <a:p>
            <a:fld id="{437012CE-3A7A-47BE-A5CA-FE17348563F8}" type="datetimeFigureOut">
              <a:rPr lang="en-US" smtClean="0"/>
              <a:pPr/>
              <a:t>2/6/2020</a:t>
            </a:fld>
            <a:endParaRPr lang="en-US" dirty="0"/>
          </a:p>
        </p:txBody>
      </p:sp>
      <p:sp>
        <p:nvSpPr>
          <p:cNvPr id="5" name="Footer Placeholder 4">
            <a:extLst>
              <a:ext uri="{FF2B5EF4-FFF2-40B4-BE49-F238E27FC236}">
                <a16:creationId xmlns:a16="http://schemas.microsoft.com/office/drawing/2014/main" id="{355E7A67-CCBE-48B2-A5A8-EA27935711CC}"/>
              </a:ext>
            </a:extLst>
          </p:cNvPr>
          <p:cNvSpPr>
            <a:spLocks noGrp="1"/>
          </p:cNvSpPr>
          <p:nvPr>
            <p:ph type="ftr" sz="quarter" idx="11"/>
          </p:nvPr>
        </p:nvSpPr>
        <p:spPr>
          <a:xfrm>
            <a:off x="4038600" y="6356354"/>
            <a:ext cx="4114800" cy="365125"/>
          </a:xfrm>
          <a:prstGeom prst="rect">
            <a:avLst/>
          </a:prstGeom>
        </p:spPr>
        <p:txBody>
          <a:bodyPr/>
          <a:lstStyle/>
          <a:p>
            <a:r>
              <a:rPr lang="en-US" dirty="0"/>
              <a:t>parentcenterhub.org</a:t>
            </a:r>
          </a:p>
        </p:txBody>
      </p:sp>
      <p:sp>
        <p:nvSpPr>
          <p:cNvPr id="6" name="Slide Number Placeholder 5">
            <a:extLst>
              <a:ext uri="{FF2B5EF4-FFF2-40B4-BE49-F238E27FC236}">
                <a16:creationId xmlns:a16="http://schemas.microsoft.com/office/drawing/2014/main" id="{7E038A30-CB4F-48CE-875B-8EAA055C7C76}"/>
              </a:ext>
            </a:extLst>
          </p:cNvPr>
          <p:cNvSpPr>
            <a:spLocks noGrp="1"/>
          </p:cNvSpPr>
          <p:nvPr>
            <p:ph type="sldNum" sz="quarter" idx="12"/>
          </p:nvPr>
        </p:nvSpPr>
        <p:spPr>
          <a:xfrm>
            <a:off x="8610600" y="6356354"/>
            <a:ext cx="2743200" cy="365125"/>
          </a:xfrm>
          <a:prstGeom prst="rect">
            <a:avLst/>
          </a:prstGeom>
        </p:spPr>
        <p:txBody>
          <a:bodyPr/>
          <a:lstStyle/>
          <a:p>
            <a:fld id="{D77B92C3-2DF3-4F01-888A-7154D66F2622}" type="slidenum">
              <a:rPr lang="en-US" smtClean="0"/>
              <a:t>‹#›</a:t>
            </a:fld>
            <a:endParaRPr lang="en-US"/>
          </a:p>
        </p:txBody>
      </p:sp>
    </p:spTree>
    <p:extLst>
      <p:ext uri="{BB962C8B-B14F-4D97-AF65-F5344CB8AC3E}">
        <p14:creationId xmlns:p14="http://schemas.microsoft.com/office/powerpoint/2010/main" val="9051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80A51-6987-49BA-B813-CBC5A30447EB}"/>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0C9634-4131-4967-B67C-5C03BD91C70B}"/>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5C4EC-6B07-4557-8E66-0BDA3560CFB9}"/>
              </a:ext>
            </a:extLst>
          </p:cNvPr>
          <p:cNvSpPr>
            <a:spLocks noGrp="1"/>
          </p:cNvSpPr>
          <p:nvPr>
            <p:ph type="dt" sz="half" idx="10"/>
          </p:nvPr>
        </p:nvSpPr>
        <p:spPr>
          <a:xfrm>
            <a:off x="1558077" y="6356354"/>
            <a:ext cx="2023323" cy="365125"/>
          </a:xfrm>
          <a:prstGeom prst="rect">
            <a:avLst/>
          </a:prstGeom>
        </p:spPr>
        <p:txBody>
          <a:bodyPr/>
          <a:lstStyle/>
          <a:p>
            <a:fld id="{437012CE-3A7A-47BE-A5CA-FE17348563F8}" type="datetimeFigureOut">
              <a:rPr lang="en-US" smtClean="0"/>
              <a:pPr/>
              <a:t>2/6/2020</a:t>
            </a:fld>
            <a:endParaRPr lang="en-US" dirty="0"/>
          </a:p>
        </p:txBody>
      </p:sp>
      <p:sp>
        <p:nvSpPr>
          <p:cNvPr id="5" name="Footer Placeholder 4">
            <a:extLst>
              <a:ext uri="{FF2B5EF4-FFF2-40B4-BE49-F238E27FC236}">
                <a16:creationId xmlns:a16="http://schemas.microsoft.com/office/drawing/2014/main" id="{264F39AF-6FBE-4B60-968B-22DE5E36A2C3}"/>
              </a:ext>
            </a:extLst>
          </p:cNvPr>
          <p:cNvSpPr>
            <a:spLocks noGrp="1"/>
          </p:cNvSpPr>
          <p:nvPr>
            <p:ph type="ftr" sz="quarter" idx="11"/>
          </p:nvPr>
        </p:nvSpPr>
        <p:spPr>
          <a:xfrm>
            <a:off x="4038600" y="6356354"/>
            <a:ext cx="4114800" cy="365125"/>
          </a:xfrm>
          <a:prstGeom prst="rect">
            <a:avLst/>
          </a:prstGeom>
        </p:spPr>
        <p:txBody>
          <a:bodyPr/>
          <a:lstStyle/>
          <a:p>
            <a:r>
              <a:rPr lang="en-US" dirty="0"/>
              <a:t>parentcenterhub.org</a:t>
            </a:r>
          </a:p>
        </p:txBody>
      </p:sp>
      <p:sp>
        <p:nvSpPr>
          <p:cNvPr id="6" name="Slide Number Placeholder 5">
            <a:extLst>
              <a:ext uri="{FF2B5EF4-FFF2-40B4-BE49-F238E27FC236}">
                <a16:creationId xmlns:a16="http://schemas.microsoft.com/office/drawing/2014/main" id="{0242F0AA-6870-437B-84CD-7FC9003F2A5A}"/>
              </a:ext>
            </a:extLst>
          </p:cNvPr>
          <p:cNvSpPr>
            <a:spLocks noGrp="1"/>
          </p:cNvSpPr>
          <p:nvPr>
            <p:ph type="sldNum" sz="quarter" idx="12"/>
          </p:nvPr>
        </p:nvSpPr>
        <p:spPr>
          <a:xfrm>
            <a:off x="8610600" y="6356354"/>
            <a:ext cx="2743200" cy="365125"/>
          </a:xfrm>
          <a:prstGeom prst="rect">
            <a:avLst/>
          </a:prstGeom>
        </p:spPr>
        <p:txBody>
          <a:bodyPr/>
          <a:lstStyle/>
          <a:p>
            <a:fld id="{D77B92C3-2DF3-4F01-888A-7154D66F2622}" type="slidenum">
              <a:rPr lang="en-US" smtClean="0"/>
              <a:t>‹#›</a:t>
            </a:fld>
            <a:endParaRPr lang="en-US"/>
          </a:p>
        </p:txBody>
      </p:sp>
    </p:spTree>
    <p:extLst>
      <p:ext uri="{BB962C8B-B14F-4D97-AF65-F5344CB8AC3E}">
        <p14:creationId xmlns:p14="http://schemas.microsoft.com/office/powerpoint/2010/main" val="423633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3231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000" b="1" i="0">
                <a:solidFill>
                  <a:srgbClr val="C0E7F9"/>
                </a:solidFill>
                <a:latin typeface="Calibri"/>
                <a:cs typeface="Calibri"/>
              </a:defRPr>
            </a:lvl1pPr>
          </a:lstStyle>
          <a:p>
            <a:pPr marL="12700">
              <a:spcBef>
                <a:spcPts val="5"/>
              </a:spcBef>
            </a:pPr>
            <a:r>
              <a:rPr lang="en-US" spc="-10"/>
              <a:t>STRENGTHENING </a:t>
            </a:r>
            <a:r>
              <a:rPr lang="en-US" spc="-25"/>
              <a:t>PARENT </a:t>
            </a:r>
            <a:r>
              <a:rPr lang="en-US" spc="-5"/>
              <a:t>CENTER</a:t>
            </a:r>
            <a:r>
              <a:rPr lang="en-US" spc="40"/>
              <a:t> </a:t>
            </a:r>
            <a:r>
              <a:rPr lang="en-US" spc="-10"/>
              <a:t>CAPACITY</a:t>
            </a:r>
            <a:endParaRPr lang="en-US"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18519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325458" y="253837"/>
            <a:ext cx="1580727" cy="1185545"/>
          </a:xfrm>
          <a:custGeom>
            <a:avLst/>
            <a:gdLst/>
            <a:ahLst/>
            <a:cxnLst/>
            <a:rect l="l" t="t" r="r" b="b"/>
            <a:pathLst>
              <a:path w="1185545" h="1185545">
                <a:moveTo>
                  <a:pt x="592582" y="0"/>
                </a:moveTo>
                <a:lnTo>
                  <a:pt x="543980" y="1964"/>
                </a:lnTo>
                <a:lnTo>
                  <a:pt x="496460" y="7755"/>
                </a:lnTo>
                <a:lnTo>
                  <a:pt x="450176" y="17221"/>
                </a:lnTo>
                <a:lnTo>
                  <a:pt x="405278" y="30209"/>
                </a:lnTo>
                <a:lnTo>
                  <a:pt x="361920" y="46567"/>
                </a:lnTo>
                <a:lnTo>
                  <a:pt x="320254" y="66141"/>
                </a:lnTo>
                <a:lnTo>
                  <a:pt x="280432" y="88781"/>
                </a:lnTo>
                <a:lnTo>
                  <a:pt x="242608" y="114332"/>
                </a:lnTo>
                <a:lnTo>
                  <a:pt x="206933" y="142643"/>
                </a:lnTo>
                <a:lnTo>
                  <a:pt x="173561" y="173561"/>
                </a:lnTo>
                <a:lnTo>
                  <a:pt x="142643" y="206933"/>
                </a:lnTo>
                <a:lnTo>
                  <a:pt x="114332" y="242608"/>
                </a:lnTo>
                <a:lnTo>
                  <a:pt x="88781" y="280432"/>
                </a:lnTo>
                <a:lnTo>
                  <a:pt x="66141" y="320254"/>
                </a:lnTo>
                <a:lnTo>
                  <a:pt x="46567" y="361920"/>
                </a:lnTo>
                <a:lnTo>
                  <a:pt x="30209" y="405278"/>
                </a:lnTo>
                <a:lnTo>
                  <a:pt x="17221" y="450176"/>
                </a:lnTo>
                <a:lnTo>
                  <a:pt x="7755" y="496460"/>
                </a:lnTo>
                <a:lnTo>
                  <a:pt x="1964" y="543980"/>
                </a:lnTo>
                <a:lnTo>
                  <a:pt x="0" y="592581"/>
                </a:lnTo>
                <a:lnTo>
                  <a:pt x="1964" y="641183"/>
                </a:lnTo>
                <a:lnTo>
                  <a:pt x="7755" y="688703"/>
                </a:lnTo>
                <a:lnTo>
                  <a:pt x="17221" y="734987"/>
                </a:lnTo>
                <a:lnTo>
                  <a:pt x="30209" y="779885"/>
                </a:lnTo>
                <a:lnTo>
                  <a:pt x="46567" y="823243"/>
                </a:lnTo>
                <a:lnTo>
                  <a:pt x="66141" y="864909"/>
                </a:lnTo>
                <a:lnTo>
                  <a:pt x="88781" y="904731"/>
                </a:lnTo>
                <a:lnTo>
                  <a:pt x="114332" y="942555"/>
                </a:lnTo>
                <a:lnTo>
                  <a:pt x="142643" y="978230"/>
                </a:lnTo>
                <a:lnTo>
                  <a:pt x="173561" y="1011602"/>
                </a:lnTo>
                <a:lnTo>
                  <a:pt x="206933" y="1042520"/>
                </a:lnTo>
                <a:lnTo>
                  <a:pt x="242608" y="1070831"/>
                </a:lnTo>
                <a:lnTo>
                  <a:pt x="280432" y="1096382"/>
                </a:lnTo>
                <a:lnTo>
                  <a:pt x="320254" y="1119022"/>
                </a:lnTo>
                <a:lnTo>
                  <a:pt x="361920" y="1138596"/>
                </a:lnTo>
                <a:lnTo>
                  <a:pt x="405278" y="1154954"/>
                </a:lnTo>
                <a:lnTo>
                  <a:pt x="450176" y="1167942"/>
                </a:lnTo>
                <a:lnTo>
                  <a:pt x="496460" y="1177408"/>
                </a:lnTo>
                <a:lnTo>
                  <a:pt x="543980" y="1183199"/>
                </a:lnTo>
                <a:lnTo>
                  <a:pt x="592582" y="1185163"/>
                </a:lnTo>
                <a:lnTo>
                  <a:pt x="641183" y="1183199"/>
                </a:lnTo>
                <a:lnTo>
                  <a:pt x="688703" y="1177408"/>
                </a:lnTo>
                <a:lnTo>
                  <a:pt x="734987" y="1167942"/>
                </a:lnTo>
                <a:lnTo>
                  <a:pt x="779885" y="1154954"/>
                </a:lnTo>
                <a:lnTo>
                  <a:pt x="823243" y="1138596"/>
                </a:lnTo>
                <a:lnTo>
                  <a:pt x="864909" y="1119022"/>
                </a:lnTo>
                <a:lnTo>
                  <a:pt x="904731" y="1096382"/>
                </a:lnTo>
                <a:lnTo>
                  <a:pt x="942555" y="1070831"/>
                </a:lnTo>
                <a:lnTo>
                  <a:pt x="978230" y="1042520"/>
                </a:lnTo>
                <a:lnTo>
                  <a:pt x="1011602" y="1011602"/>
                </a:lnTo>
                <a:lnTo>
                  <a:pt x="1042520" y="978230"/>
                </a:lnTo>
                <a:lnTo>
                  <a:pt x="1070831" y="942555"/>
                </a:lnTo>
                <a:lnTo>
                  <a:pt x="1096382" y="904731"/>
                </a:lnTo>
                <a:lnTo>
                  <a:pt x="1119022" y="864909"/>
                </a:lnTo>
                <a:lnTo>
                  <a:pt x="1138596" y="823243"/>
                </a:lnTo>
                <a:lnTo>
                  <a:pt x="1154954" y="779885"/>
                </a:lnTo>
                <a:lnTo>
                  <a:pt x="1167942" y="734987"/>
                </a:lnTo>
                <a:lnTo>
                  <a:pt x="1177408" y="688703"/>
                </a:lnTo>
                <a:lnTo>
                  <a:pt x="1183199" y="641183"/>
                </a:lnTo>
                <a:lnTo>
                  <a:pt x="1185164" y="592581"/>
                </a:lnTo>
                <a:lnTo>
                  <a:pt x="1183199" y="543980"/>
                </a:lnTo>
                <a:lnTo>
                  <a:pt x="1177408" y="496460"/>
                </a:lnTo>
                <a:lnTo>
                  <a:pt x="1167942" y="450176"/>
                </a:lnTo>
                <a:lnTo>
                  <a:pt x="1154954" y="405278"/>
                </a:lnTo>
                <a:lnTo>
                  <a:pt x="1138596" y="361920"/>
                </a:lnTo>
                <a:lnTo>
                  <a:pt x="1119022" y="320254"/>
                </a:lnTo>
                <a:lnTo>
                  <a:pt x="1096382" y="280432"/>
                </a:lnTo>
                <a:lnTo>
                  <a:pt x="1070831" y="242608"/>
                </a:lnTo>
                <a:lnTo>
                  <a:pt x="1042520" y="206933"/>
                </a:lnTo>
                <a:lnTo>
                  <a:pt x="1011602" y="173561"/>
                </a:lnTo>
                <a:lnTo>
                  <a:pt x="978230" y="142643"/>
                </a:lnTo>
                <a:lnTo>
                  <a:pt x="942555" y="114332"/>
                </a:lnTo>
                <a:lnTo>
                  <a:pt x="904731" y="88781"/>
                </a:lnTo>
                <a:lnTo>
                  <a:pt x="864909" y="66141"/>
                </a:lnTo>
                <a:lnTo>
                  <a:pt x="823243" y="46567"/>
                </a:lnTo>
                <a:lnTo>
                  <a:pt x="779885" y="30209"/>
                </a:lnTo>
                <a:lnTo>
                  <a:pt x="734987" y="17221"/>
                </a:lnTo>
                <a:lnTo>
                  <a:pt x="688703" y="7755"/>
                </a:lnTo>
                <a:lnTo>
                  <a:pt x="641183" y="1964"/>
                </a:lnTo>
                <a:lnTo>
                  <a:pt x="592582" y="0"/>
                </a:lnTo>
                <a:close/>
              </a:path>
            </a:pathLst>
          </a:custGeom>
          <a:solidFill>
            <a:srgbClr val="FFFFFF"/>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2100" b="1" i="0">
                <a:solidFill>
                  <a:srgbClr val="231F20"/>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200" b="0" i="0">
                <a:solidFill>
                  <a:srgbClr val="231F20"/>
                </a:solidFill>
                <a:latin typeface="Calibri"/>
                <a:cs typeface="Calibri"/>
              </a:defRPr>
            </a:lvl1pPr>
          </a:lstStyle>
          <a:p>
            <a:endParaRPr/>
          </a:p>
        </p:txBody>
      </p:sp>
      <p:sp>
        <p:nvSpPr>
          <p:cNvPr id="4" name="Holder 4"/>
          <p:cNvSpPr>
            <a:spLocks noGrp="1"/>
          </p:cNvSpPr>
          <p:nvPr>
            <p:ph type="ftr" sz="quarter" idx="5"/>
          </p:nvPr>
        </p:nvSpPr>
        <p:spPr>
          <a:xfrm>
            <a:off x="4057482" y="6520655"/>
            <a:ext cx="6259407" cy="307777"/>
          </a:xfrm>
        </p:spPr>
        <p:txBody>
          <a:bodyPr lIns="0" tIns="0" rIns="0" bIns="0"/>
          <a:lstStyle>
            <a:lvl1pPr>
              <a:defRPr sz="2000" b="1" i="0">
                <a:solidFill>
                  <a:srgbClr val="C0E7F9"/>
                </a:solidFill>
                <a:latin typeface="Calibri"/>
                <a:cs typeface="Calibri"/>
              </a:defRPr>
            </a:lvl1pPr>
          </a:lstStyle>
          <a:p>
            <a:pPr marL="12700">
              <a:spcBef>
                <a:spcPts val="5"/>
              </a:spcBef>
            </a:pPr>
            <a:r>
              <a:rPr lang="en-US" spc="-10"/>
              <a:t>TRENGTHENING </a:t>
            </a:r>
            <a:r>
              <a:rPr lang="en-US" spc="-25"/>
              <a:t>PARENT </a:t>
            </a:r>
            <a:r>
              <a:rPr lang="en-US" spc="-5"/>
              <a:t>CENTER</a:t>
            </a:r>
            <a:r>
              <a:rPr lang="en-US" spc="40"/>
              <a:t> </a:t>
            </a:r>
            <a:r>
              <a:rPr lang="en-US" spc="-10"/>
              <a:t>CAPACITY</a:t>
            </a:r>
            <a:endParaRPr lang="en-US"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bk object 18">
            <a:extLst>
              <a:ext uri="{FF2B5EF4-FFF2-40B4-BE49-F238E27FC236}">
                <a16:creationId xmlns:a16="http://schemas.microsoft.com/office/drawing/2014/main" id="{C97DBBAB-4CC7-4E47-98CE-A7F62B098589}"/>
              </a:ext>
            </a:extLst>
          </p:cNvPr>
          <p:cNvSpPr/>
          <p:nvPr userDrawn="1"/>
        </p:nvSpPr>
        <p:spPr>
          <a:xfrm>
            <a:off x="382303" y="296468"/>
            <a:ext cx="1466544" cy="1099896"/>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29683850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231F20"/>
                </a:solidFill>
                <a:latin typeface="Georgia"/>
                <a:cs typeface="Georgia"/>
              </a:defRPr>
            </a:lvl1pPr>
          </a:lstStyle>
          <a:p>
            <a:endParaRPr/>
          </a:p>
        </p:txBody>
      </p:sp>
      <p:sp>
        <p:nvSpPr>
          <p:cNvPr id="3" name="Holder 3"/>
          <p:cNvSpPr>
            <a:spLocks noGrp="1"/>
          </p:cNvSpPr>
          <p:nvPr>
            <p:ph sz="half" idx="2"/>
          </p:nvPr>
        </p:nvSpPr>
        <p:spPr>
          <a:xfrm>
            <a:off x="609600" y="1577340"/>
            <a:ext cx="5303520" cy="33855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057482" y="6520655"/>
            <a:ext cx="6259407" cy="307777"/>
          </a:xfrm>
        </p:spPr>
        <p:txBody>
          <a:bodyPr lIns="0" tIns="0" rIns="0" bIns="0"/>
          <a:lstStyle>
            <a:lvl1pPr>
              <a:defRPr sz="2000" b="1" i="0">
                <a:solidFill>
                  <a:schemeClr val="accent5">
                    <a:lumMod val="50000"/>
                  </a:schemeClr>
                </a:solidFill>
                <a:latin typeface="Calibri"/>
                <a:cs typeface="Calibri"/>
              </a:defRPr>
            </a:lvl1pPr>
          </a:lstStyle>
          <a:p>
            <a:pPr marL="12700">
              <a:spcBef>
                <a:spcPts val="5"/>
              </a:spcBef>
            </a:pPr>
            <a:r>
              <a:rPr lang="en-US" spc="-10"/>
              <a:t>STRENGTHENING </a:t>
            </a:r>
            <a:r>
              <a:rPr lang="en-US" spc="-25"/>
              <a:t>PARENT </a:t>
            </a:r>
            <a:r>
              <a:rPr lang="en-US" spc="-5"/>
              <a:t>CENTER</a:t>
            </a:r>
            <a:r>
              <a:rPr lang="en-US" spc="40"/>
              <a:t> </a:t>
            </a:r>
            <a:r>
              <a:rPr lang="en-US" spc="-10"/>
              <a:t>CAPACITY</a:t>
            </a:r>
            <a:endParaRPr lang="en-US" spc="-1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118509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231F20"/>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defRPr sz="2000" b="1" i="0">
                <a:solidFill>
                  <a:srgbClr val="C0E7F9"/>
                </a:solidFill>
                <a:latin typeface="Calibri"/>
                <a:cs typeface="Calibri"/>
              </a:defRPr>
            </a:lvl1pPr>
          </a:lstStyle>
          <a:p>
            <a:pPr marL="12700">
              <a:spcBef>
                <a:spcPts val="5"/>
              </a:spcBef>
            </a:pPr>
            <a:r>
              <a:rPr lang="en-US" spc="-10"/>
              <a:t>STRENGTHENING </a:t>
            </a:r>
            <a:r>
              <a:rPr lang="en-US" spc="-25"/>
              <a:t>PARENT </a:t>
            </a:r>
            <a:r>
              <a:rPr lang="en-US" spc="-5"/>
              <a:t>CENTER</a:t>
            </a:r>
            <a:r>
              <a:rPr lang="en-US" spc="40"/>
              <a:t> </a:t>
            </a:r>
            <a:r>
              <a:rPr lang="en-US" spc="-10"/>
              <a:t>CAPACITY</a:t>
            </a:r>
            <a:endParaRPr lang="en-US" spc="-1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874200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000" b="1" i="0">
                <a:solidFill>
                  <a:srgbClr val="C0E7F9"/>
                </a:solidFill>
                <a:latin typeface="Calibri"/>
                <a:cs typeface="Calibri"/>
              </a:defRPr>
            </a:lvl1pPr>
          </a:lstStyle>
          <a:p>
            <a:pPr marL="12700">
              <a:spcBef>
                <a:spcPts val="5"/>
              </a:spcBef>
            </a:pPr>
            <a:r>
              <a:rPr lang="en-US" spc="-10"/>
              <a:t>STRENGTHENING </a:t>
            </a:r>
            <a:r>
              <a:rPr lang="en-US" spc="-25"/>
              <a:t>PARENT </a:t>
            </a:r>
            <a:r>
              <a:rPr lang="en-US" spc="-5"/>
              <a:t>CENTER</a:t>
            </a:r>
            <a:r>
              <a:rPr lang="en-US" spc="40"/>
              <a:t> </a:t>
            </a:r>
            <a:r>
              <a:rPr lang="en-US" spc="-10"/>
              <a:t>CAPACITY</a:t>
            </a:r>
            <a:endParaRPr lang="en-US" spc="-1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2722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7C1D-9F3D-4A5E-A470-9C22B744A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BDD480-E800-417C-8643-CBD48D38549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D9397B-013A-4B9C-8E50-901A3FEC7215}"/>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5" name="Footer Placeholder 4">
            <a:extLst>
              <a:ext uri="{FF2B5EF4-FFF2-40B4-BE49-F238E27FC236}">
                <a16:creationId xmlns:a16="http://schemas.microsoft.com/office/drawing/2014/main" id="{DD7F9C4C-8FC6-4E3A-8FA9-2839BA28B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BB707-DD08-4827-A240-87725DA10ADD}"/>
              </a:ext>
            </a:extLst>
          </p:cNvPr>
          <p:cNvSpPr>
            <a:spLocks noGrp="1"/>
          </p:cNvSpPr>
          <p:nvPr>
            <p:ph type="sldNum" sz="quarter" idx="12"/>
          </p:nvPr>
        </p:nvSpPr>
        <p:spPr/>
        <p:txBody>
          <a:bodyPr/>
          <a:lstStyle/>
          <a:p>
            <a:fld id="{D5EE44ED-15CA-44FA-8C75-A67C60C042C2}" type="slidenum">
              <a:rPr lang="en-US" smtClean="0"/>
              <a:t>‹#›</a:t>
            </a:fld>
            <a:endParaRPr lang="en-US"/>
          </a:p>
        </p:txBody>
      </p:sp>
    </p:spTree>
    <p:extLst>
      <p:ext uri="{BB962C8B-B14F-4D97-AF65-F5344CB8AC3E}">
        <p14:creationId xmlns:p14="http://schemas.microsoft.com/office/powerpoint/2010/main" val="101981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71D163F-7814-4435-8D6F-6C0C75981D65}"/>
              </a:ext>
            </a:extLst>
          </p:cNvPr>
          <p:cNvSpPr>
            <a:spLocks noGrp="1"/>
          </p:cNvSpPr>
          <p:nvPr>
            <p:ph sz="quarter" idx="13"/>
          </p:nvPr>
        </p:nvSpPr>
        <p:spPr>
          <a:xfrm>
            <a:off x="6299200" y="4419600"/>
            <a:ext cx="61384" cy="18405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130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3600" y="365127"/>
            <a:ext cx="9204960" cy="323165"/>
          </a:xfrm>
        </p:spPr>
        <p:txBody>
          <a:bodyPr/>
          <a:lstStyle/>
          <a:p>
            <a:r>
              <a:rPr lang="en-US" dirty="0"/>
              <a:t>Click to edit Master title style</a:t>
            </a:r>
          </a:p>
        </p:txBody>
      </p:sp>
      <p:sp>
        <p:nvSpPr>
          <p:cNvPr id="3" name="Text Placeholder 2"/>
          <p:cNvSpPr>
            <a:spLocks noGrp="1"/>
          </p:cNvSpPr>
          <p:nvPr>
            <p:ph type="body" idx="1"/>
          </p:nvPr>
        </p:nvSpPr>
        <p:spPr>
          <a:xfrm>
            <a:off x="2133600" y="2135743"/>
            <a:ext cx="4511040" cy="369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2133600" y="2505075"/>
            <a:ext cx="4511040" cy="14465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39712" y="2135743"/>
            <a:ext cx="4511040" cy="3693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839712" y="2505075"/>
            <a:ext cx="4511040" cy="14465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215D182-B922-4689-A438-CF0D27E561CB}" type="datetimeFigureOut">
              <a:rPr lang="en-US" smtClean="0"/>
              <a:t>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26D355-FAC9-4A9C-A85B-016995C75B48}" type="slidenum">
              <a:rPr lang="en-US" smtClean="0"/>
              <a:t>‹#›</a:t>
            </a:fld>
            <a:endParaRPr lang="en-US" dirty="0"/>
          </a:p>
        </p:txBody>
      </p:sp>
    </p:spTree>
    <p:extLst>
      <p:ext uri="{BB962C8B-B14F-4D97-AF65-F5344CB8AC3E}">
        <p14:creationId xmlns:p14="http://schemas.microsoft.com/office/powerpoint/2010/main" val="295540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4F38-3F86-448A-ADF7-036F1B5798BD}"/>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FF4D69-649F-4874-B2BD-3F30FF32B0E6}"/>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024139-3D50-4034-B780-8B7ADD918DD7}"/>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5" name="Footer Placeholder 4">
            <a:extLst>
              <a:ext uri="{FF2B5EF4-FFF2-40B4-BE49-F238E27FC236}">
                <a16:creationId xmlns:a16="http://schemas.microsoft.com/office/drawing/2014/main" id="{0DE9F0AA-03FB-4B65-9652-7FFE7C11C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EFA99-D2F1-41C2-BA58-DE9AA7D9E77C}"/>
              </a:ext>
            </a:extLst>
          </p:cNvPr>
          <p:cNvSpPr>
            <a:spLocks noGrp="1"/>
          </p:cNvSpPr>
          <p:nvPr>
            <p:ph type="sldNum" sz="quarter" idx="12"/>
          </p:nvPr>
        </p:nvSpPr>
        <p:spPr/>
        <p:txBody>
          <a:bodyPr/>
          <a:lstStyle/>
          <a:p>
            <a:fld id="{D5EE44ED-15CA-44FA-8C75-A67C60C042C2}" type="slidenum">
              <a:rPr lang="en-US" smtClean="0"/>
              <a:t>‹#›</a:t>
            </a:fld>
            <a:endParaRPr lang="en-US"/>
          </a:p>
        </p:txBody>
      </p:sp>
      <p:grpSp>
        <p:nvGrpSpPr>
          <p:cNvPr id="8" name="Group 7">
            <a:extLst>
              <a:ext uri="{FF2B5EF4-FFF2-40B4-BE49-F238E27FC236}">
                <a16:creationId xmlns:a16="http://schemas.microsoft.com/office/drawing/2014/main" id="{27452CCD-0A04-488F-9E98-1CE4516095FF}"/>
              </a:ext>
            </a:extLst>
          </p:cNvPr>
          <p:cNvGrpSpPr/>
          <p:nvPr userDrawn="1"/>
        </p:nvGrpSpPr>
        <p:grpSpPr>
          <a:xfrm>
            <a:off x="0" y="68386"/>
            <a:ext cx="2560320" cy="1463040"/>
            <a:chOff x="0" y="0"/>
            <a:chExt cx="1920240" cy="1463040"/>
          </a:xfrm>
        </p:grpSpPr>
        <p:grpSp>
          <p:nvGrpSpPr>
            <p:cNvPr id="9" name="Group 8">
              <a:extLst>
                <a:ext uri="{FF2B5EF4-FFF2-40B4-BE49-F238E27FC236}">
                  <a16:creationId xmlns:a16="http://schemas.microsoft.com/office/drawing/2014/main" id="{21B5FCED-6243-4A47-A912-1AE42EA2003D}"/>
                </a:ext>
              </a:extLst>
            </p:cNvPr>
            <p:cNvGrpSpPr/>
            <p:nvPr userDrawn="1"/>
          </p:nvGrpSpPr>
          <p:grpSpPr>
            <a:xfrm>
              <a:off x="0" y="0"/>
              <a:ext cx="1920240" cy="1463040"/>
              <a:chOff x="0" y="0"/>
              <a:chExt cx="1745386" cy="1872379"/>
            </a:xfrm>
          </p:grpSpPr>
          <p:sp>
            <p:nvSpPr>
              <p:cNvPr id="11" name="Teardrop 10">
                <a:extLst>
                  <a:ext uri="{FF2B5EF4-FFF2-40B4-BE49-F238E27FC236}">
                    <a16:creationId xmlns:a16="http://schemas.microsoft.com/office/drawing/2014/main" id="{2B8E8500-312C-48D3-94A8-67385D27D368}"/>
                  </a:ext>
                  <a:ext uri="{C183D7F6-B498-43B3-948B-1728B52AA6E4}">
                    <adec:decorative xmlns:adec="http://schemas.microsoft.com/office/drawing/2017/decorative" val="1"/>
                  </a:ext>
                </a:extLst>
              </p:cNvPr>
              <p:cNvSpPr/>
              <p:nvPr userDrawn="1"/>
            </p:nvSpPr>
            <p:spPr>
              <a:xfrm flipH="1">
                <a:off x="23751" y="0"/>
                <a:ext cx="1721635" cy="1872379"/>
              </a:xfrm>
              <a:prstGeom prst="teardrop">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2" name="Teardrop 11">
                <a:extLst>
                  <a:ext uri="{FF2B5EF4-FFF2-40B4-BE49-F238E27FC236}">
                    <a16:creationId xmlns:a16="http://schemas.microsoft.com/office/drawing/2014/main" id="{5E6634BD-BAE6-403E-A9EA-CDE635AAE51F}"/>
                  </a:ext>
                  <a:ext uri="{C183D7F6-B498-43B3-948B-1728B52AA6E4}">
                    <adec:decorative xmlns:adec="http://schemas.microsoft.com/office/drawing/2017/decorative" val="1"/>
                  </a:ext>
                </a:extLst>
              </p:cNvPr>
              <p:cNvSpPr/>
              <p:nvPr userDrawn="1"/>
            </p:nvSpPr>
            <p:spPr>
              <a:xfrm flipH="1">
                <a:off x="0" y="0"/>
                <a:ext cx="1721636" cy="178040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pic>
          <p:nvPicPr>
            <p:cNvPr id="10" name="Picture 9">
              <a:extLst>
                <a:ext uri="{FF2B5EF4-FFF2-40B4-BE49-F238E27FC236}">
                  <a16:creationId xmlns:a16="http://schemas.microsoft.com/office/drawing/2014/main" id="{9BF0B31B-CC66-406B-9BA8-CD71B4485C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005" y="308758"/>
              <a:ext cx="1532255" cy="748030"/>
            </a:xfrm>
            <a:prstGeom prst="rect">
              <a:avLst/>
            </a:prstGeom>
            <a:effectLst/>
          </p:spPr>
        </p:pic>
      </p:grpSp>
    </p:spTree>
    <p:extLst>
      <p:ext uri="{BB962C8B-B14F-4D97-AF65-F5344CB8AC3E}">
        <p14:creationId xmlns:p14="http://schemas.microsoft.com/office/powerpoint/2010/main" val="180066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B815-8A79-4363-92C2-9353D02C2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DD581-F526-4038-A01D-5E1D7B020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AC015B-F875-4A60-973B-D52737A994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2FCD4-6181-4D7F-924E-95125A0E0DE2}"/>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6" name="Footer Placeholder 5">
            <a:extLst>
              <a:ext uri="{FF2B5EF4-FFF2-40B4-BE49-F238E27FC236}">
                <a16:creationId xmlns:a16="http://schemas.microsoft.com/office/drawing/2014/main" id="{1F0705F9-25E7-4717-8E3A-1533A1C4A1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3DAA0D-9CDD-4EAE-97F6-D830F7D0DABA}"/>
              </a:ext>
            </a:extLst>
          </p:cNvPr>
          <p:cNvSpPr>
            <a:spLocks noGrp="1"/>
          </p:cNvSpPr>
          <p:nvPr>
            <p:ph type="sldNum" sz="quarter" idx="12"/>
          </p:nvPr>
        </p:nvSpPr>
        <p:spPr/>
        <p:txBody>
          <a:bodyPr/>
          <a:lstStyle/>
          <a:p>
            <a:fld id="{D5EE44ED-15CA-44FA-8C75-A67C60C042C2}" type="slidenum">
              <a:rPr lang="en-US" smtClean="0"/>
              <a:t>‹#›</a:t>
            </a:fld>
            <a:endParaRPr lang="en-US"/>
          </a:p>
        </p:txBody>
      </p:sp>
    </p:spTree>
    <p:extLst>
      <p:ext uri="{BB962C8B-B14F-4D97-AF65-F5344CB8AC3E}">
        <p14:creationId xmlns:p14="http://schemas.microsoft.com/office/powerpoint/2010/main" val="265985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4822-16F5-48E3-A951-D7F1D1D406CE}"/>
              </a:ext>
            </a:extLst>
          </p:cNvPr>
          <p:cNvSpPr>
            <a:spLocks noGrp="1"/>
          </p:cNvSpPr>
          <p:nvPr>
            <p:ph type="title"/>
          </p:nvPr>
        </p:nvSpPr>
        <p:spPr>
          <a:xfrm>
            <a:off x="2610338" y="365129"/>
            <a:ext cx="874504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25C117-1229-4AE5-95CA-05CCE77FEFD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79984B-EB2B-47F1-BB36-286FD536E74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1F2F0B-53F9-43FC-B295-09F30F7F2E20}"/>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4928C-C211-46E5-8D4C-E6016323AC42}"/>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646597-7767-4FC6-8D3C-61A99294FF35}"/>
              </a:ext>
            </a:extLst>
          </p:cNvPr>
          <p:cNvSpPr>
            <a:spLocks noGrp="1"/>
          </p:cNvSpPr>
          <p:nvPr>
            <p:ph type="dt" sz="half" idx="10"/>
          </p:nvPr>
        </p:nvSpPr>
        <p:spPr/>
        <p:txBody>
          <a:bodyPr/>
          <a:lstStyle/>
          <a:p>
            <a:fld id="{FB2906DD-077D-4721-B1A5-77E64D515202}" type="datetimeFigureOut">
              <a:rPr lang="en-US" smtClean="0"/>
              <a:t>2/6/2020</a:t>
            </a:fld>
            <a:endParaRPr lang="en-US"/>
          </a:p>
        </p:txBody>
      </p:sp>
      <p:sp>
        <p:nvSpPr>
          <p:cNvPr id="8" name="Footer Placeholder 7">
            <a:extLst>
              <a:ext uri="{FF2B5EF4-FFF2-40B4-BE49-F238E27FC236}">
                <a16:creationId xmlns:a16="http://schemas.microsoft.com/office/drawing/2014/main" id="{B4DC8F4D-43A6-4CF3-B822-0C0ADB3FBA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9C8AB9-EE28-4D46-B06C-907F2AB434E0}"/>
              </a:ext>
            </a:extLst>
          </p:cNvPr>
          <p:cNvSpPr>
            <a:spLocks noGrp="1"/>
          </p:cNvSpPr>
          <p:nvPr>
            <p:ph type="sldNum" sz="quarter" idx="12"/>
          </p:nvPr>
        </p:nvSpPr>
        <p:spPr/>
        <p:txBody>
          <a:bodyPr/>
          <a:lstStyle/>
          <a:p>
            <a:fld id="{D5EE44ED-15CA-44FA-8C75-A67C60C042C2}" type="slidenum">
              <a:rPr lang="en-US" smtClean="0"/>
              <a:t>‹#›</a:t>
            </a:fld>
            <a:endParaRPr lang="en-US"/>
          </a:p>
        </p:txBody>
      </p:sp>
      <p:sp>
        <p:nvSpPr>
          <p:cNvPr id="11" name="Content Placeholder 10">
            <a:extLst>
              <a:ext uri="{FF2B5EF4-FFF2-40B4-BE49-F238E27FC236}">
                <a16:creationId xmlns:a16="http://schemas.microsoft.com/office/drawing/2014/main" id="{398A79CC-565E-415E-B8DF-1B4DB20BC003}"/>
              </a:ext>
            </a:extLst>
          </p:cNvPr>
          <p:cNvSpPr>
            <a:spLocks noGrp="1"/>
          </p:cNvSpPr>
          <p:nvPr>
            <p:ph sz="quarter" idx="13"/>
          </p:nvPr>
        </p:nvSpPr>
        <p:spPr>
          <a:xfrm>
            <a:off x="838200" y="284164"/>
            <a:ext cx="61384" cy="46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071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8.png"/><Relationship Id="rId4" Type="http://schemas.openxmlformats.org/officeDocument/2006/relationships/slideLayout" Target="../slideLayouts/slideLayout58.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71A208-CFE5-47E5-A58A-21EFF1A7E9F5}"/>
              </a:ext>
            </a:extLst>
          </p:cNvPr>
          <p:cNvSpPr>
            <a:spLocks noGrp="1"/>
          </p:cNvSpPr>
          <p:nvPr>
            <p:ph type="title"/>
          </p:nvPr>
        </p:nvSpPr>
        <p:spPr>
          <a:xfrm>
            <a:off x="2595160" y="365129"/>
            <a:ext cx="875864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0F18A-6831-4B2D-93E5-0B4E263BED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9137B-1AB0-48F4-A854-2270E96CB947}"/>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906DD-077D-4721-B1A5-77E64D515202}" type="datetimeFigureOut">
              <a:rPr lang="en-US" smtClean="0"/>
              <a:t>2/6/2020</a:t>
            </a:fld>
            <a:endParaRPr lang="en-US"/>
          </a:p>
        </p:txBody>
      </p:sp>
      <p:sp>
        <p:nvSpPr>
          <p:cNvPr id="5" name="Footer Placeholder 4">
            <a:extLst>
              <a:ext uri="{FF2B5EF4-FFF2-40B4-BE49-F238E27FC236}">
                <a16:creationId xmlns:a16="http://schemas.microsoft.com/office/drawing/2014/main" id="{BD755DF2-A7A2-407D-BE34-A758E9C2975E}"/>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A9CF-828E-443A-A38C-1B28075C35A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E44ED-15CA-44FA-8C75-A67C60C042C2}" type="slidenum">
              <a:rPr lang="en-US" smtClean="0"/>
              <a:t>‹#›</a:t>
            </a:fld>
            <a:endParaRPr lang="en-US"/>
          </a:p>
        </p:txBody>
      </p:sp>
      <p:sp>
        <p:nvSpPr>
          <p:cNvPr id="15" name="Wave 14">
            <a:extLst>
              <a:ext uri="{FF2B5EF4-FFF2-40B4-BE49-F238E27FC236}">
                <a16:creationId xmlns:a16="http://schemas.microsoft.com/office/drawing/2014/main" id="{FF0CDE6F-C423-42F6-A356-60D6C46B93B7}"/>
              </a:ext>
            </a:extLst>
          </p:cNvPr>
          <p:cNvSpPr/>
          <p:nvPr userDrawn="1"/>
        </p:nvSpPr>
        <p:spPr>
          <a:xfrm rot="16200000">
            <a:off x="-3356656" y="3285476"/>
            <a:ext cx="6857999" cy="287051"/>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5095828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8" r:id="rId3"/>
    <p:sldLayoutId id="2147483797" r:id="rId4"/>
    <p:sldLayoutId id="2147483784" r:id="rId5"/>
    <p:sldLayoutId id="2147483785" r:id="rId6"/>
    <p:sldLayoutId id="2147483786" r:id="rId7"/>
    <p:sldLayoutId id="2147483787" r:id="rId8"/>
    <p:sldLayoutId id="2147483788" r:id="rId9"/>
    <p:sldLayoutId id="2147483789" r:id="rId10"/>
    <p:sldLayoutId id="2147483790" r:id="rId11"/>
    <p:sldLayoutId id="2147483799" r:id="rId12"/>
    <p:sldLayoutId id="2147483791" r:id="rId13"/>
    <p:sldLayoutId id="2147483792" r:id="rId14"/>
    <p:sldLayoutId id="2147483793" r:id="rId15"/>
    <p:sldLayoutId id="214748379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DD699-20A2-054E-B8E2-1955DC4CFA52}" type="datetimeFigureOut">
              <a:rPr lang="en-US" smtClean="0"/>
              <a:t>2/6/2020</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0384F-1BB6-4244-B593-B743C0C362EC}" type="slidenum">
              <a:rPr lang="en-US" smtClean="0"/>
              <a:t>‹#›</a:t>
            </a:fld>
            <a:endParaRPr lang="en-US"/>
          </a:p>
        </p:txBody>
      </p:sp>
    </p:spTree>
    <p:extLst>
      <p:ext uri="{BB962C8B-B14F-4D97-AF65-F5344CB8AC3E}">
        <p14:creationId xmlns:p14="http://schemas.microsoft.com/office/powerpoint/2010/main" val="74280404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906DD-077D-4721-B1A5-77E64D515202}" type="datetimeFigureOut">
              <a:rPr lang="en-US" smtClean="0"/>
              <a:t>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E44ED-15CA-44FA-8C75-A67C60C042C2}" type="slidenum">
              <a:rPr lang="en-US" smtClean="0"/>
              <a:t>‹#›</a:t>
            </a:fld>
            <a:endParaRPr lang="en-US"/>
          </a:p>
        </p:txBody>
      </p:sp>
    </p:spTree>
    <p:extLst>
      <p:ext uri="{BB962C8B-B14F-4D97-AF65-F5344CB8AC3E}">
        <p14:creationId xmlns:p14="http://schemas.microsoft.com/office/powerpoint/2010/main" val="228029299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5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C43113-C18A-4A71-BA1F-9A8D1AE1F732}"/>
              </a:ext>
            </a:extLst>
          </p:cNvPr>
          <p:cNvSpPr>
            <a:spLocks noGrp="1"/>
          </p:cNvSpPr>
          <p:nvPr userDrawn="1">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0A4B8A6-007E-48CF-AFAD-D94D13FDEF62}"/>
              </a:ext>
            </a:extLst>
          </p:cNvPr>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Rectangle 38">
            <a:extLst>
              <a:ext uri="{FF2B5EF4-FFF2-40B4-BE49-F238E27FC236}">
                <a16:creationId xmlns:a16="http://schemas.microsoft.com/office/drawing/2014/main" id="{3D756522-F354-45D1-8A72-2CDD0752F994}"/>
              </a:ext>
            </a:extLst>
          </p:cNvPr>
          <p:cNvSpPr/>
          <p:nvPr userDrawn="1"/>
        </p:nvSpPr>
        <p:spPr>
          <a:xfrm>
            <a:off x="9839398" y="6858000"/>
            <a:ext cx="3235489" cy="54707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34A7DD-7A2A-4DAD-884F-964E0F1BAC3D}"/>
              </a:ext>
            </a:extLst>
          </p:cNvPr>
          <p:cNvSpPr/>
          <p:nvPr userDrawn="1"/>
        </p:nvSpPr>
        <p:spPr>
          <a:xfrm>
            <a:off x="12192000" y="-458835"/>
            <a:ext cx="725822" cy="771151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85017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186093" cy="6858000"/>
          </a:xfrm>
          <a:prstGeom prst="rect">
            <a:avLst/>
          </a:prstGeom>
          <a:blipFill>
            <a:blip r:embed="rId9"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800"/>
          </a:p>
        </p:txBody>
      </p:sp>
      <p:sp>
        <p:nvSpPr>
          <p:cNvPr id="17" name="bk object 17"/>
          <p:cNvSpPr/>
          <p:nvPr/>
        </p:nvSpPr>
        <p:spPr>
          <a:xfrm>
            <a:off x="325458" y="253837"/>
            <a:ext cx="1580727" cy="1185545"/>
          </a:xfrm>
          <a:custGeom>
            <a:avLst/>
            <a:gdLst/>
            <a:ahLst/>
            <a:cxnLst/>
            <a:rect l="l" t="t" r="r" b="b"/>
            <a:pathLst>
              <a:path w="1185545" h="1185545">
                <a:moveTo>
                  <a:pt x="592582" y="0"/>
                </a:moveTo>
                <a:lnTo>
                  <a:pt x="543980" y="1964"/>
                </a:lnTo>
                <a:lnTo>
                  <a:pt x="496460" y="7755"/>
                </a:lnTo>
                <a:lnTo>
                  <a:pt x="450176" y="17221"/>
                </a:lnTo>
                <a:lnTo>
                  <a:pt x="405278" y="30209"/>
                </a:lnTo>
                <a:lnTo>
                  <a:pt x="361920" y="46567"/>
                </a:lnTo>
                <a:lnTo>
                  <a:pt x="320254" y="66141"/>
                </a:lnTo>
                <a:lnTo>
                  <a:pt x="280432" y="88781"/>
                </a:lnTo>
                <a:lnTo>
                  <a:pt x="242608" y="114332"/>
                </a:lnTo>
                <a:lnTo>
                  <a:pt x="206933" y="142643"/>
                </a:lnTo>
                <a:lnTo>
                  <a:pt x="173561" y="173561"/>
                </a:lnTo>
                <a:lnTo>
                  <a:pt x="142643" y="206933"/>
                </a:lnTo>
                <a:lnTo>
                  <a:pt x="114332" y="242608"/>
                </a:lnTo>
                <a:lnTo>
                  <a:pt x="88781" y="280432"/>
                </a:lnTo>
                <a:lnTo>
                  <a:pt x="66141" y="320254"/>
                </a:lnTo>
                <a:lnTo>
                  <a:pt x="46567" y="361920"/>
                </a:lnTo>
                <a:lnTo>
                  <a:pt x="30209" y="405278"/>
                </a:lnTo>
                <a:lnTo>
                  <a:pt x="17221" y="450176"/>
                </a:lnTo>
                <a:lnTo>
                  <a:pt x="7755" y="496460"/>
                </a:lnTo>
                <a:lnTo>
                  <a:pt x="1964" y="543980"/>
                </a:lnTo>
                <a:lnTo>
                  <a:pt x="0" y="592581"/>
                </a:lnTo>
                <a:lnTo>
                  <a:pt x="1964" y="641183"/>
                </a:lnTo>
                <a:lnTo>
                  <a:pt x="7755" y="688703"/>
                </a:lnTo>
                <a:lnTo>
                  <a:pt x="17221" y="734987"/>
                </a:lnTo>
                <a:lnTo>
                  <a:pt x="30209" y="779885"/>
                </a:lnTo>
                <a:lnTo>
                  <a:pt x="46567" y="823243"/>
                </a:lnTo>
                <a:lnTo>
                  <a:pt x="66141" y="864909"/>
                </a:lnTo>
                <a:lnTo>
                  <a:pt x="88781" y="904731"/>
                </a:lnTo>
                <a:lnTo>
                  <a:pt x="114332" y="942555"/>
                </a:lnTo>
                <a:lnTo>
                  <a:pt x="142643" y="978230"/>
                </a:lnTo>
                <a:lnTo>
                  <a:pt x="173561" y="1011602"/>
                </a:lnTo>
                <a:lnTo>
                  <a:pt x="206933" y="1042520"/>
                </a:lnTo>
                <a:lnTo>
                  <a:pt x="242608" y="1070831"/>
                </a:lnTo>
                <a:lnTo>
                  <a:pt x="280432" y="1096382"/>
                </a:lnTo>
                <a:lnTo>
                  <a:pt x="320254" y="1119022"/>
                </a:lnTo>
                <a:lnTo>
                  <a:pt x="361920" y="1138596"/>
                </a:lnTo>
                <a:lnTo>
                  <a:pt x="405278" y="1154954"/>
                </a:lnTo>
                <a:lnTo>
                  <a:pt x="450176" y="1167942"/>
                </a:lnTo>
                <a:lnTo>
                  <a:pt x="496460" y="1177408"/>
                </a:lnTo>
                <a:lnTo>
                  <a:pt x="543980" y="1183199"/>
                </a:lnTo>
                <a:lnTo>
                  <a:pt x="592582" y="1185163"/>
                </a:lnTo>
                <a:lnTo>
                  <a:pt x="641183" y="1183199"/>
                </a:lnTo>
                <a:lnTo>
                  <a:pt x="688703" y="1177408"/>
                </a:lnTo>
                <a:lnTo>
                  <a:pt x="734987" y="1167942"/>
                </a:lnTo>
                <a:lnTo>
                  <a:pt x="779885" y="1154954"/>
                </a:lnTo>
                <a:lnTo>
                  <a:pt x="823243" y="1138596"/>
                </a:lnTo>
                <a:lnTo>
                  <a:pt x="864909" y="1119022"/>
                </a:lnTo>
                <a:lnTo>
                  <a:pt x="904731" y="1096382"/>
                </a:lnTo>
                <a:lnTo>
                  <a:pt x="942555" y="1070831"/>
                </a:lnTo>
                <a:lnTo>
                  <a:pt x="978230" y="1042520"/>
                </a:lnTo>
                <a:lnTo>
                  <a:pt x="1011602" y="1011602"/>
                </a:lnTo>
                <a:lnTo>
                  <a:pt x="1042520" y="978230"/>
                </a:lnTo>
                <a:lnTo>
                  <a:pt x="1070831" y="942555"/>
                </a:lnTo>
                <a:lnTo>
                  <a:pt x="1096382" y="904731"/>
                </a:lnTo>
                <a:lnTo>
                  <a:pt x="1119022" y="864909"/>
                </a:lnTo>
                <a:lnTo>
                  <a:pt x="1138596" y="823243"/>
                </a:lnTo>
                <a:lnTo>
                  <a:pt x="1154954" y="779885"/>
                </a:lnTo>
                <a:lnTo>
                  <a:pt x="1167942" y="734987"/>
                </a:lnTo>
                <a:lnTo>
                  <a:pt x="1177408" y="688703"/>
                </a:lnTo>
                <a:lnTo>
                  <a:pt x="1183199" y="641183"/>
                </a:lnTo>
                <a:lnTo>
                  <a:pt x="1185164" y="592581"/>
                </a:lnTo>
                <a:lnTo>
                  <a:pt x="1183199" y="543980"/>
                </a:lnTo>
                <a:lnTo>
                  <a:pt x="1177408" y="496460"/>
                </a:lnTo>
                <a:lnTo>
                  <a:pt x="1167942" y="450176"/>
                </a:lnTo>
                <a:lnTo>
                  <a:pt x="1154954" y="405278"/>
                </a:lnTo>
                <a:lnTo>
                  <a:pt x="1138596" y="361920"/>
                </a:lnTo>
                <a:lnTo>
                  <a:pt x="1119022" y="320254"/>
                </a:lnTo>
                <a:lnTo>
                  <a:pt x="1096382" y="280432"/>
                </a:lnTo>
                <a:lnTo>
                  <a:pt x="1070831" y="242608"/>
                </a:lnTo>
                <a:lnTo>
                  <a:pt x="1042520" y="206933"/>
                </a:lnTo>
                <a:lnTo>
                  <a:pt x="1011602" y="173561"/>
                </a:lnTo>
                <a:lnTo>
                  <a:pt x="978230" y="142643"/>
                </a:lnTo>
                <a:lnTo>
                  <a:pt x="942555" y="114332"/>
                </a:lnTo>
                <a:lnTo>
                  <a:pt x="904731" y="88781"/>
                </a:lnTo>
                <a:lnTo>
                  <a:pt x="864909" y="66141"/>
                </a:lnTo>
                <a:lnTo>
                  <a:pt x="823243" y="46567"/>
                </a:lnTo>
                <a:lnTo>
                  <a:pt x="779885" y="30209"/>
                </a:lnTo>
                <a:lnTo>
                  <a:pt x="734987" y="17221"/>
                </a:lnTo>
                <a:lnTo>
                  <a:pt x="688703" y="7755"/>
                </a:lnTo>
                <a:lnTo>
                  <a:pt x="641183" y="1964"/>
                </a:lnTo>
                <a:lnTo>
                  <a:pt x="592582" y="0"/>
                </a:lnTo>
                <a:close/>
              </a:path>
            </a:pathLst>
          </a:custGeom>
          <a:solidFill>
            <a:srgbClr val="FFFFFF"/>
          </a:solidFill>
        </p:spPr>
        <p:txBody>
          <a:bodyPr wrap="square" lIns="0" tIns="0" rIns="0" bIns="0" rtlCol="0"/>
          <a:lstStyle/>
          <a:p>
            <a:endParaRPr sz="1800"/>
          </a:p>
        </p:txBody>
      </p:sp>
      <p:sp>
        <p:nvSpPr>
          <p:cNvPr id="18" name="bk object 18"/>
          <p:cNvSpPr/>
          <p:nvPr/>
        </p:nvSpPr>
        <p:spPr>
          <a:xfrm>
            <a:off x="382303" y="296468"/>
            <a:ext cx="1466544" cy="1099896"/>
          </a:xfrm>
          <a:prstGeom prst="rect">
            <a:avLst/>
          </a:prstGeom>
          <a:blipFill>
            <a:blip r:embed="rId10"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1800"/>
          </a:p>
        </p:txBody>
      </p:sp>
      <p:sp>
        <p:nvSpPr>
          <p:cNvPr id="19" name="bk object 19"/>
          <p:cNvSpPr/>
          <p:nvPr/>
        </p:nvSpPr>
        <p:spPr>
          <a:xfrm>
            <a:off x="2186093" y="6527800"/>
            <a:ext cx="10005907" cy="330200"/>
          </a:xfrm>
          <a:custGeom>
            <a:avLst/>
            <a:gdLst/>
            <a:ahLst/>
            <a:cxnLst/>
            <a:rect l="l" t="t" r="r" b="b"/>
            <a:pathLst>
              <a:path w="7504430" h="330200">
                <a:moveTo>
                  <a:pt x="0" y="330200"/>
                </a:moveTo>
                <a:lnTo>
                  <a:pt x="7504430" y="330200"/>
                </a:lnTo>
                <a:lnTo>
                  <a:pt x="7504430" y="0"/>
                </a:lnTo>
                <a:lnTo>
                  <a:pt x="0" y="0"/>
                </a:lnTo>
                <a:lnTo>
                  <a:pt x="0" y="330200"/>
                </a:lnTo>
                <a:close/>
              </a:path>
            </a:pathLst>
          </a:custGeom>
          <a:solidFill>
            <a:srgbClr val="8DDEF8"/>
          </a:solidFill>
        </p:spPr>
        <p:txBody>
          <a:bodyPr wrap="square" lIns="0" tIns="0" rIns="0" bIns="0" rtlCol="0"/>
          <a:lstStyle/>
          <a:p>
            <a:endParaRPr sz="1800"/>
          </a:p>
        </p:txBody>
      </p:sp>
      <p:sp>
        <p:nvSpPr>
          <p:cNvPr id="2" name="Holder 2"/>
          <p:cNvSpPr>
            <a:spLocks noGrp="1"/>
          </p:cNvSpPr>
          <p:nvPr>
            <p:ph type="title"/>
          </p:nvPr>
        </p:nvSpPr>
        <p:spPr>
          <a:xfrm>
            <a:off x="1719071" y="424654"/>
            <a:ext cx="8753856" cy="323165"/>
          </a:xfrm>
          <a:prstGeom prst="rect">
            <a:avLst/>
          </a:prstGeom>
        </p:spPr>
        <p:txBody>
          <a:bodyPr wrap="square" lIns="0" tIns="0" rIns="0" bIns="0">
            <a:spAutoFit/>
          </a:bodyPr>
          <a:lstStyle>
            <a:lvl1pPr>
              <a:defRPr sz="2100" b="1" i="0">
                <a:solidFill>
                  <a:srgbClr val="231F20"/>
                </a:solidFill>
                <a:latin typeface="Georgia"/>
                <a:cs typeface="Georgia"/>
              </a:defRPr>
            </a:lvl1pPr>
          </a:lstStyle>
          <a:p>
            <a:endParaRPr/>
          </a:p>
        </p:txBody>
      </p:sp>
      <p:sp>
        <p:nvSpPr>
          <p:cNvPr id="3" name="Holder 3"/>
          <p:cNvSpPr>
            <a:spLocks noGrp="1"/>
          </p:cNvSpPr>
          <p:nvPr>
            <p:ph type="body" idx="1"/>
          </p:nvPr>
        </p:nvSpPr>
        <p:spPr>
          <a:xfrm>
            <a:off x="809751" y="1801114"/>
            <a:ext cx="10572496" cy="338554"/>
          </a:xfrm>
          <a:prstGeom prst="rect">
            <a:avLst/>
          </a:prstGeom>
        </p:spPr>
        <p:txBody>
          <a:bodyPr wrap="square" lIns="0" tIns="0" rIns="0" bIns="0">
            <a:spAutoFit/>
          </a:bodyPr>
          <a:lstStyle>
            <a:lvl1pPr>
              <a:defRPr sz="2200" b="0" i="0">
                <a:solidFill>
                  <a:srgbClr val="231F20"/>
                </a:solidFill>
                <a:latin typeface="Calibri"/>
                <a:cs typeface="Calibri"/>
              </a:defRPr>
            </a:lvl1pPr>
          </a:lstStyle>
          <a:p>
            <a:endParaRPr/>
          </a:p>
        </p:txBody>
      </p:sp>
      <p:sp>
        <p:nvSpPr>
          <p:cNvPr id="4" name="Holder 4"/>
          <p:cNvSpPr>
            <a:spLocks noGrp="1"/>
          </p:cNvSpPr>
          <p:nvPr>
            <p:ph type="ftr" sz="quarter" idx="5"/>
          </p:nvPr>
        </p:nvSpPr>
        <p:spPr>
          <a:xfrm>
            <a:off x="4057482" y="6520655"/>
            <a:ext cx="6259407" cy="307777"/>
          </a:xfrm>
          <a:prstGeom prst="rect">
            <a:avLst/>
          </a:prstGeom>
        </p:spPr>
        <p:txBody>
          <a:bodyPr wrap="square" lIns="0" tIns="0" rIns="0" bIns="0">
            <a:spAutoFit/>
          </a:bodyPr>
          <a:lstStyle>
            <a:lvl1pPr>
              <a:defRPr sz="2000" b="1" i="0">
                <a:solidFill>
                  <a:srgbClr val="C0E7F9"/>
                </a:solidFill>
                <a:latin typeface="Calibri"/>
                <a:cs typeface="Calibri"/>
              </a:defRPr>
            </a:lvl1pPr>
          </a:lstStyle>
          <a:p>
            <a:pPr marL="12700">
              <a:spcBef>
                <a:spcPts val="5"/>
              </a:spcBef>
            </a:pPr>
            <a:r>
              <a:rPr lang="en-US" spc="-10"/>
              <a:t>STRENGTHENING </a:t>
            </a:r>
            <a:r>
              <a:rPr lang="en-US" spc="-25"/>
              <a:t>PARENT </a:t>
            </a:r>
            <a:r>
              <a:rPr lang="en-US" spc="-5"/>
              <a:t>CENTER</a:t>
            </a:r>
            <a:r>
              <a:rPr lang="en-US" spc="40"/>
              <a:t> </a:t>
            </a:r>
            <a:r>
              <a:rPr lang="en-US" spc="-10"/>
              <a:t>CAPACITY</a:t>
            </a:r>
            <a:endParaRPr lang="en-US" spc="-10"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2/6/2020</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3285451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34.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9.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parentcenterhub.org/welcome-to-the-naptac-library/" TargetMode="External"/><Relationship Id="rId1" Type="http://schemas.openxmlformats.org/officeDocument/2006/relationships/slideLayout" Target="../slideLayouts/slideLayout29.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parentcenterhub.org/naptac-tier1-culture/" TargetMode="External"/><Relationship Id="rId1" Type="http://schemas.openxmlformats.org/officeDocument/2006/relationships/slideLayout" Target="../slideLayouts/slideLayout29.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4.xml"/><Relationship Id="rId4" Type="http://schemas.openxmlformats.org/officeDocument/2006/relationships/hyperlink" Target="https://www.parentcenterhub.org/naptac-tier1-cultur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parentcenterhub.org/naptac-tier2-outreach/" TargetMode="External"/><Relationship Id="rId1" Type="http://schemas.openxmlformats.org/officeDocument/2006/relationships/slideLayout" Target="../slideLayouts/slideLayout29.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parentcenterhub.org/naptac-tier2-outreach/" TargetMode="External"/><Relationship Id="rId1" Type="http://schemas.openxmlformats.org/officeDocument/2006/relationships/slideLayout" Target="../slideLayouts/slideLayout34.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parentcenterhub.org/naptac-tier3-education-youth/" TargetMode="External"/><Relationship Id="rId1" Type="http://schemas.openxmlformats.org/officeDocument/2006/relationships/slideLayout" Target="../slideLayouts/slideLayout29.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5.jpeg"/><Relationship Id="rId1" Type="http://schemas.openxmlformats.org/officeDocument/2006/relationships/slideLayout" Target="../slideLayouts/slideLayout29.xml"/><Relationship Id="rId5" Type="http://schemas.openxmlformats.org/officeDocument/2006/relationships/image" Target="../media/image39.jp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hyperlink" Target="https://www.parentcenterhub.org/rptac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34.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34.xml"/><Relationship Id="rId5" Type="http://schemas.openxmlformats.org/officeDocument/2006/relationships/image" Target="../media/image44.jp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hyperlink" Target="mailto:debra.jennings@spanadvocacy.org" TargetMode="External"/><Relationship Id="rId2" Type="http://schemas.openxmlformats.org/officeDocument/2006/relationships/image" Target="../media/image14.jpeg"/><Relationship Id="rId1" Type="http://schemas.openxmlformats.org/officeDocument/2006/relationships/slideLayout" Target="../slideLayouts/slideLayout50.xml"/><Relationship Id="rId6" Type="http://schemas.openxmlformats.org/officeDocument/2006/relationships/image" Target="../media/image16.jpg"/><Relationship Id="rId5" Type="http://schemas.openxmlformats.org/officeDocument/2006/relationships/hyperlink" Target="https://www.parentcenterhub.org/welcome-to-the-naptac-library/"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A75695A5-21F5-4B49-AAEB-82FF186E0DD1}"/>
              </a:ext>
              <a:ext uri="{C183D7F6-B498-43B3-948B-1728B52AA6E4}">
                <adec:decorative xmlns:adec="http://schemas.microsoft.com/office/drawing/2017/decorative" val="1"/>
              </a:ext>
            </a:extLst>
          </p:cNvPr>
          <p:cNvGrpSpPr/>
          <p:nvPr/>
        </p:nvGrpSpPr>
        <p:grpSpPr>
          <a:xfrm>
            <a:off x="-21415" y="10735"/>
            <a:ext cx="290551" cy="6588028"/>
            <a:chOff x="266441" y="-9525"/>
            <a:chExt cx="290551" cy="5715000"/>
          </a:xfrm>
        </p:grpSpPr>
        <p:sp>
          <p:nvSpPr>
            <p:cNvPr id="75" name="Moon 27">
              <a:extLst>
                <a:ext uri="{FF2B5EF4-FFF2-40B4-BE49-F238E27FC236}">
                  <a16:creationId xmlns:a16="http://schemas.microsoft.com/office/drawing/2014/main" id="{CC2F43FC-40A4-4B4F-B7D2-6074AA07293A}"/>
                </a:ext>
              </a:extLst>
            </p:cNvPr>
            <p:cNvSpPr/>
            <p:nvPr userDrawn="1"/>
          </p:nvSpPr>
          <p:spPr>
            <a:xfrm>
              <a:off x="319955" y="-9525"/>
              <a:ext cx="237037" cy="2505075"/>
            </a:xfrm>
            <a:prstGeom prst="flowChartDelay">
              <a:avLst/>
            </a:prstGeom>
            <a:solidFill>
              <a:srgbClr val="81A600"/>
            </a:solidFill>
            <a:ln>
              <a:noFill/>
            </a:ln>
            <a:effectLst/>
          </p:spPr>
        </p:sp>
        <p:sp>
          <p:nvSpPr>
            <p:cNvPr id="76" name="Moon 26">
              <a:extLst>
                <a:ext uri="{FF2B5EF4-FFF2-40B4-BE49-F238E27FC236}">
                  <a16:creationId xmlns:a16="http://schemas.microsoft.com/office/drawing/2014/main" id="{7D9DDB19-D9C0-46FD-9041-405555ED065F}"/>
                </a:ext>
              </a:extLst>
            </p:cNvPr>
            <p:cNvSpPr/>
            <p:nvPr userDrawn="1"/>
          </p:nvSpPr>
          <p:spPr>
            <a:xfrm>
              <a:off x="308172" y="-9525"/>
              <a:ext cx="216820" cy="5715000"/>
            </a:xfrm>
            <a:prstGeom prst="flowChartDelay">
              <a:avLst/>
            </a:prstGeom>
            <a:solidFill>
              <a:srgbClr val="FFFFFF"/>
            </a:solidFill>
            <a:ln>
              <a:noFill/>
            </a:ln>
            <a:effectLst/>
          </p:spPr>
        </p:sp>
        <p:sp>
          <p:nvSpPr>
            <p:cNvPr id="77" name="Moon 25">
              <a:extLst>
                <a:ext uri="{FF2B5EF4-FFF2-40B4-BE49-F238E27FC236}">
                  <a16:creationId xmlns:a16="http://schemas.microsoft.com/office/drawing/2014/main" id="{A620674B-6A65-4086-9B30-3BB2E110C2F9}"/>
                </a:ext>
              </a:extLst>
            </p:cNvPr>
            <p:cNvSpPr/>
            <p:nvPr userDrawn="1"/>
          </p:nvSpPr>
          <p:spPr>
            <a:xfrm>
              <a:off x="266441" y="-9525"/>
              <a:ext cx="233184" cy="5715000"/>
            </a:xfrm>
            <a:prstGeom prst="flowChartDelay">
              <a:avLst/>
            </a:prstGeom>
            <a:solidFill>
              <a:srgbClr val="BE007C"/>
            </a:solidFill>
            <a:ln>
              <a:noFill/>
            </a:ln>
            <a:effectLst/>
          </p:spPr>
        </p:sp>
      </p:grpSp>
      <p:sp>
        <p:nvSpPr>
          <p:cNvPr id="19" name="Rectangle 18">
            <a:extLst>
              <a:ext uri="{FF2B5EF4-FFF2-40B4-BE49-F238E27FC236}">
                <a16:creationId xmlns:a16="http://schemas.microsoft.com/office/drawing/2014/main" id="{6F77CD51-9FB9-4202-AD5B-8AB71B92534D}"/>
              </a:ext>
            </a:extLst>
          </p:cNvPr>
          <p:cNvSpPr/>
          <p:nvPr/>
        </p:nvSpPr>
        <p:spPr>
          <a:xfrm>
            <a:off x="4145949" y="2809712"/>
            <a:ext cx="4031343" cy="2756846"/>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a:extLst>
              <a:ext uri="{FF2B5EF4-FFF2-40B4-BE49-F238E27FC236}">
                <a16:creationId xmlns:a16="http://schemas.microsoft.com/office/drawing/2014/main" id="{4E22FCEA-FAC8-4E0D-A7A1-15F865B448BF}"/>
              </a:ext>
            </a:extLst>
          </p:cNvPr>
          <p:cNvSpPr txBox="1"/>
          <p:nvPr/>
        </p:nvSpPr>
        <p:spPr>
          <a:xfrm>
            <a:off x="2281951" y="1186539"/>
            <a:ext cx="7332418" cy="1384995"/>
          </a:xfrm>
          <a:prstGeom prst="rect">
            <a:avLst/>
          </a:prstGeom>
          <a:noFill/>
        </p:spPr>
        <p:txBody>
          <a:bodyPr wrap="square" rtlCol="0">
            <a:spAutoFit/>
          </a:bodyPr>
          <a:lstStyle/>
          <a:p>
            <a:pPr algn="ctr"/>
            <a:r>
              <a:rPr lang="en-US" sz="3200" b="1" dirty="0">
                <a:solidFill>
                  <a:srgbClr val="000066"/>
                </a:solidFill>
              </a:rPr>
              <a:t>Serving Native American Families: </a:t>
            </a:r>
            <a:br>
              <a:rPr lang="en-US" sz="2400" b="1" dirty="0">
                <a:solidFill>
                  <a:srgbClr val="000066"/>
                </a:solidFill>
              </a:rPr>
            </a:br>
            <a:br>
              <a:rPr lang="en-US" sz="2400" b="1" dirty="0">
                <a:solidFill>
                  <a:srgbClr val="000066"/>
                </a:solidFill>
              </a:rPr>
            </a:br>
            <a:r>
              <a:rPr lang="en-US" sz="2800" b="1" dirty="0">
                <a:solidFill>
                  <a:srgbClr val="000066"/>
                </a:solidFill>
              </a:rPr>
              <a:t>A Resource Collection</a:t>
            </a:r>
          </a:p>
        </p:txBody>
      </p:sp>
      <p:sp>
        <p:nvSpPr>
          <p:cNvPr id="2" name="Rectangle: Top Corners Rounded 1">
            <a:extLst>
              <a:ext uri="{FF2B5EF4-FFF2-40B4-BE49-F238E27FC236}">
                <a16:creationId xmlns:a16="http://schemas.microsoft.com/office/drawing/2014/main" id="{CDF0E3B9-C82A-436D-8464-199769A78446}"/>
              </a:ext>
            </a:extLst>
          </p:cNvPr>
          <p:cNvSpPr/>
          <p:nvPr/>
        </p:nvSpPr>
        <p:spPr>
          <a:xfrm rot="10800000">
            <a:off x="4411707" y="0"/>
            <a:ext cx="2743199" cy="844008"/>
          </a:xfrm>
          <a:prstGeom prst="round2Same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0113AA43-FB04-4A9E-B1D0-16BCF74F33D7}"/>
              </a:ext>
            </a:extLst>
          </p:cNvPr>
          <p:cNvCxnSpPr>
            <a:cxnSpLocks/>
          </p:cNvCxnSpPr>
          <p:nvPr/>
        </p:nvCxnSpPr>
        <p:spPr>
          <a:xfrm>
            <a:off x="3441231" y="1879036"/>
            <a:ext cx="4684150" cy="0"/>
          </a:xfrm>
          <a:prstGeom prst="line">
            <a:avLst/>
          </a:prstGeom>
          <a:ln w="19050">
            <a:solidFill>
              <a:srgbClr val="000066"/>
            </a:solidFill>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4" name="TextBox 3">
            <a:extLst>
              <a:ext uri="{FF2B5EF4-FFF2-40B4-BE49-F238E27FC236}">
                <a16:creationId xmlns:a16="http://schemas.microsoft.com/office/drawing/2014/main" id="{B1351410-B611-485E-A667-D6619A0F4515}"/>
              </a:ext>
            </a:extLst>
          </p:cNvPr>
          <p:cNvSpPr txBox="1"/>
          <p:nvPr/>
        </p:nvSpPr>
        <p:spPr>
          <a:xfrm>
            <a:off x="4411707" y="120392"/>
            <a:ext cx="2743198" cy="584775"/>
          </a:xfrm>
          <a:prstGeom prst="rect">
            <a:avLst/>
          </a:prstGeom>
          <a:noFill/>
        </p:spPr>
        <p:txBody>
          <a:bodyPr wrap="square" rtlCol="0">
            <a:spAutoFit/>
          </a:bodyPr>
          <a:lstStyle/>
          <a:p>
            <a:pPr algn="ctr"/>
            <a:r>
              <a:rPr lang="en-US" dirty="0"/>
              <a:t>Welcome!</a:t>
            </a:r>
          </a:p>
          <a:p>
            <a:pPr algn="ctr"/>
            <a:r>
              <a:rPr lang="en-US" sz="1400" dirty="0"/>
              <a:t>The webinar will begin shortly.</a:t>
            </a:r>
          </a:p>
        </p:txBody>
      </p:sp>
      <p:sp>
        <p:nvSpPr>
          <p:cNvPr id="7" name="TextBox 6">
            <a:extLst>
              <a:ext uri="{FF2B5EF4-FFF2-40B4-BE49-F238E27FC236}">
                <a16:creationId xmlns:a16="http://schemas.microsoft.com/office/drawing/2014/main" id="{F3098361-5C5F-4786-BAC3-49AF51F649B0}"/>
              </a:ext>
            </a:extLst>
          </p:cNvPr>
          <p:cNvSpPr txBox="1"/>
          <p:nvPr/>
        </p:nvSpPr>
        <p:spPr>
          <a:xfrm>
            <a:off x="3290498" y="5806266"/>
            <a:ext cx="5776909" cy="984885"/>
          </a:xfrm>
          <a:prstGeom prst="rect">
            <a:avLst/>
          </a:prstGeom>
          <a:noFill/>
        </p:spPr>
        <p:txBody>
          <a:bodyPr wrap="square" rtlCol="0">
            <a:spAutoFit/>
          </a:bodyPr>
          <a:lstStyle/>
          <a:p>
            <a:pPr algn="ctr">
              <a:spcAft>
                <a:spcPts val="1200"/>
              </a:spcAft>
            </a:pPr>
            <a:r>
              <a:rPr lang="en-US" sz="2400" b="1" cap="small" spc="300" dirty="0">
                <a:solidFill>
                  <a:schemeClr val="bg2">
                    <a:lumMod val="10000"/>
                  </a:schemeClr>
                </a:solidFill>
              </a:rPr>
              <a:t>February 6, 2020 </a:t>
            </a:r>
          </a:p>
          <a:p>
            <a:pPr algn="ctr"/>
            <a:r>
              <a:rPr lang="en-US" sz="2400" b="1" cap="small" spc="300" dirty="0">
                <a:solidFill>
                  <a:schemeClr val="bg2">
                    <a:lumMod val="10000"/>
                  </a:schemeClr>
                </a:solidFill>
              </a:rPr>
              <a:t>3:00 pm – 4:15 pm Eastern</a:t>
            </a:r>
          </a:p>
        </p:txBody>
      </p:sp>
      <p:cxnSp>
        <p:nvCxnSpPr>
          <p:cNvPr id="10" name="Straight Connector 9">
            <a:extLst>
              <a:ext uri="{FF2B5EF4-FFF2-40B4-BE49-F238E27FC236}">
                <a16:creationId xmlns:a16="http://schemas.microsoft.com/office/drawing/2014/main" id="{87012026-C8E2-42D3-9B21-23C6D0FDD907}"/>
              </a:ext>
            </a:extLst>
          </p:cNvPr>
          <p:cNvCxnSpPr>
            <a:cxnSpLocks/>
          </p:cNvCxnSpPr>
          <p:nvPr/>
        </p:nvCxnSpPr>
        <p:spPr>
          <a:xfrm>
            <a:off x="4145949" y="6303965"/>
            <a:ext cx="4075782" cy="0"/>
          </a:xfrm>
          <a:prstGeom prst="line">
            <a:avLst/>
          </a:prstGeom>
          <a:ln w="12700">
            <a:solidFill>
              <a:srgbClr val="000066"/>
            </a:solidFill>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grpSp>
        <p:nvGrpSpPr>
          <p:cNvPr id="8" name="Group 7">
            <a:extLst>
              <a:ext uri="{FF2B5EF4-FFF2-40B4-BE49-F238E27FC236}">
                <a16:creationId xmlns:a16="http://schemas.microsoft.com/office/drawing/2014/main" id="{99F0242E-65CC-4CD8-90DA-3940CC5CE0D5}"/>
              </a:ext>
            </a:extLst>
          </p:cNvPr>
          <p:cNvGrpSpPr/>
          <p:nvPr/>
        </p:nvGrpSpPr>
        <p:grpSpPr>
          <a:xfrm>
            <a:off x="193874" y="5127659"/>
            <a:ext cx="2137411" cy="1628503"/>
            <a:chOff x="0" y="0"/>
            <a:chExt cx="1920240" cy="1463040"/>
          </a:xfrm>
        </p:grpSpPr>
        <p:grpSp>
          <p:nvGrpSpPr>
            <p:cNvPr id="9" name="Group 8">
              <a:extLst>
                <a:ext uri="{FF2B5EF4-FFF2-40B4-BE49-F238E27FC236}">
                  <a16:creationId xmlns:a16="http://schemas.microsoft.com/office/drawing/2014/main" id="{413F4BE7-004E-44A5-A616-0D8D5F1DB0A2}"/>
                </a:ext>
              </a:extLst>
            </p:cNvPr>
            <p:cNvGrpSpPr/>
            <p:nvPr userDrawn="1"/>
          </p:nvGrpSpPr>
          <p:grpSpPr>
            <a:xfrm>
              <a:off x="0" y="0"/>
              <a:ext cx="1920240" cy="1463040"/>
              <a:chOff x="0" y="0"/>
              <a:chExt cx="1745386" cy="1872379"/>
            </a:xfrm>
          </p:grpSpPr>
          <p:sp>
            <p:nvSpPr>
              <p:cNvPr id="12" name="Teardrop 11">
                <a:extLst>
                  <a:ext uri="{FF2B5EF4-FFF2-40B4-BE49-F238E27FC236}">
                    <a16:creationId xmlns:a16="http://schemas.microsoft.com/office/drawing/2014/main" id="{FCB64DE9-A100-4201-89FA-755361FEBC25}"/>
                  </a:ext>
                  <a:ext uri="{C183D7F6-B498-43B3-948B-1728B52AA6E4}">
                    <adec:decorative xmlns:adec="http://schemas.microsoft.com/office/drawing/2017/decorative" val="1"/>
                  </a:ext>
                </a:extLst>
              </p:cNvPr>
              <p:cNvSpPr/>
              <p:nvPr userDrawn="1"/>
            </p:nvSpPr>
            <p:spPr>
              <a:xfrm flipH="1">
                <a:off x="23751" y="0"/>
                <a:ext cx="1721635" cy="1872379"/>
              </a:xfrm>
              <a:prstGeom prst="teardrop">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ardrop 12">
                <a:extLst>
                  <a:ext uri="{FF2B5EF4-FFF2-40B4-BE49-F238E27FC236}">
                    <a16:creationId xmlns:a16="http://schemas.microsoft.com/office/drawing/2014/main" id="{AA227901-AD14-48E5-8C82-AA9E972435D8}"/>
                  </a:ext>
                  <a:ext uri="{C183D7F6-B498-43B3-948B-1728B52AA6E4}">
                    <adec:decorative xmlns:adec="http://schemas.microsoft.com/office/drawing/2017/decorative" val="1"/>
                  </a:ext>
                </a:extLst>
              </p:cNvPr>
              <p:cNvSpPr/>
              <p:nvPr userDrawn="1"/>
            </p:nvSpPr>
            <p:spPr>
              <a:xfrm flipH="1">
                <a:off x="0" y="0"/>
                <a:ext cx="1721636" cy="178040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1" name="Picture 10">
              <a:extLst>
                <a:ext uri="{FF2B5EF4-FFF2-40B4-BE49-F238E27FC236}">
                  <a16:creationId xmlns:a16="http://schemas.microsoft.com/office/drawing/2014/main" id="{C2F07F79-ED3F-486A-8C94-4A85E8084E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005" y="308758"/>
              <a:ext cx="1532255" cy="748030"/>
            </a:xfrm>
            <a:prstGeom prst="rect">
              <a:avLst/>
            </a:prstGeom>
            <a:effectLst/>
          </p:spPr>
        </p:pic>
      </p:grpSp>
      <p:pic>
        <p:nvPicPr>
          <p:cNvPr id="15" name="Picture 14">
            <a:extLst>
              <a:ext uri="{FF2B5EF4-FFF2-40B4-BE49-F238E27FC236}">
                <a16:creationId xmlns:a16="http://schemas.microsoft.com/office/drawing/2014/main" id="{C8C4856F-7A2C-49D9-9DCB-B7C4FEEAA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5091" y="5340764"/>
            <a:ext cx="1257999" cy="1257999"/>
          </a:xfrm>
          <a:prstGeom prst="rect">
            <a:avLst/>
          </a:prstGeom>
        </p:spPr>
      </p:pic>
      <p:pic>
        <p:nvPicPr>
          <p:cNvPr id="1026" name="Picture 2" descr="https://www.parentcenterhub.org/wp-content/uploads/2019/10/colorful-dancer-300x200.jpg">
            <a:extLst>
              <a:ext uri="{FF2B5EF4-FFF2-40B4-BE49-F238E27FC236}">
                <a16:creationId xmlns:a16="http://schemas.microsoft.com/office/drawing/2014/main" id="{DA8BD1A7-4A0E-45AD-A46E-48CF002F6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929" y="2897754"/>
            <a:ext cx="3779384" cy="25195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1" name="Group 60">
            <a:extLst>
              <a:ext uri="{FF2B5EF4-FFF2-40B4-BE49-F238E27FC236}">
                <a16:creationId xmlns:a16="http://schemas.microsoft.com/office/drawing/2014/main" id="{3755F465-4362-4368-8E41-60DC6718F85C}"/>
              </a:ext>
            </a:extLst>
          </p:cNvPr>
          <p:cNvGrpSpPr/>
          <p:nvPr/>
        </p:nvGrpSpPr>
        <p:grpSpPr>
          <a:xfrm>
            <a:off x="12037306" y="6011134"/>
            <a:ext cx="143302" cy="822960"/>
            <a:chOff x="12008731" y="5734909"/>
            <a:chExt cx="143302" cy="1097280"/>
          </a:xfrm>
        </p:grpSpPr>
        <p:sp>
          <p:nvSpPr>
            <p:cNvPr id="62" name="Moon 61">
              <a:extLst>
                <a:ext uri="{FF2B5EF4-FFF2-40B4-BE49-F238E27FC236}">
                  <a16:creationId xmlns:a16="http://schemas.microsoft.com/office/drawing/2014/main" id="{C81A3DA8-8D4E-4ABC-9B04-CDFEF4B2E6C2}"/>
                </a:ext>
              </a:extLst>
            </p:cNvPr>
            <p:cNvSpPr/>
            <p:nvPr userDrawn="1"/>
          </p:nvSpPr>
          <p:spPr>
            <a:xfrm rot="10841424">
              <a:off x="12008731" y="5921631"/>
              <a:ext cx="102913" cy="851962"/>
            </a:xfrm>
            <a:prstGeom prst="moon">
              <a:avLst/>
            </a:prstGeom>
            <a:solidFill>
              <a:srgbClr val="81A600"/>
            </a:solidFill>
            <a:ln w="12700" cap="flat" cmpd="sng" algn="ctr">
              <a:noFill/>
              <a:prstDash val="solid"/>
              <a:miter lim="800000"/>
            </a:ln>
            <a:effectLst/>
          </p:spPr>
        </p:sp>
        <p:sp>
          <p:nvSpPr>
            <p:cNvPr id="63" name="Moon 62">
              <a:extLst>
                <a:ext uri="{FF2B5EF4-FFF2-40B4-BE49-F238E27FC236}">
                  <a16:creationId xmlns:a16="http://schemas.microsoft.com/office/drawing/2014/main" id="{34F54D70-E207-43B7-8664-8002141310C5}"/>
                </a:ext>
              </a:extLst>
            </p:cNvPr>
            <p:cNvSpPr/>
            <p:nvPr userDrawn="1"/>
          </p:nvSpPr>
          <p:spPr>
            <a:xfrm rot="11139616">
              <a:off x="12060593" y="5734909"/>
              <a:ext cx="91440" cy="1097280"/>
            </a:xfrm>
            <a:prstGeom prst="moon">
              <a:avLst/>
            </a:prstGeom>
            <a:solidFill>
              <a:srgbClr val="BE007C"/>
            </a:solidFill>
            <a:ln w="12700" cap="flat" cmpd="sng" algn="ctr">
              <a:noFill/>
              <a:prstDash val="solid"/>
              <a:miter lim="800000"/>
            </a:ln>
            <a:effectLst/>
          </p:spPr>
        </p:sp>
      </p:grpSp>
      <p:grpSp>
        <p:nvGrpSpPr>
          <p:cNvPr id="64" name="Group 63">
            <a:extLst>
              <a:ext uri="{FF2B5EF4-FFF2-40B4-BE49-F238E27FC236}">
                <a16:creationId xmlns:a16="http://schemas.microsoft.com/office/drawing/2014/main" id="{A366B8C1-3A5D-47E7-95C6-49EF617E46CD}"/>
              </a:ext>
            </a:extLst>
          </p:cNvPr>
          <p:cNvGrpSpPr/>
          <p:nvPr/>
        </p:nvGrpSpPr>
        <p:grpSpPr>
          <a:xfrm>
            <a:off x="11332780" y="6714961"/>
            <a:ext cx="822960" cy="125547"/>
            <a:chOff x="10432664" y="6714961"/>
            <a:chExt cx="1737360" cy="125547"/>
          </a:xfrm>
        </p:grpSpPr>
        <p:sp>
          <p:nvSpPr>
            <p:cNvPr id="65" name="Moon 64">
              <a:extLst>
                <a:ext uri="{FF2B5EF4-FFF2-40B4-BE49-F238E27FC236}">
                  <a16:creationId xmlns:a16="http://schemas.microsoft.com/office/drawing/2014/main" id="{842C234C-074C-4774-9DDC-A093B8415C6C}"/>
                </a:ext>
              </a:extLst>
            </p:cNvPr>
            <p:cNvSpPr/>
            <p:nvPr userDrawn="1"/>
          </p:nvSpPr>
          <p:spPr>
            <a:xfrm rot="16298902">
              <a:off x="11248963" y="6074881"/>
              <a:ext cx="91440" cy="1371600"/>
            </a:xfrm>
            <a:prstGeom prst="moon">
              <a:avLst/>
            </a:prstGeom>
            <a:solidFill>
              <a:srgbClr val="81A600"/>
            </a:solidFill>
            <a:ln w="12700" cap="flat" cmpd="sng" algn="ctr">
              <a:noFill/>
              <a:prstDash val="solid"/>
              <a:miter lim="800000"/>
            </a:ln>
            <a:effectLst/>
          </p:spPr>
        </p:sp>
        <p:sp>
          <p:nvSpPr>
            <p:cNvPr id="66" name="Moon 65">
              <a:extLst>
                <a:ext uri="{FF2B5EF4-FFF2-40B4-BE49-F238E27FC236}">
                  <a16:creationId xmlns:a16="http://schemas.microsoft.com/office/drawing/2014/main" id="{F4515AB2-D410-46FD-89BD-DF5EE91983F2}"/>
                </a:ext>
              </a:extLst>
            </p:cNvPr>
            <p:cNvSpPr/>
            <p:nvPr userDrawn="1"/>
          </p:nvSpPr>
          <p:spPr>
            <a:xfrm rot="15917488">
              <a:off x="11255624" y="5926108"/>
              <a:ext cx="91440" cy="1737360"/>
            </a:xfrm>
            <a:prstGeom prst="moon">
              <a:avLst/>
            </a:prstGeom>
            <a:solidFill>
              <a:srgbClr val="BE007C"/>
            </a:solidFill>
            <a:ln w="12700" cap="flat" cmpd="sng" algn="ctr">
              <a:noFill/>
              <a:prstDash val="solid"/>
              <a:miter lim="800000"/>
            </a:ln>
            <a:effectLst/>
          </p:spPr>
        </p:sp>
      </p:grpSp>
      <p:sp>
        <p:nvSpPr>
          <p:cNvPr id="67" name="Flowchart: Stored Data 66">
            <a:extLst>
              <a:ext uri="{FF2B5EF4-FFF2-40B4-BE49-F238E27FC236}">
                <a16:creationId xmlns:a16="http://schemas.microsoft.com/office/drawing/2014/main" id="{3AD955F1-8676-4B5F-A655-83C17CCE0545}"/>
              </a:ext>
              <a:ext uri="{C183D7F6-B498-43B3-948B-1728B52AA6E4}">
                <adec:decorative xmlns:adec="http://schemas.microsoft.com/office/drawing/2017/decorative" val="1"/>
              </a:ext>
            </a:extLst>
          </p:cNvPr>
          <p:cNvSpPr/>
          <p:nvPr/>
        </p:nvSpPr>
        <p:spPr>
          <a:xfrm rot="5972958">
            <a:off x="11369033" y="-757143"/>
            <a:ext cx="441428" cy="1277896"/>
          </a:xfrm>
          <a:prstGeom prst="flowChartOnlineStorage">
            <a:avLst/>
          </a:prstGeom>
          <a:gradFill flip="none" rotWithShape="1">
            <a:gsLst>
              <a:gs pos="0">
                <a:srgbClr val="005680">
                  <a:lumMod val="75000"/>
                </a:srgbClr>
              </a:gs>
              <a:gs pos="75000">
                <a:srgbClr val="C5D4DE"/>
              </a:gs>
              <a:gs pos="54000">
                <a:srgbClr val="A9C2D1"/>
              </a:gs>
              <a:gs pos="37000">
                <a:srgbClr val="719EB6"/>
              </a:gs>
              <a:gs pos="100000">
                <a:srgbClr val="005680">
                  <a:tint val="23500"/>
                  <a:satMod val="160000"/>
                </a:srgbClr>
              </a:gs>
            </a:gsLst>
            <a:lin ang="5400000" scaled="1"/>
            <a:tileRect/>
          </a:gradFill>
          <a:ln w="12700" cap="flat" cmpd="sng" algn="ctr">
            <a:no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68" name="Flowchart: Stored Data 67">
            <a:extLst>
              <a:ext uri="{FF2B5EF4-FFF2-40B4-BE49-F238E27FC236}">
                <a16:creationId xmlns:a16="http://schemas.microsoft.com/office/drawing/2014/main" id="{C81B80DF-788B-45AE-8DDF-03E681243D10}"/>
              </a:ext>
              <a:ext uri="{C183D7F6-B498-43B3-948B-1728B52AA6E4}">
                <adec:decorative xmlns:adec="http://schemas.microsoft.com/office/drawing/2017/decorative" val="1"/>
              </a:ext>
            </a:extLst>
          </p:cNvPr>
          <p:cNvSpPr/>
          <p:nvPr/>
        </p:nvSpPr>
        <p:spPr>
          <a:xfrm rot="9945689">
            <a:off x="12047071" y="-154125"/>
            <a:ext cx="569518" cy="1155431"/>
          </a:xfrm>
          <a:prstGeom prst="flowChartOnlineStorage">
            <a:avLst/>
          </a:prstGeom>
          <a:gradFill flip="none" rotWithShape="1">
            <a:gsLst>
              <a:gs pos="0">
                <a:srgbClr val="005680">
                  <a:lumMod val="75000"/>
                </a:srgbClr>
              </a:gs>
              <a:gs pos="75000">
                <a:srgbClr val="C5D4DE"/>
              </a:gs>
              <a:gs pos="54000">
                <a:srgbClr val="A9C2D1"/>
              </a:gs>
              <a:gs pos="37000">
                <a:srgbClr val="719EB6"/>
              </a:gs>
              <a:gs pos="100000">
                <a:srgbClr val="005680">
                  <a:tint val="23500"/>
                  <a:satMod val="160000"/>
                </a:srgbClr>
              </a:gs>
            </a:gsLst>
            <a:path path="circle">
              <a:fillToRect t="100000" r="100000"/>
            </a:path>
            <a:tileRect l="-100000" b="-100000"/>
          </a:gradFill>
          <a:ln w="12700" cap="flat" cmpd="sng" algn="ctr">
            <a:noFill/>
            <a:prstDash val="solid"/>
            <a:miter lim="800000"/>
          </a:ln>
          <a:effectLst/>
        </p:spPr>
      </p:sp>
      <p:sp>
        <p:nvSpPr>
          <p:cNvPr id="69" name="Wave 68">
            <a:extLst>
              <a:ext uri="{FF2B5EF4-FFF2-40B4-BE49-F238E27FC236}">
                <a16:creationId xmlns:a16="http://schemas.microsoft.com/office/drawing/2014/main" id="{5C5D785B-ECD5-4353-84D0-7A797CE1803E}"/>
              </a:ext>
            </a:extLst>
          </p:cNvPr>
          <p:cNvSpPr/>
          <p:nvPr/>
        </p:nvSpPr>
        <p:spPr>
          <a:xfrm rot="16200000">
            <a:off x="-3410777"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E1463C2E-0182-4EF3-AE4C-BF170B9127B7}"/>
              </a:ext>
              <a:ext uri="{C183D7F6-B498-43B3-948B-1728B52AA6E4}">
                <adec:decorative xmlns:adec="http://schemas.microsoft.com/office/drawing/2017/decorative" val="1"/>
              </a:ext>
            </a:extLst>
          </p:cNvPr>
          <p:cNvGrpSpPr/>
          <p:nvPr/>
        </p:nvGrpSpPr>
        <p:grpSpPr>
          <a:xfrm>
            <a:off x="-46334" y="120392"/>
            <a:ext cx="2286000" cy="140763"/>
            <a:chOff x="-1" y="-9528"/>
            <a:chExt cx="2286000" cy="140763"/>
          </a:xfrm>
        </p:grpSpPr>
        <p:sp>
          <p:nvSpPr>
            <p:cNvPr id="58" name="Moon 57">
              <a:extLst>
                <a:ext uri="{FF2B5EF4-FFF2-40B4-BE49-F238E27FC236}">
                  <a16:creationId xmlns:a16="http://schemas.microsoft.com/office/drawing/2014/main" id="{353608E8-73F3-4EB2-8F7F-3C8C69AAADE4}"/>
                </a:ext>
              </a:extLst>
            </p:cNvPr>
            <p:cNvSpPr/>
            <p:nvPr userDrawn="1"/>
          </p:nvSpPr>
          <p:spPr>
            <a:xfrm rot="5635858">
              <a:off x="1219238" y="-934633"/>
              <a:ext cx="110899" cy="2020837"/>
            </a:xfrm>
            <a:prstGeom prst="moon">
              <a:avLst/>
            </a:prstGeom>
            <a:solidFill>
              <a:srgbClr val="81A600"/>
            </a:solidFill>
            <a:ln w="12700" cap="flat" cmpd="sng" algn="ctr">
              <a:noFill/>
              <a:prstDash val="solid"/>
              <a:miter lim="800000"/>
            </a:ln>
            <a:effectLst/>
          </p:spPr>
        </p:sp>
        <p:sp>
          <p:nvSpPr>
            <p:cNvPr id="59" name="Moon 58">
              <a:extLst>
                <a:ext uri="{FF2B5EF4-FFF2-40B4-BE49-F238E27FC236}">
                  <a16:creationId xmlns:a16="http://schemas.microsoft.com/office/drawing/2014/main" id="{847B5481-D146-4D18-8D59-F4A687C5A716}"/>
                </a:ext>
              </a:extLst>
            </p:cNvPr>
            <p:cNvSpPr/>
            <p:nvPr userDrawn="1"/>
          </p:nvSpPr>
          <p:spPr>
            <a:xfrm rot="5578132">
              <a:off x="1213007" y="-781147"/>
              <a:ext cx="45719" cy="1659365"/>
            </a:xfrm>
            <a:prstGeom prst="moon">
              <a:avLst/>
            </a:prstGeom>
            <a:solidFill>
              <a:srgbClr val="FFFFFF"/>
            </a:solidFill>
            <a:ln w="12700" cap="flat" cmpd="sng" algn="ctr">
              <a:noFill/>
              <a:prstDash val="solid"/>
              <a:miter lim="800000"/>
            </a:ln>
            <a:effectLst/>
          </p:spPr>
        </p:sp>
        <p:sp>
          <p:nvSpPr>
            <p:cNvPr id="60" name="Moon 59">
              <a:extLst>
                <a:ext uri="{FF2B5EF4-FFF2-40B4-BE49-F238E27FC236}">
                  <a16:creationId xmlns:a16="http://schemas.microsoft.com/office/drawing/2014/main" id="{0C636DEA-C68C-42AB-BC05-6C7E8E9E0D14}"/>
                </a:ext>
              </a:extLst>
            </p:cNvPr>
            <p:cNvSpPr/>
            <p:nvPr userDrawn="1"/>
          </p:nvSpPr>
          <p:spPr>
            <a:xfrm rot="5400000">
              <a:off x="1097279" y="-1106808"/>
              <a:ext cx="91440" cy="2286000"/>
            </a:xfrm>
            <a:prstGeom prst="moon">
              <a:avLst/>
            </a:prstGeom>
            <a:solidFill>
              <a:srgbClr val="BE007C"/>
            </a:solidFill>
            <a:ln w="12700" cap="flat" cmpd="sng" algn="ctr">
              <a:noFill/>
              <a:prstDash val="solid"/>
              <a:miter lim="800000"/>
            </a:ln>
            <a:effectLst/>
          </p:spPr>
        </p:sp>
      </p:grpSp>
    </p:spTree>
    <p:extLst>
      <p:ext uri="{BB962C8B-B14F-4D97-AF65-F5344CB8AC3E}">
        <p14:creationId xmlns:p14="http://schemas.microsoft.com/office/powerpoint/2010/main" val="91407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5CDA33A-0303-453B-AA34-24D555B4A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912" y="2463405"/>
            <a:ext cx="933597" cy="1084217"/>
          </a:xfrm>
          <a:prstGeom prst="rect">
            <a:avLst/>
          </a:prstGeom>
        </p:spPr>
      </p:pic>
      <p:pic>
        <p:nvPicPr>
          <p:cNvPr id="16" name="Picture 15">
            <a:extLst>
              <a:ext uri="{FF2B5EF4-FFF2-40B4-BE49-F238E27FC236}">
                <a16:creationId xmlns:a16="http://schemas.microsoft.com/office/drawing/2014/main" id="{B6EF024F-EE42-4E28-B7EA-3F72C60AD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7191" y="2463406"/>
            <a:ext cx="933597" cy="1084217"/>
          </a:xfrm>
          <a:prstGeom prst="rect">
            <a:avLst/>
          </a:prstGeom>
        </p:spPr>
      </p:pic>
      <p:pic>
        <p:nvPicPr>
          <p:cNvPr id="14" name="Picture 13">
            <a:extLst>
              <a:ext uri="{FF2B5EF4-FFF2-40B4-BE49-F238E27FC236}">
                <a16:creationId xmlns:a16="http://schemas.microsoft.com/office/drawing/2014/main" id="{B5D36566-236E-47A8-88BA-A959823BF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1509" y="4338511"/>
            <a:ext cx="933597" cy="1084217"/>
          </a:xfrm>
          <a:prstGeom prst="rect">
            <a:avLst/>
          </a:prstGeom>
        </p:spPr>
      </p:pic>
      <p:pic>
        <p:nvPicPr>
          <p:cNvPr id="13" name="Picture 12">
            <a:extLst>
              <a:ext uri="{FF2B5EF4-FFF2-40B4-BE49-F238E27FC236}">
                <a16:creationId xmlns:a16="http://schemas.microsoft.com/office/drawing/2014/main" id="{7B097FA7-A6AB-4AE1-82E7-CD163C074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876" y="4338512"/>
            <a:ext cx="933597" cy="1084217"/>
          </a:xfrm>
          <a:prstGeom prst="rect">
            <a:avLst/>
          </a:prstGeom>
        </p:spPr>
      </p:pic>
      <p:sp>
        <p:nvSpPr>
          <p:cNvPr id="12" name="Rectangle: Rounded Corners 11">
            <a:extLst>
              <a:ext uri="{FF2B5EF4-FFF2-40B4-BE49-F238E27FC236}">
                <a16:creationId xmlns:a16="http://schemas.microsoft.com/office/drawing/2014/main" id="{3A488977-3B98-4940-A9CF-5799980426C4}"/>
              </a:ext>
            </a:extLst>
          </p:cNvPr>
          <p:cNvSpPr/>
          <p:nvPr/>
        </p:nvSpPr>
        <p:spPr>
          <a:xfrm>
            <a:off x="2824736" y="4934966"/>
            <a:ext cx="7028341" cy="15457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E8B0441F-79DC-42C3-891F-71C31F5BE9B8}"/>
              </a:ext>
            </a:extLst>
          </p:cNvPr>
          <p:cNvSpPr/>
          <p:nvPr/>
        </p:nvSpPr>
        <p:spPr>
          <a:xfrm>
            <a:off x="4305258" y="1227882"/>
            <a:ext cx="3981424" cy="123660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36007-F20D-49CF-B8AF-7C36280DC7B4}"/>
              </a:ext>
            </a:extLst>
          </p:cNvPr>
          <p:cNvSpPr>
            <a:spLocks noGrp="1"/>
          </p:cNvSpPr>
          <p:nvPr>
            <p:ph type="title"/>
          </p:nvPr>
        </p:nvSpPr>
        <p:spPr>
          <a:xfrm>
            <a:off x="2824736" y="418282"/>
            <a:ext cx="7626350" cy="657780"/>
          </a:xfrm>
        </p:spPr>
        <p:txBody>
          <a:bodyPr>
            <a:normAutofit/>
          </a:bodyPr>
          <a:lstStyle/>
          <a:p>
            <a:pPr algn="ctr"/>
            <a:r>
              <a:rPr lang="en-US" sz="3600" b="1" dirty="0">
                <a:solidFill>
                  <a:srgbClr val="990033"/>
                </a:solidFill>
                <a:latin typeface="+mn-lt"/>
              </a:rPr>
              <a:t>Structure of the Library</a:t>
            </a:r>
          </a:p>
        </p:txBody>
      </p:sp>
      <p:cxnSp>
        <p:nvCxnSpPr>
          <p:cNvPr id="9" name="Straight Connector 8">
            <a:extLst>
              <a:ext uri="{FF2B5EF4-FFF2-40B4-BE49-F238E27FC236}">
                <a16:creationId xmlns:a16="http://schemas.microsoft.com/office/drawing/2014/main" id="{225665EE-8AC9-4870-88E1-1CE96665F875}"/>
              </a:ext>
            </a:extLst>
          </p:cNvPr>
          <p:cNvCxnSpPr/>
          <p:nvPr/>
        </p:nvCxnSpPr>
        <p:spPr>
          <a:xfrm>
            <a:off x="2624505" y="1076062"/>
            <a:ext cx="7228573" cy="0"/>
          </a:xfrm>
          <a:prstGeom prst="line">
            <a:avLst/>
          </a:prstGeom>
          <a:ln w="1270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Rectangle 90">
            <a:extLst>
              <a:ext uri="{FF2B5EF4-FFF2-40B4-BE49-F238E27FC236}">
                <a16:creationId xmlns:a16="http://schemas.microsoft.com/office/drawing/2014/main" id="{953C81BB-0EC4-4A99-8BAB-0D66E1444601}"/>
              </a:ext>
            </a:extLst>
          </p:cNvPr>
          <p:cNvSpPr>
            <a:spLocks noChangeArrowheads="1"/>
          </p:cNvSpPr>
          <p:nvPr/>
        </p:nvSpPr>
        <p:spPr bwMode="auto">
          <a:xfrm>
            <a:off x="4617654" y="1412773"/>
            <a:ext cx="3621168" cy="769441"/>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800"/>
              </a:spcAft>
              <a:buClr>
                <a:srgbClr val="990033"/>
              </a:buClr>
            </a:pPr>
            <a:r>
              <a:rPr lang="en-US" altLang="en-US" sz="2200" dirty="0">
                <a:solidFill>
                  <a:schemeClr val="bg2">
                    <a:lumMod val="25000"/>
                  </a:schemeClr>
                </a:solidFill>
              </a:rPr>
              <a:t>Designed to support </a:t>
            </a:r>
            <a:r>
              <a:rPr lang="en-US" altLang="en-US" sz="2200" b="1" dirty="0">
                <a:solidFill>
                  <a:schemeClr val="bg2">
                    <a:lumMod val="25000"/>
                  </a:schemeClr>
                </a:solidFill>
              </a:rPr>
              <a:t>current and new</a:t>
            </a:r>
            <a:r>
              <a:rPr lang="en-US" altLang="en-US" sz="2200" dirty="0">
                <a:solidFill>
                  <a:schemeClr val="bg2">
                    <a:lumMod val="25000"/>
                  </a:schemeClr>
                </a:solidFill>
              </a:rPr>
              <a:t> Parent Center staff</a:t>
            </a:r>
          </a:p>
        </p:txBody>
      </p:sp>
      <p:sp>
        <p:nvSpPr>
          <p:cNvPr id="7" name="Rectangle 90">
            <a:extLst>
              <a:ext uri="{FF2B5EF4-FFF2-40B4-BE49-F238E27FC236}">
                <a16:creationId xmlns:a16="http://schemas.microsoft.com/office/drawing/2014/main" id="{347F8617-BF4C-4613-994E-ADE7543F6982}"/>
              </a:ext>
            </a:extLst>
          </p:cNvPr>
          <p:cNvSpPr>
            <a:spLocks noChangeArrowheads="1"/>
          </p:cNvSpPr>
          <p:nvPr/>
        </p:nvSpPr>
        <p:spPr bwMode="auto">
          <a:xfrm>
            <a:off x="3690540" y="5247285"/>
            <a:ext cx="5425440" cy="1107996"/>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800"/>
              </a:spcAft>
              <a:buClr>
                <a:srgbClr val="990033"/>
              </a:buClr>
            </a:pPr>
            <a:r>
              <a:rPr lang="en-US" altLang="en-US" sz="2200" dirty="0">
                <a:solidFill>
                  <a:schemeClr val="bg2">
                    <a:lumMod val="25000"/>
                  </a:schemeClr>
                </a:solidFill>
              </a:rPr>
              <a:t>Recognizes that visitors to the Library possess a range of </a:t>
            </a:r>
            <a:r>
              <a:rPr lang="en-US" altLang="en-US" sz="2200" b="1" dirty="0">
                <a:solidFill>
                  <a:schemeClr val="bg2">
                    <a:lumMod val="25000"/>
                  </a:schemeClr>
                </a:solidFill>
              </a:rPr>
              <a:t>personal  experiences </a:t>
            </a:r>
            <a:r>
              <a:rPr lang="en-US" altLang="en-US" sz="2200" dirty="0">
                <a:solidFill>
                  <a:schemeClr val="bg2">
                    <a:lumMod val="25000"/>
                  </a:schemeClr>
                </a:solidFill>
              </a:rPr>
              <a:t>with Native families and communities</a:t>
            </a:r>
          </a:p>
        </p:txBody>
      </p:sp>
      <p:sp>
        <p:nvSpPr>
          <p:cNvPr id="10" name="Rectangle: Rounded Corners 9">
            <a:extLst>
              <a:ext uri="{FF2B5EF4-FFF2-40B4-BE49-F238E27FC236}">
                <a16:creationId xmlns:a16="http://schemas.microsoft.com/office/drawing/2014/main" id="{317F3BBD-65E3-4EB1-90F8-4EBAF93EE28A}"/>
              </a:ext>
            </a:extLst>
          </p:cNvPr>
          <p:cNvSpPr/>
          <p:nvPr/>
        </p:nvSpPr>
        <p:spPr>
          <a:xfrm>
            <a:off x="3419356" y="2809549"/>
            <a:ext cx="5720766" cy="154576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0">
            <a:extLst>
              <a:ext uri="{FF2B5EF4-FFF2-40B4-BE49-F238E27FC236}">
                <a16:creationId xmlns:a16="http://schemas.microsoft.com/office/drawing/2014/main" id="{DE98AB63-0417-44AA-8942-E72AFD239B2E}"/>
              </a:ext>
            </a:extLst>
          </p:cNvPr>
          <p:cNvSpPr>
            <a:spLocks noChangeArrowheads="1"/>
          </p:cNvSpPr>
          <p:nvPr/>
        </p:nvSpPr>
        <p:spPr bwMode="auto">
          <a:xfrm>
            <a:off x="3843290" y="3045372"/>
            <a:ext cx="5119940" cy="1107996"/>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800"/>
              </a:spcAft>
              <a:buClr>
                <a:srgbClr val="990033"/>
              </a:buClr>
            </a:pPr>
            <a:r>
              <a:rPr lang="en-US" altLang="en-US" sz="2200" dirty="0">
                <a:solidFill>
                  <a:schemeClr val="bg2">
                    <a:lumMod val="25000"/>
                  </a:schemeClr>
                </a:solidFill>
              </a:rPr>
              <a:t>Recognizes that visitors to the Library have their own level of </a:t>
            </a:r>
            <a:r>
              <a:rPr lang="en-US" altLang="en-US" sz="2200" b="1" dirty="0">
                <a:solidFill>
                  <a:schemeClr val="bg2">
                    <a:lumMod val="25000"/>
                  </a:schemeClr>
                </a:solidFill>
              </a:rPr>
              <a:t>prior learning</a:t>
            </a:r>
            <a:r>
              <a:rPr lang="en-US" altLang="en-US" sz="2200" dirty="0">
                <a:solidFill>
                  <a:schemeClr val="bg2">
                    <a:lumMod val="25000"/>
                  </a:schemeClr>
                </a:solidFill>
              </a:rPr>
              <a:t> </a:t>
            </a:r>
            <a:r>
              <a:rPr lang="en-US" altLang="en-US" sz="2200" dirty="0">
                <a:solidFill>
                  <a:schemeClr val="bg2">
                    <a:lumMod val="25000"/>
                  </a:schemeClr>
                </a:solidFill>
                <a:latin typeface="French Script MT" panose="03020402040607040605" pitchFamily="66" charset="0"/>
              </a:rPr>
              <a:t>&amp;</a:t>
            </a:r>
            <a:r>
              <a:rPr lang="en-US" altLang="en-US" sz="2200" dirty="0">
                <a:solidFill>
                  <a:schemeClr val="bg2">
                    <a:lumMod val="25000"/>
                  </a:schemeClr>
                </a:solidFill>
              </a:rPr>
              <a:t> research on Native peoples</a:t>
            </a:r>
          </a:p>
        </p:txBody>
      </p:sp>
      <p:sp>
        <p:nvSpPr>
          <p:cNvPr id="17" name="Wave 16">
            <a:extLst>
              <a:ext uri="{FF2B5EF4-FFF2-40B4-BE49-F238E27FC236}">
                <a16:creationId xmlns:a16="http://schemas.microsoft.com/office/drawing/2014/main" id="{57854212-B8AB-4F9C-AC17-8012758E930E}"/>
              </a:ext>
            </a:extLst>
          </p:cNvPr>
          <p:cNvSpPr/>
          <p:nvPr/>
        </p:nvSpPr>
        <p:spPr>
          <a:xfrm rot="16200000">
            <a:off x="-3370561" y="3321356"/>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62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5665EE-8AC9-4870-88E1-1CE96665F875}"/>
              </a:ext>
            </a:extLst>
          </p:cNvPr>
          <p:cNvCxnSpPr/>
          <p:nvPr/>
        </p:nvCxnSpPr>
        <p:spPr>
          <a:xfrm>
            <a:off x="2563054" y="1131708"/>
            <a:ext cx="7228573" cy="0"/>
          </a:xfrm>
          <a:prstGeom prst="line">
            <a:avLst/>
          </a:prstGeom>
          <a:ln w="1270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90">
            <a:extLst>
              <a:ext uri="{FF2B5EF4-FFF2-40B4-BE49-F238E27FC236}">
                <a16:creationId xmlns:a16="http://schemas.microsoft.com/office/drawing/2014/main" id="{2751D695-CBA6-466C-B0D3-31D4D1AFB079}"/>
              </a:ext>
            </a:extLst>
          </p:cNvPr>
          <p:cNvSpPr>
            <a:spLocks noChangeArrowheads="1"/>
          </p:cNvSpPr>
          <p:nvPr/>
        </p:nvSpPr>
        <p:spPr bwMode="auto">
          <a:xfrm>
            <a:off x="2641430" y="1376153"/>
            <a:ext cx="7228572" cy="498598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b="1" cap="small" dirty="0">
                <a:solidFill>
                  <a:schemeClr val="accent1">
                    <a:lumMod val="50000"/>
                  </a:schemeClr>
                </a:solidFill>
              </a:rPr>
              <a:t>Four Tiers of Learning</a:t>
            </a:r>
            <a:r>
              <a:rPr lang="en-US" altLang="en-US" sz="2400" dirty="0"/>
              <a:t>, </a:t>
            </a:r>
            <a:r>
              <a:rPr lang="en-US" altLang="en-US" sz="2200" dirty="0"/>
              <a:t>built on research on how one learns about a culture different than one’s own:</a:t>
            </a:r>
          </a:p>
          <a:p>
            <a:endParaRPr lang="en-US" altLang="en-US" sz="2200" dirty="0"/>
          </a:p>
          <a:p>
            <a:pPr marL="1027112" lvl="2">
              <a:buClr>
                <a:srgbClr val="990033"/>
              </a:buClr>
            </a:pPr>
            <a:r>
              <a:rPr lang="en-US" altLang="en-US" sz="2200" dirty="0"/>
              <a:t>Gain background information about the </a:t>
            </a:r>
            <a:r>
              <a:rPr lang="en-US" altLang="en-US" sz="2200" b="1" dirty="0">
                <a:solidFill>
                  <a:srgbClr val="000066"/>
                </a:solidFill>
              </a:rPr>
              <a:t>culture</a:t>
            </a:r>
            <a:r>
              <a:rPr lang="en-US" altLang="en-US" sz="2200" dirty="0"/>
              <a:t>—</a:t>
            </a:r>
            <a:r>
              <a:rPr lang="en-US" altLang="en-US" sz="2200" b="1" i="1" dirty="0"/>
              <a:t>Must reads!!</a:t>
            </a:r>
            <a:br>
              <a:rPr lang="en-US" altLang="en-US" sz="2200" i="1" dirty="0"/>
            </a:br>
            <a:endParaRPr lang="en-US" altLang="en-US" sz="2200" i="1" dirty="0"/>
          </a:p>
          <a:p>
            <a:pPr marL="1027112" lvl="2">
              <a:buClr>
                <a:srgbClr val="990033"/>
              </a:buClr>
            </a:pPr>
            <a:r>
              <a:rPr lang="en-US" altLang="en-US" sz="2200" dirty="0"/>
              <a:t>Gain </a:t>
            </a:r>
            <a:r>
              <a:rPr lang="en-US" altLang="en-US" sz="2200" b="1" dirty="0">
                <a:solidFill>
                  <a:srgbClr val="000066"/>
                </a:solidFill>
              </a:rPr>
              <a:t>experience with people</a:t>
            </a:r>
            <a:r>
              <a:rPr lang="en-US" altLang="en-US" sz="2200" dirty="0"/>
              <a:t> within the group </a:t>
            </a:r>
            <a:br>
              <a:rPr lang="en-US" altLang="en-US" sz="2200" dirty="0"/>
            </a:br>
            <a:r>
              <a:rPr lang="en-US" altLang="en-US" sz="2200" dirty="0"/>
              <a:t>(e.g., conduct outreach)</a:t>
            </a:r>
            <a:br>
              <a:rPr lang="en-US" altLang="en-US" sz="2200" dirty="0"/>
            </a:br>
            <a:endParaRPr lang="en-US" altLang="en-US" sz="2200" dirty="0"/>
          </a:p>
          <a:p>
            <a:pPr marL="1027112" lvl="2">
              <a:buClr>
                <a:srgbClr val="990033"/>
              </a:buClr>
            </a:pPr>
            <a:r>
              <a:rPr lang="en-US" altLang="en-US" sz="2200" dirty="0"/>
              <a:t>Learn about </a:t>
            </a:r>
            <a:r>
              <a:rPr lang="en-US" altLang="en-US" sz="2200" b="1" i="1" dirty="0">
                <a:solidFill>
                  <a:srgbClr val="000066"/>
                </a:solidFill>
              </a:rPr>
              <a:t>sub</a:t>
            </a:r>
            <a:r>
              <a:rPr lang="en-US" altLang="en-US" sz="2200" b="1" dirty="0">
                <a:solidFill>
                  <a:srgbClr val="000066"/>
                </a:solidFill>
              </a:rPr>
              <a:t>groups</a:t>
            </a:r>
            <a:r>
              <a:rPr lang="en-US" altLang="en-US" sz="2200" dirty="0"/>
              <a:t> within the culture </a:t>
            </a:r>
            <a:br>
              <a:rPr lang="en-US" altLang="en-US" sz="2200" dirty="0"/>
            </a:br>
            <a:r>
              <a:rPr lang="en-US" altLang="en-US" sz="2200" dirty="0"/>
              <a:t>(e.g., youth)</a:t>
            </a:r>
            <a:br>
              <a:rPr lang="en-US" altLang="en-US" sz="2200" dirty="0"/>
            </a:br>
            <a:endParaRPr lang="en-US" altLang="en-US" sz="2200" dirty="0"/>
          </a:p>
          <a:p>
            <a:pPr marL="1027112" lvl="2">
              <a:buClr>
                <a:srgbClr val="990033"/>
              </a:buClr>
            </a:pPr>
            <a:r>
              <a:rPr lang="en-US" altLang="en-US" sz="2200" dirty="0"/>
              <a:t>Commit to </a:t>
            </a:r>
            <a:r>
              <a:rPr lang="en-US" altLang="en-US" sz="2200" b="1" dirty="0">
                <a:solidFill>
                  <a:srgbClr val="000066"/>
                </a:solidFill>
              </a:rPr>
              <a:t>continued learning </a:t>
            </a:r>
            <a:r>
              <a:rPr lang="en-US" altLang="en-US" sz="2200" dirty="0"/>
              <a:t>via resources and experiences</a:t>
            </a:r>
          </a:p>
        </p:txBody>
      </p:sp>
      <p:sp>
        <p:nvSpPr>
          <p:cNvPr id="10" name="Title 1">
            <a:extLst>
              <a:ext uri="{FF2B5EF4-FFF2-40B4-BE49-F238E27FC236}">
                <a16:creationId xmlns:a16="http://schemas.microsoft.com/office/drawing/2014/main" id="{BAD5A658-98BF-44C3-9C38-2E53A5D58301}"/>
              </a:ext>
            </a:extLst>
          </p:cNvPr>
          <p:cNvSpPr>
            <a:spLocks noGrp="1"/>
          </p:cNvSpPr>
          <p:nvPr>
            <p:ph type="title"/>
          </p:nvPr>
        </p:nvSpPr>
        <p:spPr>
          <a:xfrm>
            <a:off x="2554344" y="473928"/>
            <a:ext cx="7626350" cy="657780"/>
          </a:xfrm>
        </p:spPr>
        <p:txBody>
          <a:bodyPr>
            <a:normAutofit/>
          </a:bodyPr>
          <a:lstStyle/>
          <a:p>
            <a:pPr algn="ctr"/>
            <a:r>
              <a:rPr lang="en-US" sz="3600" b="1" dirty="0">
                <a:solidFill>
                  <a:srgbClr val="990033"/>
                </a:solidFill>
                <a:latin typeface="+mn-lt"/>
              </a:rPr>
              <a:t>Structure of the Library</a:t>
            </a:r>
            <a:r>
              <a:rPr lang="en-US" sz="3600" i="1" dirty="0">
                <a:solidFill>
                  <a:srgbClr val="990033"/>
                </a:solidFill>
                <a:latin typeface="+mn-lt"/>
              </a:rPr>
              <a:t> </a:t>
            </a:r>
            <a:r>
              <a:rPr lang="en-US" sz="2000" i="1" dirty="0">
                <a:solidFill>
                  <a:schemeClr val="bg2">
                    <a:lumMod val="50000"/>
                  </a:schemeClr>
                </a:solidFill>
                <a:latin typeface="+mn-lt"/>
              </a:rPr>
              <a:t>(continued)</a:t>
            </a:r>
            <a:endParaRPr lang="en-US" sz="2000" b="1" dirty="0">
              <a:solidFill>
                <a:schemeClr val="bg2">
                  <a:lumMod val="50000"/>
                </a:schemeClr>
              </a:solidFill>
              <a:latin typeface="+mn-lt"/>
            </a:endParaRPr>
          </a:p>
        </p:txBody>
      </p:sp>
      <p:pic>
        <p:nvPicPr>
          <p:cNvPr id="11" name="Picture 10">
            <a:extLst>
              <a:ext uri="{FF2B5EF4-FFF2-40B4-BE49-F238E27FC236}">
                <a16:creationId xmlns:a16="http://schemas.microsoft.com/office/drawing/2014/main" id="{7A77589A-E023-4536-8BE5-9CA66647028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814782" y="2463109"/>
            <a:ext cx="439390" cy="572883"/>
          </a:xfrm>
          <a:prstGeom prst="rect">
            <a:avLst/>
          </a:prstGeom>
        </p:spPr>
      </p:pic>
      <p:pic>
        <p:nvPicPr>
          <p:cNvPr id="12" name="Picture 11">
            <a:extLst>
              <a:ext uri="{FF2B5EF4-FFF2-40B4-BE49-F238E27FC236}">
                <a16:creationId xmlns:a16="http://schemas.microsoft.com/office/drawing/2014/main" id="{5BA186AC-50D0-46FF-892B-16AD394970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94914" y="3546840"/>
            <a:ext cx="399157" cy="510849"/>
          </a:xfrm>
          <a:prstGeom prst="rect">
            <a:avLst/>
          </a:prstGeom>
        </p:spPr>
      </p:pic>
      <p:pic>
        <p:nvPicPr>
          <p:cNvPr id="13" name="Picture 12">
            <a:extLst>
              <a:ext uri="{FF2B5EF4-FFF2-40B4-BE49-F238E27FC236}">
                <a16:creationId xmlns:a16="http://schemas.microsoft.com/office/drawing/2014/main" id="{4EEE29FB-7117-4581-BD49-EB4BB32F2FF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70629" y="4568536"/>
            <a:ext cx="447371" cy="562340"/>
          </a:xfrm>
          <a:prstGeom prst="rect">
            <a:avLst/>
          </a:prstGeom>
        </p:spPr>
      </p:pic>
      <p:pic>
        <p:nvPicPr>
          <p:cNvPr id="14" name="Picture 13">
            <a:extLst>
              <a:ext uri="{FF2B5EF4-FFF2-40B4-BE49-F238E27FC236}">
                <a16:creationId xmlns:a16="http://schemas.microsoft.com/office/drawing/2014/main" id="{B434FAC0-9C30-4403-966E-CCD7146AF18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87616" y="5576837"/>
            <a:ext cx="493722" cy="640625"/>
          </a:xfrm>
          <a:prstGeom prst="rect">
            <a:avLst/>
          </a:prstGeom>
        </p:spPr>
      </p:pic>
      <p:sp>
        <p:nvSpPr>
          <p:cNvPr id="15" name="Wave 14">
            <a:extLst>
              <a:ext uri="{FF2B5EF4-FFF2-40B4-BE49-F238E27FC236}">
                <a16:creationId xmlns:a16="http://schemas.microsoft.com/office/drawing/2014/main" id="{EA8D2C19-C18F-45C0-9DBA-425F7A8AF0BE}"/>
              </a:ext>
            </a:extLst>
          </p:cNvPr>
          <p:cNvSpPr/>
          <p:nvPr/>
        </p:nvSpPr>
        <p:spPr>
          <a:xfrm rot="16200000">
            <a:off x="-3370561"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4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2B0285D-7371-4A69-923A-6F66D2B387CA}"/>
              </a:ext>
            </a:extLst>
          </p:cNvPr>
          <p:cNvCxnSpPr>
            <a:cxnSpLocks/>
          </p:cNvCxnSpPr>
          <p:nvPr/>
        </p:nvCxnSpPr>
        <p:spPr>
          <a:xfrm>
            <a:off x="6193187" y="2385013"/>
            <a:ext cx="0" cy="4110445"/>
          </a:xfrm>
          <a:prstGeom prst="line">
            <a:avLst/>
          </a:prstGeom>
          <a:ln w="1905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A01744-16F8-4DEE-A3A1-F95D13C09F10}"/>
              </a:ext>
            </a:extLst>
          </p:cNvPr>
          <p:cNvCxnSpPr>
            <a:cxnSpLocks/>
          </p:cNvCxnSpPr>
          <p:nvPr/>
        </p:nvCxnSpPr>
        <p:spPr>
          <a:xfrm flipH="1">
            <a:off x="6193187" y="3628160"/>
            <a:ext cx="3723484" cy="0"/>
          </a:xfrm>
          <a:prstGeom prst="line">
            <a:avLst/>
          </a:prstGeom>
          <a:ln w="1905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C36007-F20D-49CF-B8AF-7C36280DC7B4}"/>
              </a:ext>
            </a:extLst>
          </p:cNvPr>
          <p:cNvSpPr>
            <a:spLocks noGrp="1"/>
          </p:cNvSpPr>
          <p:nvPr>
            <p:ph type="title"/>
          </p:nvPr>
        </p:nvSpPr>
        <p:spPr>
          <a:xfrm>
            <a:off x="2133387" y="748427"/>
            <a:ext cx="7925226" cy="492318"/>
          </a:xfrm>
        </p:spPr>
        <p:txBody>
          <a:bodyPr>
            <a:noAutofit/>
          </a:bodyPr>
          <a:lstStyle/>
          <a:p>
            <a:pPr algn="ctr"/>
            <a:r>
              <a:rPr lang="en-US" sz="3200" b="1" dirty="0">
                <a:solidFill>
                  <a:srgbClr val="990033"/>
                </a:solidFill>
                <a:latin typeface="+mn-lt"/>
              </a:rPr>
              <a:t>Welcome </a:t>
            </a:r>
            <a:r>
              <a:rPr lang="en-US" sz="3200" dirty="0">
                <a:solidFill>
                  <a:srgbClr val="990033"/>
                </a:solidFill>
                <a:latin typeface="+mn-lt"/>
              </a:rPr>
              <a:t>|</a:t>
            </a:r>
            <a:r>
              <a:rPr lang="en-US" sz="3200" b="1" dirty="0">
                <a:solidFill>
                  <a:srgbClr val="990033"/>
                </a:solidFill>
                <a:latin typeface="+mn-lt"/>
              </a:rPr>
              <a:t> Landing Page</a:t>
            </a:r>
          </a:p>
        </p:txBody>
      </p:sp>
      <p:cxnSp>
        <p:nvCxnSpPr>
          <p:cNvPr id="9" name="Straight Connector 8">
            <a:extLst>
              <a:ext uri="{FF2B5EF4-FFF2-40B4-BE49-F238E27FC236}">
                <a16:creationId xmlns:a16="http://schemas.microsoft.com/office/drawing/2014/main" id="{225665EE-8AC9-4870-88E1-1CE96665F875}"/>
              </a:ext>
            </a:extLst>
          </p:cNvPr>
          <p:cNvCxnSpPr>
            <a:cxnSpLocks/>
          </p:cNvCxnSpPr>
          <p:nvPr/>
        </p:nvCxnSpPr>
        <p:spPr>
          <a:xfrm flipV="1">
            <a:off x="1680541" y="1220071"/>
            <a:ext cx="8605674" cy="68525"/>
          </a:xfrm>
          <a:prstGeom prst="line">
            <a:avLst/>
          </a:prstGeom>
          <a:ln w="1270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90">
            <a:extLst>
              <a:ext uri="{FF2B5EF4-FFF2-40B4-BE49-F238E27FC236}">
                <a16:creationId xmlns:a16="http://schemas.microsoft.com/office/drawing/2014/main" id="{FC4CF299-49A8-4BE8-A217-64497D1171B3}"/>
              </a:ext>
            </a:extLst>
          </p:cNvPr>
          <p:cNvSpPr>
            <a:spLocks noChangeArrowheads="1"/>
          </p:cNvSpPr>
          <p:nvPr/>
        </p:nvSpPr>
        <p:spPr bwMode="auto">
          <a:xfrm>
            <a:off x="2133387" y="1363862"/>
            <a:ext cx="7351638" cy="40011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ts val="1800"/>
              </a:spcAft>
              <a:buClr>
                <a:srgbClr val="990033"/>
              </a:buClr>
              <a:defRPr/>
            </a:pPr>
            <a:r>
              <a:rPr lang="en-US" sz="2000" dirty="0">
                <a:solidFill>
                  <a:srgbClr val="E7E6E6">
                    <a:lumMod val="25000"/>
                  </a:srgbClr>
                </a:solidFill>
                <a:latin typeface="Calibri" panose="020F0502020204030204"/>
                <a:hlinkClick r:id="rId2">
                  <a:extLst>
                    <a:ext uri="{A12FA001-AC4F-418D-AE19-62706E023703}">
                      <ahyp:hlinkClr xmlns:ahyp="http://schemas.microsoft.com/office/drawing/2018/hyperlinkcolor" val="tx"/>
                    </a:ext>
                  </a:extLst>
                </a:hlinkClick>
              </a:rPr>
              <a:t>https://www.parentcenterhub.org/</a:t>
            </a:r>
            <a:r>
              <a:rPr lang="en-US" sz="2000" b="1" dirty="0">
                <a:solidFill>
                  <a:srgbClr val="E7E6E6">
                    <a:lumMod val="25000"/>
                  </a:srgbClr>
                </a:solidFill>
                <a:latin typeface="Calibri" panose="020F0502020204030204"/>
                <a:hlinkClick r:id="rId2">
                  <a:extLst>
                    <a:ext uri="{A12FA001-AC4F-418D-AE19-62706E023703}">
                      <ahyp:hlinkClr xmlns:ahyp="http://schemas.microsoft.com/office/drawing/2018/hyperlinkcolor" val="tx"/>
                    </a:ext>
                  </a:extLst>
                </a:hlinkClick>
              </a:rPr>
              <a:t>welcome-to-the-naptac-library</a:t>
            </a:r>
            <a:r>
              <a:rPr lang="en-US" sz="2000" dirty="0">
                <a:solidFill>
                  <a:srgbClr val="E7E6E6">
                    <a:lumMod val="25000"/>
                  </a:srgbClr>
                </a:solidFill>
                <a:latin typeface="Calibri" panose="020F0502020204030204"/>
                <a:hlinkClick r:id="rId2">
                  <a:extLst>
                    <a:ext uri="{A12FA001-AC4F-418D-AE19-62706E023703}">
                      <ahyp:hlinkClr xmlns:ahyp="http://schemas.microsoft.com/office/drawing/2018/hyperlinkcolor" val="tx"/>
                    </a:ext>
                  </a:extLst>
                </a:hlinkClick>
              </a:rPr>
              <a:t>/</a:t>
            </a:r>
            <a:endParaRPr lang="en-US" altLang="en-US" sz="2000" dirty="0">
              <a:solidFill>
                <a:srgbClr val="E7E6E6">
                  <a:lumMod val="25000"/>
                </a:srgbClr>
              </a:solidFill>
              <a:latin typeface="Calibri" panose="020F0502020204030204"/>
            </a:endParaRPr>
          </a:p>
        </p:txBody>
      </p:sp>
      <p:sp>
        <p:nvSpPr>
          <p:cNvPr id="16" name="Rectangle 90">
            <a:extLst>
              <a:ext uri="{FF2B5EF4-FFF2-40B4-BE49-F238E27FC236}">
                <a16:creationId xmlns:a16="http://schemas.microsoft.com/office/drawing/2014/main" id="{D106DF6D-233C-40A7-87C4-314784CB48B5}"/>
              </a:ext>
            </a:extLst>
          </p:cNvPr>
          <p:cNvSpPr>
            <a:spLocks noChangeArrowheads="1"/>
          </p:cNvSpPr>
          <p:nvPr/>
        </p:nvSpPr>
        <p:spPr bwMode="auto">
          <a:xfrm>
            <a:off x="1144999" y="2206220"/>
            <a:ext cx="4258230" cy="3431709"/>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200"/>
              </a:spcAft>
              <a:buClr>
                <a:srgbClr val="990033"/>
              </a:buClr>
              <a:defRPr/>
            </a:pPr>
            <a:r>
              <a:rPr lang="en-US" altLang="en-US" sz="2400" b="1" dirty="0">
                <a:solidFill>
                  <a:srgbClr val="E7E6E6">
                    <a:lumMod val="25000"/>
                  </a:srgbClr>
                </a:solidFill>
                <a:latin typeface="Calibri" panose="020F0502020204030204"/>
              </a:rPr>
              <a:t>Major Sections of the Page</a:t>
            </a:r>
          </a:p>
          <a:p>
            <a:pPr marL="517525" indent="-342900">
              <a:spcAft>
                <a:spcPts val="600"/>
              </a:spcAft>
              <a:buClr>
                <a:srgbClr val="990033"/>
              </a:buClr>
              <a:buFont typeface="Wingdings" panose="05000000000000000000" pitchFamily="2" charset="2"/>
              <a:buChar char="§"/>
              <a:defRPr/>
            </a:pPr>
            <a:r>
              <a:rPr lang="en-US" altLang="en-US" sz="2400" dirty="0">
                <a:solidFill>
                  <a:srgbClr val="E7E6E6">
                    <a:lumMod val="25000"/>
                  </a:srgbClr>
                </a:solidFill>
                <a:latin typeface="Calibri" panose="020F0502020204030204"/>
              </a:rPr>
              <a:t>Greetings and welcome!</a:t>
            </a:r>
          </a:p>
          <a:p>
            <a:pPr marL="517525" indent="-342900">
              <a:spcAft>
                <a:spcPts val="600"/>
              </a:spcAft>
              <a:buClr>
                <a:srgbClr val="990033"/>
              </a:buClr>
              <a:buFont typeface="Wingdings" panose="05000000000000000000" pitchFamily="2" charset="2"/>
              <a:buChar char="§"/>
            </a:pPr>
            <a:r>
              <a:rPr lang="en-US" altLang="en-US" sz="2400" dirty="0">
                <a:solidFill>
                  <a:srgbClr val="E7E6E6">
                    <a:lumMod val="25000"/>
                  </a:srgbClr>
                </a:solidFill>
                <a:latin typeface="Calibri" panose="020F0502020204030204"/>
              </a:rPr>
              <a:t>How the library is organized </a:t>
            </a:r>
            <a:br>
              <a:rPr lang="en-US" altLang="en-US" sz="2400" dirty="0">
                <a:solidFill>
                  <a:srgbClr val="E7E6E6">
                    <a:lumMod val="25000"/>
                  </a:srgbClr>
                </a:solidFill>
                <a:latin typeface="Calibri" panose="020F0502020204030204"/>
              </a:rPr>
            </a:br>
            <a:r>
              <a:rPr lang="en-US" altLang="en-US" sz="2400" dirty="0">
                <a:solidFill>
                  <a:srgbClr val="E7E6E6">
                    <a:lumMod val="25000"/>
                  </a:srgbClr>
                </a:solidFill>
                <a:latin typeface="Calibri" panose="020F0502020204030204"/>
              </a:rPr>
              <a:t>(4 tiers of learning)</a:t>
            </a:r>
          </a:p>
          <a:p>
            <a:pPr marL="517525" indent="-342900">
              <a:spcAft>
                <a:spcPts val="600"/>
              </a:spcAft>
              <a:buClr>
                <a:srgbClr val="990033"/>
              </a:buClr>
              <a:buFont typeface="Wingdings" panose="05000000000000000000" pitchFamily="2" charset="2"/>
              <a:buChar char="§"/>
              <a:defRPr/>
            </a:pPr>
            <a:r>
              <a:rPr lang="en-US" altLang="en-US" sz="2400" dirty="0">
                <a:solidFill>
                  <a:srgbClr val="E7E6E6">
                    <a:lumMod val="25000"/>
                  </a:srgbClr>
                </a:solidFill>
                <a:latin typeface="Calibri" panose="020F0502020204030204"/>
              </a:rPr>
              <a:t>NAPTAC’s story</a:t>
            </a:r>
          </a:p>
          <a:p>
            <a:pPr marL="517525" indent="-342900">
              <a:spcAft>
                <a:spcPts val="600"/>
              </a:spcAft>
              <a:buClr>
                <a:srgbClr val="990033"/>
              </a:buClr>
              <a:buFont typeface="Wingdings" panose="05000000000000000000" pitchFamily="2" charset="2"/>
              <a:buChar char="§"/>
              <a:defRPr/>
            </a:pPr>
            <a:r>
              <a:rPr lang="en-US" altLang="en-US" sz="2400" dirty="0">
                <a:solidFill>
                  <a:srgbClr val="E7E6E6">
                    <a:lumMod val="25000"/>
                  </a:srgbClr>
                </a:solidFill>
                <a:latin typeface="Calibri" panose="020F0502020204030204"/>
              </a:rPr>
              <a:t>Links at bottom so you can easily travel to any other tier page</a:t>
            </a:r>
          </a:p>
        </p:txBody>
      </p:sp>
      <p:pic>
        <p:nvPicPr>
          <p:cNvPr id="20" name="Picture 19">
            <a:extLst>
              <a:ext uri="{FF2B5EF4-FFF2-40B4-BE49-F238E27FC236}">
                <a16:creationId xmlns:a16="http://schemas.microsoft.com/office/drawing/2014/main" id="{91178212-1D49-4ABA-B37B-1072AB147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788" y="2012869"/>
            <a:ext cx="1514896" cy="1514896"/>
          </a:xfrm>
          <a:prstGeom prst="rect">
            <a:avLst/>
          </a:prstGeom>
        </p:spPr>
      </p:pic>
      <p:sp>
        <p:nvSpPr>
          <p:cNvPr id="24" name="Rectangle 90">
            <a:extLst>
              <a:ext uri="{FF2B5EF4-FFF2-40B4-BE49-F238E27FC236}">
                <a16:creationId xmlns:a16="http://schemas.microsoft.com/office/drawing/2014/main" id="{6A5C4BDD-CCF0-4BB3-8E3D-289E71EB60B1}"/>
              </a:ext>
            </a:extLst>
          </p:cNvPr>
          <p:cNvSpPr>
            <a:spLocks noChangeArrowheads="1"/>
          </p:cNvSpPr>
          <p:nvPr/>
        </p:nvSpPr>
        <p:spPr bwMode="auto">
          <a:xfrm>
            <a:off x="7841846" y="2817464"/>
            <a:ext cx="2222014" cy="46166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800"/>
              </a:spcAft>
              <a:buClr>
                <a:srgbClr val="990033"/>
              </a:buClr>
              <a:defRPr/>
            </a:pPr>
            <a:r>
              <a:rPr lang="en-US" altLang="en-US" sz="2400" b="1" i="1" dirty="0">
                <a:solidFill>
                  <a:srgbClr val="E7E6E6">
                    <a:lumMod val="25000"/>
                  </a:srgbClr>
                </a:solidFill>
                <a:latin typeface="Calibri" panose="020F0502020204030204"/>
              </a:rPr>
              <a:t>Let’s visit!</a:t>
            </a:r>
          </a:p>
        </p:txBody>
      </p:sp>
      <p:pic>
        <p:nvPicPr>
          <p:cNvPr id="1026" name="Picture 2" descr="Young Native American family of three pose with a blanket wrapped around them">
            <a:extLst>
              <a:ext uri="{FF2B5EF4-FFF2-40B4-BE49-F238E27FC236}">
                <a16:creationId xmlns:a16="http://schemas.microsoft.com/office/drawing/2014/main" id="{40702A04-62C6-4241-BCDB-99F4D8FD6B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6788" y="3934804"/>
            <a:ext cx="3347345" cy="22315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Wave 11">
            <a:extLst>
              <a:ext uri="{FF2B5EF4-FFF2-40B4-BE49-F238E27FC236}">
                <a16:creationId xmlns:a16="http://schemas.microsoft.com/office/drawing/2014/main" id="{F8AB1909-C195-471C-90D5-510CE513D3CD}"/>
              </a:ext>
            </a:extLst>
          </p:cNvPr>
          <p:cNvSpPr/>
          <p:nvPr/>
        </p:nvSpPr>
        <p:spPr>
          <a:xfrm rot="16200000">
            <a:off x="-3370561"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41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2B0285D-7371-4A69-923A-6F66D2B387CA}"/>
              </a:ext>
            </a:extLst>
          </p:cNvPr>
          <p:cNvCxnSpPr>
            <a:cxnSpLocks/>
          </p:cNvCxnSpPr>
          <p:nvPr/>
        </p:nvCxnSpPr>
        <p:spPr>
          <a:xfrm>
            <a:off x="6177987" y="1989909"/>
            <a:ext cx="0" cy="4110445"/>
          </a:xfrm>
          <a:prstGeom prst="line">
            <a:avLst/>
          </a:prstGeom>
          <a:ln w="1905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A01744-16F8-4DEE-A3A1-F95D13C09F10}"/>
              </a:ext>
            </a:extLst>
          </p:cNvPr>
          <p:cNvCxnSpPr>
            <a:cxnSpLocks/>
          </p:cNvCxnSpPr>
          <p:nvPr/>
        </p:nvCxnSpPr>
        <p:spPr>
          <a:xfrm flipH="1">
            <a:off x="2065937" y="3701212"/>
            <a:ext cx="8605673" cy="0"/>
          </a:xfrm>
          <a:prstGeom prst="line">
            <a:avLst/>
          </a:prstGeom>
          <a:ln w="1905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C36007-F20D-49CF-B8AF-7C36280DC7B4}"/>
              </a:ext>
            </a:extLst>
          </p:cNvPr>
          <p:cNvSpPr>
            <a:spLocks noGrp="1"/>
          </p:cNvSpPr>
          <p:nvPr>
            <p:ph type="title"/>
          </p:nvPr>
        </p:nvSpPr>
        <p:spPr>
          <a:xfrm>
            <a:off x="2518782" y="466534"/>
            <a:ext cx="7925226" cy="492318"/>
          </a:xfrm>
        </p:spPr>
        <p:txBody>
          <a:bodyPr>
            <a:noAutofit/>
          </a:bodyPr>
          <a:lstStyle/>
          <a:p>
            <a:pPr algn="ctr"/>
            <a:r>
              <a:rPr lang="en-US" sz="3200" b="1" dirty="0">
                <a:solidFill>
                  <a:srgbClr val="990033"/>
                </a:solidFill>
                <a:latin typeface="+mn-lt"/>
              </a:rPr>
              <a:t>Tier 1: Native Culture </a:t>
            </a:r>
            <a:r>
              <a:rPr lang="en-US" sz="3200" dirty="0">
                <a:solidFill>
                  <a:srgbClr val="990033"/>
                </a:solidFill>
                <a:latin typeface="French Script MT" panose="03020402040607040605" pitchFamily="66" charset="0"/>
              </a:rPr>
              <a:t>&amp;</a:t>
            </a:r>
            <a:r>
              <a:rPr lang="en-US" sz="3200" b="1" dirty="0">
                <a:solidFill>
                  <a:srgbClr val="990033"/>
                </a:solidFill>
                <a:latin typeface="+mn-lt"/>
              </a:rPr>
              <a:t> Background</a:t>
            </a:r>
          </a:p>
        </p:txBody>
      </p:sp>
      <p:cxnSp>
        <p:nvCxnSpPr>
          <p:cNvPr id="9" name="Straight Connector 8">
            <a:extLst>
              <a:ext uri="{FF2B5EF4-FFF2-40B4-BE49-F238E27FC236}">
                <a16:creationId xmlns:a16="http://schemas.microsoft.com/office/drawing/2014/main" id="{225665EE-8AC9-4870-88E1-1CE96665F875}"/>
              </a:ext>
            </a:extLst>
          </p:cNvPr>
          <p:cNvCxnSpPr>
            <a:cxnSpLocks/>
          </p:cNvCxnSpPr>
          <p:nvPr/>
        </p:nvCxnSpPr>
        <p:spPr>
          <a:xfrm flipV="1">
            <a:off x="2065936" y="938178"/>
            <a:ext cx="8605674" cy="68525"/>
          </a:xfrm>
          <a:prstGeom prst="line">
            <a:avLst/>
          </a:prstGeom>
          <a:ln w="1270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CDD60147-9A48-43A0-99D7-ACD3B1843A8E}"/>
              </a:ext>
            </a:extLst>
          </p:cNvPr>
          <p:cNvGrpSpPr/>
          <p:nvPr/>
        </p:nvGrpSpPr>
        <p:grpSpPr>
          <a:xfrm>
            <a:off x="2400342" y="2101674"/>
            <a:ext cx="3655859" cy="1247419"/>
            <a:chOff x="1798734" y="1016960"/>
            <a:chExt cx="2577737" cy="879552"/>
          </a:xfrm>
        </p:grpSpPr>
        <p:sp>
          <p:nvSpPr>
            <p:cNvPr id="3" name="Flowchart: Punched Tape 2">
              <a:extLst>
                <a:ext uri="{FF2B5EF4-FFF2-40B4-BE49-F238E27FC236}">
                  <a16:creationId xmlns:a16="http://schemas.microsoft.com/office/drawing/2014/main" id="{CC8B0E8F-9BDA-4479-A0A5-F59E9D3A6E58}"/>
                </a:ext>
              </a:extLst>
            </p:cNvPr>
            <p:cNvSpPr/>
            <p:nvPr/>
          </p:nvSpPr>
          <p:spPr>
            <a:xfrm>
              <a:off x="2244956" y="1016960"/>
              <a:ext cx="1793966" cy="879552"/>
            </a:xfrm>
            <a:prstGeom prst="flowChartPunchedTape">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90">
              <a:extLst>
                <a:ext uri="{FF2B5EF4-FFF2-40B4-BE49-F238E27FC236}">
                  <a16:creationId xmlns:a16="http://schemas.microsoft.com/office/drawing/2014/main" id="{4AA22BAA-B5B8-406D-84B7-F9278C7CD9F2}"/>
                </a:ext>
              </a:extLst>
            </p:cNvPr>
            <p:cNvSpPr>
              <a:spLocks noChangeArrowheads="1"/>
            </p:cNvSpPr>
            <p:nvPr/>
          </p:nvSpPr>
          <p:spPr bwMode="auto">
            <a:xfrm rot="21277408">
              <a:off x="1798734" y="1266697"/>
              <a:ext cx="2577737" cy="532411"/>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ts val="1800"/>
                </a:spcAft>
                <a:buClr>
                  <a:srgbClr val="990033"/>
                </a:buClr>
              </a:pPr>
              <a:r>
                <a:rPr lang="en-US" altLang="en-US" sz="2400" b="1" i="1" dirty="0">
                  <a:ln w="0"/>
                  <a:solidFill>
                    <a:schemeClr val="accent1">
                      <a:lumMod val="75000"/>
                    </a:schemeClr>
                  </a:solidFill>
                  <a:effectLst>
                    <a:reflection blurRad="6350" stA="53000" endA="300" endPos="35500" dir="5400000" sy="-90000" algn="bl" rotWithShape="0"/>
                  </a:effectLst>
                </a:rPr>
                <a:t>Must</a:t>
              </a:r>
              <a:r>
                <a:rPr lang="en-US" altLang="en-US" sz="2400" dirty="0">
                  <a:ln w="0"/>
                  <a:solidFill>
                    <a:schemeClr val="accent1">
                      <a:lumMod val="75000"/>
                    </a:schemeClr>
                  </a:solidFill>
                  <a:effectLst>
                    <a:reflection blurRad="6350" stA="53000" endA="300" endPos="35500" dir="5400000" sy="-90000" algn="bl" rotWithShape="0"/>
                  </a:effectLst>
                </a:rPr>
                <a:t> </a:t>
              </a:r>
              <a:r>
                <a:rPr lang="en-US" altLang="en-US" sz="2400" b="1" i="1" dirty="0">
                  <a:ln w="0"/>
                  <a:solidFill>
                    <a:schemeClr val="accent1">
                      <a:lumMod val="75000"/>
                    </a:schemeClr>
                  </a:solidFill>
                  <a:effectLst>
                    <a:reflection blurRad="6350" stA="53000" endA="300" endPos="35500" dir="5400000" sy="-90000" algn="bl" rotWithShape="0"/>
                  </a:effectLst>
                </a:rPr>
                <a:t>reads!</a:t>
              </a:r>
            </a:p>
          </p:txBody>
        </p:sp>
      </p:grpSp>
      <p:sp>
        <p:nvSpPr>
          <p:cNvPr id="11" name="Rectangle 90">
            <a:extLst>
              <a:ext uri="{FF2B5EF4-FFF2-40B4-BE49-F238E27FC236}">
                <a16:creationId xmlns:a16="http://schemas.microsoft.com/office/drawing/2014/main" id="{FC4CF299-49A8-4BE8-A217-64497D1171B3}"/>
              </a:ext>
            </a:extLst>
          </p:cNvPr>
          <p:cNvSpPr>
            <a:spLocks noChangeArrowheads="1"/>
          </p:cNvSpPr>
          <p:nvPr/>
        </p:nvSpPr>
        <p:spPr bwMode="auto">
          <a:xfrm>
            <a:off x="2518782" y="1081969"/>
            <a:ext cx="7351638" cy="40011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ts val="1800"/>
              </a:spcAft>
              <a:buClr>
                <a:srgbClr val="990033"/>
              </a:buClr>
            </a:pPr>
            <a:r>
              <a:rPr lang="en-US" sz="2000" dirty="0">
                <a:solidFill>
                  <a:schemeClr val="bg2">
                    <a:lumMod val="25000"/>
                  </a:schemeClr>
                </a:solidFill>
                <a:hlinkClick r:id="rId2">
                  <a:extLst>
                    <a:ext uri="{A12FA001-AC4F-418D-AE19-62706E023703}">
                      <ahyp:hlinkClr xmlns:ahyp="http://schemas.microsoft.com/office/drawing/2018/hyperlinkcolor" val="tx"/>
                    </a:ext>
                  </a:extLst>
                </a:hlinkClick>
              </a:rPr>
              <a:t>https://www.parentcenterhub.org/naptac-tier1-culture/</a:t>
            </a:r>
            <a:endParaRPr lang="en-US" altLang="en-US" sz="2000" dirty="0">
              <a:solidFill>
                <a:schemeClr val="bg2">
                  <a:lumMod val="25000"/>
                </a:schemeClr>
              </a:solidFill>
            </a:endParaRPr>
          </a:p>
        </p:txBody>
      </p:sp>
      <p:sp>
        <p:nvSpPr>
          <p:cNvPr id="16" name="Rectangle 90">
            <a:extLst>
              <a:ext uri="{FF2B5EF4-FFF2-40B4-BE49-F238E27FC236}">
                <a16:creationId xmlns:a16="http://schemas.microsoft.com/office/drawing/2014/main" id="{D106DF6D-233C-40A7-87C4-314784CB48B5}"/>
              </a:ext>
            </a:extLst>
          </p:cNvPr>
          <p:cNvSpPr>
            <a:spLocks noChangeArrowheads="1"/>
          </p:cNvSpPr>
          <p:nvPr/>
        </p:nvSpPr>
        <p:spPr bwMode="auto">
          <a:xfrm>
            <a:off x="2471394" y="3905052"/>
            <a:ext cx="3517687" cy="2508379"/>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200"/>
              </a:spcAft>
              <a:buClr>
                <a:srgbClr val="990033"/>
              </a:buClr>
            </a:pPr>
            <a:r>
              <a:rPr lang="en-US" altLang="en-US" sz="2200" b="1" dirty="0">
                <a:solidFill>
                  <a:schemeClr val="bg2">
                    <a:lumMod val="25000"/>
                  </a:schemeClr>
                </a:solidFill>
              </a:rPr>
              <a:t>Major Topics in Tier 1</a:t>
            </a:r>
          </a:p>
          <a:p>
            <a:pPr marL="517525" indent="-342900">
              <a:spcAft>
                <a:spcPts val="600"/>
              </a:spcAft>
              <a:buClr>
                <a:srgbClr val="990033"/>
              </a:buClr>
              <a:buFont typeface="Wingdings" panose="05000000000000000000" pitchFamily="2" charset="2"/>
              <a:buChar char="§"/>
            </a:pPr>
            <a:r>
              <a:rPr lang="en-US" altLang="en-US" sz="2200" dirty="0">
                <a:solidFill>
                  <a:schemeClr val="bg2">
                    <a:lumMod val="25000"/>
                  </a:schemeClr>
                </a:solidFill>
              </a:rPr>
              <a:t>Historical Trauma</a:t>
            </a:r>
          </a:p>
          <a:p>
            <a:pPr marL="517525" indent="-342900">
              <a:spcAft>
                <a:spcPts val="600"/>
              </a:spcAft>
              <a:buClr>
                <a:srgbClr val="990033"/>
              </a:buClr>
              <a:buFont typeface="Wingdings" panose="05000000000000000000" pitchFamily="2" charset="2"/>
              <a:buChar char="§"/>
            </a:pPr>
            <a:r>
              <a:rPr lang="en-US" altLang="en-US" sz="2200" dirty="0">
                <a:solidFill>
                  <a:schemeClr val="bg2">
                    <a:lumMod val="25000"/>
                  </a:schemeClr>
                </a:solidFill>
              </a:rPr>
              <a:t>AI/AN Values </a:t>
            </a:r>
          </a:p>
          <a:p>
            <a:pPr marL="517525" indent="-342900">
              <a:spcAft>
                <a:spcPts val="600"/>
              </a:spcAft>
              <a:buClr>
                <a:srgbClr val="990033"/>
              </a:buClr>
              <a:buFont typeface="Wingdings" panose="05000000000000000000" pitchFamily="2" charset="2"/>
              <a:buChar char="§"/>
            </a:pPr>
            <a:r>
              <a:rPr lang="en-US" altLang="en-US" sz="2200" dirty="0">
                <a:solidFill>
                  <a:schemeClr val="bg2">
                    <a:lumMod val="25000"/>
                  </a:schemeClr>
                </a:solidFill>
              </a:rPr>
              <a:t>Tribal Sovereignty</a:t>
            </a:r>
          </a:p>
          <a:p>
            <a:pPr marL="517525" indent="-342900">
              <a:spcAft>
                <a:spcPts val="600"/>
              </a:spcAft>
              <a:buClr>
                <a:srgbClr val="990033"/>
              </a:buClr>
              <a:buFont typeface="Wingdings" panose="05000000000000000000" pitchFamily="2" charset="2"/>
              <a:buChar char="§"/>
            </a:pPr>
            <a:r>
              <a:rPr lang="en-US" altLang="en-US" sz="2200" dirty="0">
                <a:solidFill>
                  <a:schemeClr val="bg2">
                    <a:lumMod val="25000"/>
                  </a:schemeClr>
                </a:solidFill>
              </a:rPr>
              <a:t>Education policies </a:t>
            </a:r>
            <a:br>
              <a:rPr lang="en-US" altLang="en-US" sz="2200" dirty="0">
                <a:solidFill>
                  <a:schemeClr val="bg2">
                    <a:lumMod val="25000"/>
                  </a:schemeClr>
                </a:solidFill>
              </a:rPr>
            </a:br>
            <a:r>
              <a:rPr lang="en-US" altLang="en-US" sz="2200" dirty="0">
                <a:solidFill>
                  <a:schemeClr val="bg2">
                    <a:lumMod val="25000"/>
                  </a:schemeClr>
                </a:solidFill>
              </a:rPr>
              <a:t>of the past</a:t>
            </a:r>
          </a:p>
        </p:txBody>
      </p:sp>
      <p:pic>
        <p:nvPicPr>
          <p:cNvPr id="20" name="Picture 19">
            <a:extLst>
              <a:ext uri="{FF2B5EF4-FFF2-40B4-BE49-F238E27FC236}">
                <a16:creationId xmlns:a16="http://schemas.microsoft.com/office/drawing/2014/main" id="{91178212-1D49-4ABA-B37B-1072AB147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883" y="1834197"/>
            <a:ext cx="1514896" cy="1514896"/>
          </a:xfrm>
          <a:prstGeom prst="rect">
            <a:avLst/>
          </a:prstGeom>
        </p:spPr>
      </p:pic>
      <p:sp>
        <p:nvSpPr>
          <p:cNvPr id="24" name="Rectangle 90">
            <a:extLst>
              <a:ext uri="{FF2B5EF4-FFF2-40B4-BE49-F238E27FC236}">
                <a16:creationId xmlns:a16="http://schemas.microsoft.com/office/drawing/2014/main" id="{6A5C4BDD-CCF0-4BB3-8E3D-289E71EB60B1}"/>
              </a:ext>
            </a:extLst>
          </p:cNvPr>
          <p:cNvSpPr>
            <a:spLocks noChangeArrowheads="1"/>
          </p:cNvSpPr>
          <p:nvPr/>
        </p:nvSpPr>
        <p:spPr bwMode="auto">
          <a:xfrm>
            <a:off x="7786941" y="2638792"/>
            <a:ext cx="2222014" cy="46166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800"/>
              </a:spcAft>
              <a:buClr>
                <a:srgbClr val="990033"/>
              </a:buClr>
            </a:pPr>
            <a:r>
              <a:rPr lang="en-US" altLang="en-US" sz="2400" b="1" i="1" dirty="0">
                <a:solidFill>
                  <a:schemeClr val="bg2">
                    <a:lumMod val="25000"/>
                  </a:schemeClr>
                </a:solidFill>
              </a:rPr>
              <a:t>Let’s visit!</a:t>
            </a:r>
          </a:p>
        </p:txBody>
      </p:sp>
      <p:sp>
        <p:nvSpPr>
          <p:cNvPr id="15" name="Wave 14">
            <a:extLst>
              <a:ext uri="{FF2B5EF4-FFF2-40B4-BE49-F238E27FC236}">
                <a16:creationId xmlns:a16="http://schemas.microsoft.com/office/drawing/2014/main" id="{048681E7-E7D5-4883-A55C-3520320C4FCD}"/>
              </a:ext>
            </a:extLst>
          </p:cNvPr>
          <p:cNvSpPr/>
          <p:nvPr/>
        </p:nvSpPr>
        <p:spPr>
          <a:xfrm rot="16200000">
            <a:off x="-3429000"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5C754B-179F-4617-9D66-4C128C7C7F9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315" y="3995056"/>
            <a:ext cx="3264816" cy="2448612"/>
          </a:xfrm>
          <a:prstGeom prst="rect">
            <a:avLst/>
          </a:prstGeom>
        </p:spPr>
      </p:pic>
    </p:spTree>
    <p:extLst>
      <p:ext uri="{BB962C8B-B14F-4D97-AF65-F5344CB8AC3E}">
        <p14:creationId xmlns:p14="http://schemas.microsoft.com/office/powerpoint/2010/main" val="96549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1A33315-EB44-4E6A-87A6-0C3890B049B1}"/>
              </a:ext>
            </a:extLst>
          </p:cNvPr>
          <p:cNvSpPr txBox="1"/>
          <p:nvPr/>
        </p:nvSpPr>
        <p:spPr>
          <a:xfrm>
            <a:off x="531310" y="134858"/>
            <a:ext cx="6953571"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5680"/>
                </a:solidFill>
                <a:effectLst/>
                <a:uLnTx/>
                <a:uFillTx/>
                <a:latin typeface="Calibri" panose="020F0502020204030204"/>
                <a:ea typeface="+mn-ea"/>
                <a:cs typeface="+mn-cs"/>
              </a:rPr>
              <a:t>Voices from the Field | Tier 1 Resources</a:t>
            </a:r>
          </a:p>
        </p:txBody>
      </p:sp>
      <p:sp>
        <p:nvSpPr>
          <p:cNvPr id="19" name="TextBox 18">
            <a:extLst>
              <a:ext uri="{FF2B5EF4-FFF2-40B4-BE49-F238E27FC236}">
                <a16:creationId xmlns:a16="http://schemas.microsoft.com/office/drawing/2014/main" id="{BF3DF969-2B6A-47EF-9709-8801117EAAFF}"/>
              </a:ext>
            </a:extLst>
          </p:cNvPr>
          <p:cNvSpPr txBox="1"/>
          <p:nvPr/>
        </p:nvSpPr>
        <p:spPr>
          <a:xfrm>
            <a:off x="1274309" y="1390583"/>
            <a:ext cx="2954220"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DDDDDD">
                    <a:lumMod val="25000"/>
                  </a:srgbClr>
                </a:solidFill>
                <a:effectLst/>
                <a:uLnTx/>
                <a:uFillTx/>
                <a:latin typeface="Calibri" panose="020F0502020204030204"/>
                <a:ea typeface="+mn-ea"/>
                <a:cs typeface="+mn-cs"/>
              </a:rPr>
              <a:t>Jennifer Cole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DDDDDD">
                    <a:lumMod val="25000"/>
                  </a:srgbClr>
                </a:solidFill>
                <a:effectLst/>
                <a:uLnTx/>
                <a:uFillTx/>
                <a:latin typeface="Calibri" panose="020F0502020204030204"/>
                <a:ea typeface="+mn-ea"/>
                <a:cs typeface="+mn-cs"/>
              </a:rPr>
              <a:t>WA PAVE</a:t>
            </a:r>
          </a:p>
        </p:txBody>
      </p:sp>
      <p:sp>
        <p:nvSpPr>
          <p:cNvPr id="29" name="Wave 28">
            <a:extLst>
              <a:ext uri="{FF2B5EF4-FFF2-40B4-BE49-F238E27FC236}">
                <a16:creationId xmlns:a16="http://schemas.microsoft.com/office/drawing/2014/main" id="{0A9D9736-D576-4301-B126-9CABF99B87B1}"/>
              </a:ext>
            </a:extLst>
          </p:cNvPr>
          <p:cNvSpPr/>
          <p:nvPr/>
        </p:nvSpPr>
        <p:spPr>
          <a:xfrm rot="16200000">
            <a:off x="-3370561"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19839381-6DF3-4A1B-A0E8-1E72754D35A4}"/>
              </a:ext>
            </a:extLst>
          </p:cNvPr>
          <p:cNvCxnSpPr>
            <a:cxnSpLocks/>
          </p:cNvCxnSpPr>
          <p:nvPr/>
        </p:nvCxnSpPr>
        <p:spPr>
          <a:xfrm>
            <a:off x="606723" y="706025"/>
            <a:ext cx="6878158" cy="0"/>
          </a:xfrm>
          <a:prstGeom prst="line">
            <a:avLst/>
          </a:prstGeom>
          <a:ln w="1270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descr="Native American children forced into a boarding school for Indians.">
            <a:extLst>
              <a:ext uri="{FF2B5EF4-FFF2-40B4-BE49-F238E27FC236}">
                <a16:creationId xmlns:a16="http://schemas.microsoft.com/office/drawing/2014/main" id="{7F2DEA20-ADBE-4AA4-B5E9-0BDA8328E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2672" y="1288516"/>
            <a:ext cx="2663286" cy="20418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FBC3FF6-1EEF-49F6-85C0-D93284534364}"/>
              </a:ext>
            </a:extLst>
          </p:cNvPr>
          <p:cNvSpPr txBox="1"/>
          <p:nvPr/>
        </p:nvSpPr>
        <p:spPr>
          <a:xfrm>
            <a:off x="1000712" y="4370125"/>
            <a:ext cx="2954220" cy="1200329"/>
          </a:xfrm>
          <a:prstGeom prst="rect">
            <a:avLst/>
          </a:prstGeom>
          <a:noFill/>
        </p:spPr>
        <p:txBody>
          <a:bodyPr wrap="square" rtlCol="0">
            <a:spAutoFit/>
          </a:bodyPr>
          <a:lstStyle/>
          <a:p>
            <a:pPr lvl="0" algn="ctr">
              <a:defRPr/>
            </a:pPr>
            <a:r>
              <a:rPr lang="en-US" sz="2400" b="1" i="1" kern="0" dirty="0">
                <a:solidFill>
                  <a:srgbClr val="DDDDDD">
                    <a:lumMod val="25000"/>
                  </a:srgbClr>
                </a:solidFill>
              </a:rPr>
              <a:t>Alexandra Fogarty</a:t>
            </a:r>
          </a:p>
          <a:p>
            <a:pPr lvl="0" algn="ctr">
              <a:defRPr/>
            </a:pPr>
            <a:r>
              <a:rPr lang="en-US" sz="2400" i="1" kern="0" dirty="0">
                <a:solidFill>
                  <a:srgbClr val="DDDDDD">
                    <a:lumMod val="25000"/>
                  </a:srgbClr>
                </a:solidFill>
              </a:rPr>
              <a:t>Stone Soup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0" cap="none" spc="0" normalizeH="0" baseline="0" noProof="0" dirty="0">
              <a:ln>
                <a:noFill/>
              </a:ln>
              <a:solidFill>
                <a:srgbClr val="DDDDDD">
                  <a:lumMod val="25000"/>
                </a:srgb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063FBE8-2CDD-433C-9DFC-29CAB2847A19}"/>
              </a:ext>
            </a:extLst>
          </p:cNvPr>
          <p:cNvSpPr/>
          <p:nvPr/>
        </p:nvSpPr>
        <p:spPr>
          <a:xfrm>
            <a:off x="8816617" y="1189887"/>
            <a:ext cx="2915397" cy="2239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7A9D9A4-0E14-4461-B750-1FADDA8FF9B9}"/>
              </a:ext>
            </a:extLst>
          </p:cNvPr>
          <p:cNvSpPr txBox="1"/>
          <p:nvPr/>
        </p:nvSpPr>
        <p:spPr>
          <a:xfrm>
            <a:off x="4405468" y="1390583"/>
            <a:ext cx="3893266" cy="1646605"/>
          </a:xfrm>
          <a:prstGeom prst="rect">
            <a:avLst/>
          </a:prstGeom>
          <a:noFill/>
        </p:spPr>
        <p:txBody>
          <a:bodyPr wrap="square" rtlCol="0" anchor="ctr">
            <a:spAutoFit/>
          </a:bodyPr>
          <a:lstStyle/>
          <a:p>
            <a:r>
              <a:rPr lang="en-US" sz="2400" i="1" dirty="0">
                <a:solidFill>
                  <a:schemeClr val="tx1">
                    <a:lumMod val="85000"/>
                    <a:lumOff val="15000"/>
                  </a:schemeClr>
                </a:solidFill>
              </a:rPr>
              <a:t>Historical Perspectives for Working with Native Families</a:t>
            </a:r>
          </a:p>
          <a:p>
            <a:pPr marL="517525" indent="-342900">
              <a:spcAft>
                <a:spcPts val="600"/>
              </a:spcAft>
              <a:buClr>
                <a:srgbClr val="990033"/>
              </a:buClr>
              <a:buFont typeface="Wingdings" panose="05000000000000000000" pitchFamily="2" charset="2"/>
              <a:buChar char="§"/>
            </a:pPr>
            <a:r>
              <a:rPr lang="en-US" altLang="en-US" sz="2400" dirty="0">
                <a:solidFill>
                  <a:schemeClr val="bg2">
                    <a:lumMod val="25000"/>
                  </a:schemeClr>
                </a:solidFill>
              </a:rPr>
              <a:t>Webinar</a:t>
            </a:r>
          </a:p>
          <a:p>
            <a:pPr marL="517525" indent="-342900">
              <a:spcAft>
                <a:spcPts val="600"/>
              </a:spcAft>
              <a:buClr>
                <a:srgbClr val="990033"/>
              </a:buClr>
              <a:buFont typeface="Wingdings" panose="05000000000000000000" pitchFamily="2" charset="2"/>
              <a:buChar char="§"/>
            </a:pPr>
            <a:r>
              <a:rPr lang="en-US" altLang="en-US" sz="2400" dirty="0">
                <a:solidFill>
                  <a:schemeClr val="bg2">
                    <a:lumMod val="25000"/>
                  </a:schemeClr>
                </a:solidFill>
              </a:rPr>
              <a:t>Brief</a:t>
            </a:r>
            <a:endParaRPr lang="en-US" sz="2400" i="1" dirty="0">
              <a:solidFill>
                <a:schemeClr val="tx1">
                  <a:lumMod val="85000"/>
                  <a:lumOff val="15000"/>
                </a:schemeClr>
              </a:solidFill>
            </a:endParaRPr>
          </a:p>
        </p:txBody>
      </p:sp>
      <p:sp>
        <p:nvSpPr>
          <p:cNvPr id="12" name="TextBox 11">
            <a:extLst>
              <a:ext uri="{FF2B5EF4-FFF2-40B4-BE49-F238E27FC236}">
                <a16:creationId xmlns:a16="http://schemas.microsoft.com/office/drawing/2014/main" id="{7E1FAF62-D9E0-4577-A021-6052265793F7}"/>
              </a:ext>
            </a:extLst>
          </p:cNvPr>
          <p:cNvSpPr txBox="1"/>
          <p:nvPr/>
        </p:nvSpPr>
        <p:spPr>
          <a:xfrm>
            <a:off x="4405468" y="4104533"/>
            <a:ext cx="4052185" cy="1569660"/>
          </a:xfrm>
          <a:prstGeom prst="rect">
            <a:avLst/>
          </a:prstGeom>
          <a:noFill/>
        </p:spPr>
        <p:txBody>
          <a:bodyPr wrap="square" rtlCol="0" anchor="ctr">
            <a:spAutoFit/>
          </a:bodyPr>
          <a:lstStyle/>
          <a:p>
            <a:r>
              <a:rPr lang="en-US" sz="2400" i="1" dirty="0">
                <a:solidFill>
                  <a:schemeClr val="tx1">
                    <a:lumMod val="85000"/>
                    <a:lumOff val="15000"/>
                  </a:schemeClr>
                </a:solidFill>
              </a:rPr>
              <a:t>Historical Trauma: Developing an Understanding of American Indians and Alaska Natives</a:t>
            </a:r>
          </a:p>
          <a:p>
            <a:pPr marL="517525" indent="-342900">
              <a:spcAft>
                <a:spcPts val="600"/>
              </a:spcAft>
              <a:buClr>
                <a:srgbClr val="990033"/>
              </a:buClr>
              <a:buFont typeface="Wingdings" panose="05000000000000000000" pitchFamily="2" charset="2"/>
              <a:buChar char="§"/>
            </a:pPr>
            <a:r>
              <a:rPr lang="en-US" altLang="en-US" sz="2400" dirty="0">
                <a:solidFill>
                  <a:schemeClr val="bg2">
                    <a:lumMod val="25000"/>
                  </a:schemeClr>
                </a:solidFill>
              </a:rPr>
              <a:t>Brief</a:t>
            </a:r>
            <a:endParaRPr lang="en-US" sz="2400" i="1" dirty="0">
              <a:solidFill>
                <a:schemeClr val="tx1">
                  <a:lumMod val="85000"/>
                  <a:lumOff val="15000"/>
                </a:schemeClr>
              </a:solidFill>
            </a:endParaRPr>
          </a:p>
        </p:txBody>
      </p:sp>
      <p:pic>
        <p:nvPicPr>
          <p:cNvPr id="1028" name="Picture 4">
            <a:extLst>
              <a:ext uri="{FF2B5EF4-FFF2-40B4-BE49-F238E27FC236}">
                <a16:creationId xmlns:a16="http://schemas.microsoft.com/office/drawing/2014/main" id="{037CB67E-B7BF-4E97-A679-9CFD69322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6617" y="4183096"/>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650011C-7C0D-47D2-8C11-5607B55EF30A}"/>
              </a:ext>
            </a:extLst>
          </p:cNvPr>
          <p:cNvSpPr/>
          <p:nvPr/>
        </p:nvSpPr>
        <p:spPr>
          <a:xfrm>
            <a:off x="8758720" y="4104533"/>
            <a:ext cx="3015358" cy="2079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10620AE-1798-4B4A-A1CB-9BEAFC700949}"/>
              </a:ext>
            </a:extLst>
          </p:cNvPr>
          <p:cNvSpPr/>
          <p:nvPr/>
        </p:nvSpPr>
        <p:spPr>
          <a:xfrm>
            <a:off x="2186533" y="6183984"/>
            <a:ext cx="5471178" cy="369332"/>
          </a:xfrm>
          <a:prstGeom prst="rect">
            <a:avLst/>
          </a:prstGeom>
        </p:spPr>
        <p:txBody>
          <a:bodyPr wrap="none">
            <a:spAutoFit/>
          </a:bodyPr>
          <a:lstStyle/>
          <a:p>
            <a:r>
              <a:rPr lang="en-US" dirty="0">
                <a:hlinkClick r:id="rId4"/>
              </a:rPr>
              <a:t>https://www.parentcenterhub.org/naptac-tier1-culture/</a:t>
            </a:r>
            <a:endParaRPr lang="en-US" dirty="0"/>
          </a:p>
        </p:txBody>
      </p:sp>
    </p:spTree>
    <p:extLst>
      <p:ext uri="{BB962C8B-B14F-4D97-AF65-F5344CB8AC3E}">
        <p14:creationId xmlns:p14="http://schemas.microsoft.com/office/powerpoint/2010/main" val="95435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2B0285D-7371-4A69-923A-6F66D2B387CA}"/>
              </a:ext>
            </a:extLst>
          </p:cNvPr>
          <p:cNvCxnSpPr>
            <a:cxnSpLocks/>
          </p:cNvCxnSpPr>
          <p:nvPr/>
        </p:nvCxnSpPr>
        <p:spPr>
          <a:xfrm>
            <a:off x="5841223" y="1601708"/>
            <a:ext cx="0" cy="4572331"/>
          </a:xfrm>
          <a:prstGeom prst="line">
            <a:avLst/>
          </a:prstGeom>
          <a:ln w="1905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1A01744-16F8-4DEE-A3A1-F95D13C09F10}"/>
              </a:ext>
            </a:extLst>
          </p:cNvPr>
          <p:cNvCxnSpPr>
            <a:cxnSpLocks/>
          </p:cNvCxnSpPr>
          <p:nvPr/>
        </p:nvCxnSpPr>
        <p:spPr>
          <a:xfrm flipH="1">
            <a:off x="5859582" y="3178175"/>
            <a:ext cx="5773618" cy="0"/>
          </a:xfrm>
          <a:prstGeom prst="line">
            <a:avLst/>
          </a:prstGeom>
          <a:ln w="1905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25665EE-8AC9-4870-88E1-1CE96665F875}"/>
              </a:ext>
            </a:extLst>
          </p:cNvPr>
          <p:cNvCxnSpPr>
            <a:cxnSpLocks/>
          </p:cNvCxnSpPr>
          <p:nvPr/>
        </p:nvCxnSpPr>
        <p:spPr>
          <a:xfrm flipV="1">
            <a:off x="1574374" y="852454"/>
            <a:ext cx="8605674" cy="68525"/>
          </a:xfrm>
          <a:prstGeom prst="line">
            <a:avLst/>
          </a:prstGeom>
          <a:ln w="1270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90">
            <a:extLst>
              <a:ext uri="{FF2B5EF4-FFF2-40B4-BE49-F238E27FC236}">
                <a16:creationId xmlns:a16="http://schemas.microsoft.com/office/drawing/2014/main" id="{FC4CF299-49A8-4BE8-A217-64497D1171B3}"/>
              </a:ext>
            </a:extLst>
          </p:cNvPr>
          <p:cNvSpPr>
            <a:spLocks noChangeArrowheads="1"/>
          </p:cNvSpPr>
          <p:nvPr/>
        </p:nvSpPr>
        <p:spPr bwMode="auto">
          <a:xfrm>
            <a:off x="2027220" y="996245"/>
            <a:ext cx="7351638" cy="40011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ts val="1800"/>
              </a:spcAft>
              <a:buClr>
                <a:srgbClr val="990033"/>
              </a:buClr>
            </a:pPr>
            <a:r>
              <a:rPr lang="en-US" sz="2000" dirty="0">
                <a:solidFill>
                  <a:schemeClr val="bg2">
                    <a:lumMod val="25000"/>
                  </a:schemeClr>
                </a:solidFill>
                <a:hlinkClick r:id="rId2">
                  <a:extLst>
                    <a:ext uri="{A12FA001-AC4F-418D-AE19-62706E023703}">
                      <ahyp:hlinkClr xmlns:ahyp="http://schemas.microsoft.com/office/drawing/2018/hyperlinkcolor" val="tx"/>
                    </a:ext>
                  </a:extLst>
                </a:hlinkClick>
              </a:rPr>
              <a:t>https://www.parentcenterhub.org/naptac-tier2-outreach/</a:t>
            </a:r>
            <a:endParaRPr lang="en-US" altLang="en-US" sz="2000" dirty="0">
              <a:solidFill>
                <a:schemeClr val="bg2">
                  <a:lumMod val="25000"/>
                </a:schemeClr>
              </a:solidFill>
            </a:endParaRPr>
          </a:p>
        </p:txBody>
      </p:sp>
      <p:sp>
        <p:nvSpPr>
          <p:cNvPr id="16" name="Rectangle 90">
            <a:extLst>
              <a:ext uri="{FF2B5EF4-FFF2-40B4-BE49-F238E27FC236}">
                <a16:creationId xmlns:a16="http://schemas.microsoft.com/office/drawing/2014/main" id="{D106DF6D-233C-40A7-87C4-314784CB48B5}"/>
              </a:ext>
            </a:extLst>
          </p:cNvPr>
          <p:cNvSpPr>
            <a:spLocks noChangeArrowheads="1"/>
          </p:cNvSpPr>
          <p:nvPr/>
        </p:nvSpPr>
        <p:spPr bwMode="auto">
          <a:xfrm>
            <a:off x="1048871" y="2210490"/>
            <a:ext cx="4248182" cy="335476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200"/>
              </a:spcAft>
              <a:buClr>
                <a:srgbClr val="990033"/>
              </a:buClr>
            </a:pPr>
            <a:r>
              <a:rPr lang="en-US" altLang="en-US" sz="2400" b="1" dirty="0">
                <a:solidFill>
                  <a:schemeClr val="bg2">
                    <a:lumMod val="25000"/>
                  </a:schemeClr>
                </a:solidFill>
              </a:rPr>
              <a:t>Major Topics in Tier 2</a:t>
            </a:r>
          </a:p>
          <a:p>
            <a:pPr marL="517525" indent="-342900">
              <a:spcAft>
                <a:spcPts val="600"/>
              </a:spcAft>
              <a:buClr>
                <a:srgbClr val="990033"/>
              </a:buClr>
              <a:buFont typeface="Wingdings" panose="05000000000000000000" pitchFamily="2" charset="2"/>
              <a:buChar char="§"/>
            </a:pPr>
            <a:r>
              <a:rPr lang="en-US" altLang="en-US" sz="2400" dirty="0">
                <a:solidFill>
                  <a:schemeClr val="bg2">
                    <a:lumMod val="25000"/>
                  </a:schemeClr>
                </a:solidFill>
              </a:rPr>
              <a:t>Outreach barriers </a:t>
            </a:r>
            <a:r>
              <a:rPr lang="en-US" altLang="en-US" sz="2400" dirty="0">
                <a:solidFill>
                  <a:schemeClr val="bg2">
                    <a:lumMod val="25000"/>
                  </a:schemeClr>
                </a:solidFill>
                <a:latin typeface="French Script MT" panose="03020402040607040605" pitchFamily="66" charset="0"/>
              </a:rPr>
              <a:t>&amp;</a:t>
            </a:r>
            <a:r>
              <a:rPr lang="en-US" altLang="en-US" sz="2400" dirty="0">
                <a:solidFill>
                  <a:schemeClr val="bg2">
                    <a:lumMod val="25000"/>
                  </a:schemeClr>
                </a:solidFill>
              </a:rPr>
              <a:t> opportunities</a:t>
            </a:r>
          </a:p>
          <a:p>
            <a:pPr marL="517525" indent="-342900">
              <a:spcAft>
                <a:spcPts val="600"/>
              </a:spcAft>
              <a:buClr>
                <a:srgbClr val="990033"/>
              </a:buClr>
              <a:buFont typeface="Wingdings" panose="05000000000000000000" pitchFamily="2" charset="2"/>
              <a:buChar char="§"/>
            </a:pPr>
            <a:r>
              <a:rPr lang="en-US" altLang="en-US" sz="2400" dirty="0">
                <a:solidFill>
                  <a:schemeClr val="bg2">
                    <a:lumMod val="25000"/>
                  </a:schemeClr>
                </a:solidFill>
              </a:rPr>
              <a:t>Title VI Indian Education programs as a connection point for conducting outreach</a:t>
            </a:r>
          </a:p>
          <a:p>
            <a:pPr marL="517525" indent="-342900">
              <a:spcAft>
                <a:spcPts val="600"/>
              </a:spcAft>
              <a:buClr>
                <a:srgbClr val="990033"/>
              </a:buClr>
              <a:buFont typeface="Wingdings" panose="05000000000000000000" pitchFamily="2" charset="2"/>
              <a:buChar char="§"/>
            </a:pPr>
            <a:r>
              <a:rPr lang="en-US" altLang="en-US" sz="2400" dirty="0">
                <a:solidFill>
                  <a:schemeClr val="bg2">
                    <a:lumMod val="25000"/>
                  </a:schemeClr>
                </a:solidFill>
              </a:rPr>
              <a:t>Outreach to Native youth</a:t>
            </a:r>
          </a:p>
        </p:txBody>
      </p:sp>
      <p:pic>
        <p:nvPicPr>
          <p:cNvPr id="20" name="Picture 19">
            <a:extLst>
              <a:ext uri="{FF2B5EF4-FFF2-40B4-BE49-F238E27FC236}">
                <a16:creationId xmlns:a16="http://schemas.microsoft.com/office/drawing/2014/main" id="{91178212-1D49-4ABA-B37B-1072AB147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5524" y="1529817"/>
            <a:ext cx="1514896" cy="1514896"/>
          </a:xfrm>
          <a:prstGeom prst="rect">
            <a:avLst/>
          </a:prstGeom>
        </p:spPr>
      </p:pic>
      <p:sp>
        <p:nvSpPr>
          <p:cNvPr id="24" name="Rectangle 90">
            <a:extLst>
              <a:ext uri="{FF2B5EF4-FFF2-40B4-BE49-F238E27FC236}">
                <a16:creationId xmlns:a16="http://schemas.microsoft.com/office/drawing/2014/main" id="{6A5C4BDD-CCF0-4BB3-8E3D-289E71EB60B1}"/>
              </a:ext>
            </a:extLst>
          </p:cNvPr>
          <p:cNvSpPr>
            <a:spLocks noChangeArrowheads="1"/>
          </p:cNvSpPr>
          <p:nvPr/>
        </p:nvSpPr>
        <p:spPr bwMode="auto">
          <a:xfrm>
            <a:off x="8540582" y="2334412"/>
            <a:ext cx="2222014" cy="46166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800"/>
              </a:spcAft>
              <a:buClr>
                <a:srgbClr val="990033"/>
              </a:buClr>
            </a:pPr>
            <a:r>
              <a:rPr lang="en-US" altLang="en-US" sz="2400" b="1" i="1" dirty="0">
                <a:solidFill>
                  <a:schemeClr val="bg2">
                    <a:lumMod val="25000"/>
                  </a:schemeClr>
                </a:solidFill>
              </a:rPr>
              <a:t>Let’s visit!</a:t>
            </a:r>
          </a:p>
        </p:txBody>
      </p:sp>
      <p:sp>
        <p:nvSpPr>
          <p:cNvPr id="18" name="Title 1">
            <a:extLst>
              <a:ext uri="{FF2B5EF4-FFF2-40B4-BE49-F238E27FC236}">
                <a16:creationId xmlns:a16="http://schemas.microsoft.com/office/drawing/2014/main" id="{18C98BA9-99E4-41F4-9C06-39F6DA63C837}"/>
              </a:ext>
            </a:extLst>
          </p:cNvPr>
          <p:cNvSpPr txBox="1">
            <a:spLocks/>
          </p:cNvSpPr>
          <p:nvPr/>
        </p:nvSpPr>
        <p:spPr>
          <a:xfrm>
            <a:off x="1793478" y="359121"/>
            <a:ext cx="7925226" cy="492318"/>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990033"/>
                </a:solidFill>
                <a:latin typeface="+mn-lt"/>
              </a:rPr>
              <a:t>Tier 2: Outreach to Native Communities</a:t>
            </a:r>
            <a:endParaRPr lang="en-US" sz="3200" b="1" dirty="0">
              <a:solidFill>
                <a:srgbClr val="990033"/>
              </a:solidFill>
              <a:latin typeface="+mn-lt"/>
            </a:endParaRPr>
          </a:p>
        </p:txBody>
      </p:sp>
      <p:sp>
        <p:nvSpPr>
          <p:cNvPr id="13" name="Rectangle 12">
            <a:extLst>
              <a:ext uri="{FF2B5EF4-FFF2-40B4-BE49-F238E27FC236}">
                <a16:creationId xmlns:a16="http://schemas.microsoft.com/office/drawing/2014/main" id="{207AFE36-961A-4B57-A901-9577854E91FE}"/>
              </a:ext>
            </a:extLst>
          </p:cNvPr>
          <p:cNvSpPr/>
          <p:nvPr/>
        </p:nvSpPr>
        <p:spPr>
          <a:xfrm>
            <a:off x="10255174" y="3887873"/>
            <a:ext cx="1554743" cy="1477328"/>
          </a:xfrm>
          <a:prstGeom prst="rect">
            <a:avLst/>
          </a:prstGeom>
        </p:spPr>
        <p:txBody>
          <a:bodyPr wrap="square">
            <a:spAutoFit/>
          </a:bodyPr>
          <a:lstStyle/>
          <a:p>
            <a:pPr algn="ctr"/>
            <a:r>
              <a:rPr lang="en-US" altLang="en-US" dirty="0"/>
              <a:t>Being a good listener is </a:t>
            </a:r>
            <a:br>
              <a:rPr lang="en-US" altLang="en-US" dirty="0"/>
            </a:br>
            <a:r>
              <a:rPr lang="en-US" altLang="en-US" dirty="0"/>
              <a:t>highly valued by Native communities.</a:t>
            </a:r>
            <a:endParaRPr lang="en-US" dirty="0"/>
          </a:p>
        </p:txBody>
      </p:sp>
      <p:pic>
        <p:nvPicPr>
          <p:cNvPr id="3" name="Picture 2" descr="A picture containing person, holding, man, indoor&#10;&#10;Description automatically generated">
            <a:extLst>
              <a:ext uri="{FF2B5EF4-FFF2-40B4-BE49-F238E27FC236}">
                <a16:creationId xmlns:a16="http://schemas.microsoft.com/office/drawing/2014/main" id="{6C0DAFF8-D9ED-428F-A57C-4EF7488D243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418856" y="3347049"/>
            <a:ext cx="3563344" cy="2746146"/>
          </a:xfrm>
          <a:prstGeom prst="rect">
            <a:avLst/>
          </a:prstGeom>
        </p:spPr>
      </p:pic>
      <p:sp>
        <p:nvSpPr>
          <p:cNvPr id="12" name="Wave 11">
            <a:extLst>
              <a:ext uri="{FF2B5EF4-FFF2-40B4-BE49-F238E27FC236}">
                <a16:creationId xmlns:a16="http://schemas.microsoft.com/office/drawing/2014/main" id="{9890C03B-465C-4BB1-8B50-58CF13221076}"/>
              </a:ext>
            </a:extLst>
          </p:cNvPr>
          <p:cNvSpPr/>
          <p:nvPr/>
        </p:nvSpPr>
        <p:spPr>
          <a:xfrm rot="16200000">
            <a:off x="-3370561"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46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1A33315-EB44-4E6A-87A6-0C3890B049B1}"/>
              </a:ext>
            </a:extLst>
          </p:cNvPr>
          <p:cNvSpPr txBox="1"/>
          <p:nvPr/>
        </p:nvSpPr>
        <p:spPr>
          <a:xfrm>
            <a:off x="921917" y="462887"/>
            <a:ext cx="9664384" cy="584775"/>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5680"/>
                </a:solidFill>
                <a:effectLst/>
                <a:uLnTx/>
                <a:uFillTx/>
                <a:latin typeface="Calibri" panose="020F0502020204030204"/>
                <a:ea typeface="+mn-ea"/>
                <a:cs typeface="+mn-cs"/>
              </a:rPr>
              <a:t>Voices from the Field | Tier 2 Resources </a:t>
            </a:r>
          </a:p>
        </p:txBody>
      </p:sp>
      <p:sp>
        <p:nvSpPr>
          <p:cNvPr id="29" name="Wave 28">
            <a:extLst>
              <a:ext uri="{FF2B5EF4-FFF2-40B4-BE49-F238E27FC236}">
                <a16:creationId xmlns:a16="http://schemas.microsoft.com/office/drawing/2014/main" id="{0A9D9736-D576-4301-B126-9CABF99B87B1}"/>
              </a:ext>
            </a:extLst>
          </p:cNvPr>
          <p:cNvSpPr/>
          <p:nvPr/>
        </p:nvSpPr>
        <p:spPr>
          <a:xfrm rot="16200000">
            <a:off x="-3370561"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19839381-6DF3-4A1B-A0E8-1E72754D35A4}"/>
              </a:ext>
            </a:extLst>
          </p:cNvPr>
          <p:cNvCxnSpPr>
            <a:cxnSpLocks/>
          </p:cNvCxnSpPr>
          <p:nvPr/>
        </p:nvCxnSpPr>
        <p:spPr>
          <a:xfrm flipV="1">
            <a:off x="921917" y="1130221"/>
            <a:ext cx="5705129" cy="9252"/>
          </a:xfrm>
          <a:prstGeom prst="line">
            <a:avLst/>
          </a:prstGeom>
          <a:ln w="1270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47ED72C-42D9-4086-9B88-C76B288C8A00}"/>
              </a:ext>
            </a:extLst>
          </p:cNvPr>
          <p:cNvSpPr txBox="1"/>
          <p:nvPr/>
        </p:nvSpPr>
        <p:spPr>
          <a:xfrm>
            <a:off x="921917" y="1622930"/>
            <a:ext cx="5336266" cy="830997"/>
          </a:xfrm>
          <a:prstGeom prst="rect">
            <a:avLst/>
          </a:prstGeom>
          <a:noFill/>
        </p:spPr>
        <p:txBody>
          <a:bodyPr wrap="square" rtlCol="0">
            <a:spAutoFit/>
          </a:bodyPr>
          <a:lstStyle/>
          <a:p>
            <a:pPr lvl="0">
              <a:defRPr/>
            </a:pPr>
            <a:r>
              <a:rPr lang="en-US" sz="2400" b="1" i="1" kern="0" dirty="0">
                <a:solidFill>
                  <a:srgbClr val="DDDDDD">
                    <a:lumMod val="25000"/>
                  </a:srgbClr>
                </a:solidFill>
              </a:rPr>
              <a:t>Kristi Moscato </a:t>
            </a:r>
          </a:p>
          <a:p>
            <a:pPr lvl="0">
              <a:defRPr/>
            </a:pPr>
            <a:r>
              <a:rPr lang="en-US" sz="2400" i="1" kern="0" dirty="0">
                <a:solidFill>
                  <a:srgbClr val="DDDDDD">
                    <a:lumMod val="25000"/>
                  </a:srgbClr>
                </a:solidFill>
              </a:rPr>
              <a:t>Parent Network of WNY</a:t>
            </a:r>
            <a:endParaRPr kumimoji="0" lang="en-US" sz="2400" b="0" i="1" u="none" strike="noStrike" kern="0" cap="none" spc="0" normalizeH="0" baseline="0" noProof="0" dirty="0">
              <a:ln>
                <a:noFill/>
              </a:ln>
              <a:solidFill>
                <a:srgbClr val="DDDDDD">
                  <a:lumMod val="25000"/>
                </a:srgb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8D919F4-74CD-43ED-8001-4CE6BDCD5E53}"/>
              </a:ext>
            </a:extLst>
          </p:cNvPr>
          <p:cNvSpPr/>
          <p:nvPr/>
        </p:nvSpPr>
        <p:spPr>
          <a:xfrm>
            <a:off x="2579031" y="6118009"/>
            <a:ext cx="6614108" cy="369332"/>
          </a:xfrm>
          <a:prstGeom prst="rect">
            <a:avLst/>
          </a:prstGeom>
        </p:spPr>
        <p:txBody>
          <a:bodyPr wrap="square">
            <a:spAutoFit/>
          </a:bodyPr>
          <a:lstStyle/>
          <a:p>
            <a:pPr algn="ctr"/>
            <a:r>
              <a:rPr lang="en-US" dirty="0">
                <a:hlinkClick r:id="rId2"/>
              </a:rPr>
              <a:t>https://www.parentcenterhub.org/naptac-tier2-outreach/</a:t>
            </a:r>
            <a:r>
              <a:rPr lang="en-US" dirty="0"/>
              <a:t> </a:t>
            </a:r>
          </a:p>
        </p:txBody>
      </p:sp>
      <p:sp>
        <p:nvSpPr>
          <p:cNvPr id="9" name="TextBox 8">
            <a:extLst>
              <a:ext uri="{FF2B5EF4-FFF2-40B4-BE49-F238E27FC236}">
                <a16:creationId xmlns:a16="http://schemas.microsoft.com/office/drawing/2014/main" id="{A0ECFF54-A814-432C-95D5-9094CA1B0583}"/>
              </a:ext>
            </a:extLst>
          </p:cNvPr>
          <p:cNvSpPr txBox="1"/>
          <p:nvPr/>
        </p:nvSpPr>
        <p:spPr>
          <a:xfrm>
            <a:off x="4810819" y="1482142"/>
            <a:ext cx="3964929" cy="1569660"/>
          </a:xfrm>
          <a:prstGeom prst="rect">
            <a:avLst/>
          </a:prstGeom>
          <a:noFill/>
        </p:spPr>
        <p:txBody>
          <a:bodyPr wrap="square" rtlCol="0" anchor="ctr">
            <a:spAutoFit/>
          </a:bodyPr>
          <a:lstStyle/>
          <a:p>
            <a:r>
              <a:rPr lang="en-US" sz="2400" i="1" dirty="0">
                <a:solidFill>
                  <a:schemeClr val="tx1">
                    <a:lumMod val="85000"/>
                    <a:lumOff val="15000"/>
                  </a:schemeClr>
                </a:solidFill>
              </a:rPr>
              <a:t>Cultural Awareness and Connecting with Native Communities</a:t>
            </a:r>
          </a:p>
          <a:p>
            <a:pPr marL="517525" indent="-342900">
              <a:spcAft>
                <a:spcPts val="600"/>
              </a:spcAft>
              <a:buClr>
                <a:srgbClr val="990033"/>
              </a:buClr>
              <a:buFont typeface="Wingdings" panose="05000000000000000000" pitchFamily="2" charset="2"/>
              <a:buChar char="§"/>
            </a:pPr>
            <a:r>
              <a:rPr lang="en-US" altLang="en-US" sz="2400" dirty="0">
                <a:solidFill>
                  <a:schemeClr val="bg2">
                    <a:lumMod val="25000"/>
                  </a:schemeClr>
                </a:solidFill>
              </a:rPr>
              <a:t>Brief</a:t>
            </a:r>
            <a:endParaRPr lang="en-US" sz="2400" i="1" dirty="0">
              <a:solidFill>
                <a:schemeClr val="tx1">
                  <a:lumMod val="85000"/>
                  <a:lumOff val="15000"/>
                </a:schemeClr>
              </a:solidFill>
            </a:endParaRPr>
          </a:p>
        </p:txBody>
      </p:sp>
      <p:sp>
        <p:nvSpPr>
          <p:cNvPr id="10" name="TextBox 9">
            <a:extLst>
              <a:ext uri="{FF2B5EF4-FFF2-40B4-BE49-F238E27FC236}">
                <a16:creationId xmlns:a16="http://schemas.microsoft.com/office/drawing/2014/main" id="{75A9C6B3-D193-4CE7-BA4F-456CFA27B4B9}"/>
              </a:ext>
            </a:extLst>
          </p:cNvPr>
          <p:cNvSpPr txBox="1"/>
          <p:nvPr/>
        </p:nvSpPr>
        <p:spPr>
          <a:xfrm>
            <a:off x="921917" y="3827742"/>
            <a:ext cx="3687790" cy="1200329"/>
          </a:xfrm>
          <a:prstGeom prst="rect">
            <a:avLst/>
          </a:prstGeom>
          <a:noFill/>
        </p:spPr>
        <p:txBody>
          <a:bodyPr wrap="square" rtlCol="0">
            <a:spAutoFit/>
          </a:bodyPr>
          <a:lstStyle/>
          <a:p>
            <a:r>
              <a:rPr lang="en-US" sz="2400" b="1" i="1" kern="0" dirty="0">
                <a:solidFill>
                  <a:srgbClr val="DDDDDD">
                    <a:lumMod val="25000"/>
                  </a:srgbClr>
                </a:solidFill>
              </a:rPr>
              <a:t>Yvonne </a:t>
            </a:r>
            <a:r>
              <a:rPr lang="en-US" sz="2400" b="1" i="1" kern="0" dirty="0" err="1">
                <a:solidFill>
                  <a:srgbClr val="DDDDDD">
                    <a:lumMod val="25000"/>
                  </a:srgbClr>
                </a:solidFill>
              </a:rPr>
              <a:t>Sinisgalli</a:t>
            </a:r>
            <a:endParaRPr lang="en-US" sz="2400" b="1" i="1" kern="0" dirty="0">
              <a:solidFill>
                <a:srgbClr val="DDDDDD">
                  <a:lumMod val="25000"/>
                </a:srgbClr>
              </a:solidFill>
            </a:endParaRPr>
          </a:p>
          <a:p>
            <a:r>
              <a:rPr lang="en-US" sz="2400" i="1" kern="0" dirty="0">
                <a:solidFill>
                  <a:srgbClr val="DDDDDD">
                    <a:lumMod val="25000"/>
                  </a:srgbClr>
                </a:solidFill>
              </a:rPr>
              <a:t>Formerly of the Long Island Advocacy Center</a:t>
            </a:r>
          </a:p>
        </p:txBody>
      </p:sp>
      <p:sp>
        <p:nvSpPr>
          <p:cNvPr id="11" name="TextBox 10">
            <a:extLst>
              <a:ext uri="{FF2B5EF4-FFF2-40B4-BE49-F238E27FC236}">
                <a16:creationId xmlns:a16="http://schemas.microsoft.com/office/drawing/2014/main" id="{D7E2D5C5-6514-4074-A334-3AB9ED645D38}"/>
              </a:ext>
            </a:extLst>
          </p:cNvPr>
          <p:cNvSpPr txBox="1"/>
          <p:nvPr/>
        </p:nvSpPr>
        <p:spPr>
          <a:xfrm>
            <a:off x="4810818" y="3742248"/>
            <a:ext cx="3964929" cy="1938992"/>
          </a:xfrm>
          <a:prstGeom prst="rect">
            <a:avLst/>
          </a:prstGeom>
          <a:noFill/>
        </p:spPr>
        <p:txBody>
          <a:bodyPr wrap="square" rtlCol="0" anchor="ctr">
            <a:spAutoFit/>
          </a:bodyPr>
          <a:lstStyle/>
          <a:p>
            <a:r>
              <a:rPr lang="en-US" sz="2400" i="1" dirty="0">
                <a:solidFill>
                  <a:schemeClr val="tx1">
                    <a:lumMod val="85000"/>
                    <a:lumOff val="15000"/>
                  </a:schemeClr>
                </a:solidFill>
              </a:rPr>
              <a:t>Introducing Your Parent Center to American Indian/Alaska Native Communities</a:t>
            </a:r>
          </a:p>
          <a:p>
            <a:pPr marL="517525" indent="-342900">
              <a:spcAft>
                <a:spcPts val="600"/>
              </a:spcAft>
              <a:buClr>
                <a:srgbClr val="990033"/>
              </a:buClr>
              <a:buFont typeface="Wingdings" panose="05000000000000000000" pitchFamily="2" charset="2"/>
              <a:buChar char="§"/>
            </a:pPr>
            <a:r>
              <a:rPr lang="en-US" altLang="en-US" sz="2400" dirty="0">
                <a:solidFill>
                  <a:schemeClr val="bg2">
                    <a:lumMod val="25000"/>
                  </a:schemeClr>
                </a:solidFill>
              </a:rPr>
              <a:t>Brief</a:t>
            </a:r>
            <a:endParaRPr lang="en-US" sz="2400" i="1" dirty="0">
              <a:solidFill>
                <a:schemeClr val="tx1">
                  <a:lumMod val="85000"/>
                  <a:lumOff val="15000"/>
                </a:schemeClr>
              </a:solidFill>
            </a:endParaRPr>
          </a:p>
        </p:txBody>
      </p:sp>
      <p:pic>
        <p:nvPicPr>
          <p:cNvPr id="2050" name="Picture 2">
            <a:extLst>
              <a:ext uri="{FF2B5EF4-FFF2-40B4-BE49-F238E27FC236}">
                <a16:creationId xmlns:a16="http://schemas.microsoft.com/office/drawing/2014/main" id="{C67A0348-6834-463E-AFCE-878CD6B56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5748" y="1437040"/>
            <a:ext cx="2857500" cy="18954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53C315E-347D-4559-84C0-1718C1C9DC41}"/>
              </a:ext>
            </a:extLst>
          </p:cNvPr>
          <p:cNvSpPr/>
          <p:nvPr/>
        </p:nvSpPr>
        <p:spPr>
          <a:xfrm>
            <a:off x="8634952" y="1291472"/>
            <a:ext cx="3129699" cy="21375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BA8C23B8-E681-4390-91EB-58A6C65F0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5748" y="3863480"/>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8D57DAA-D15E-4433-A901-6F9B60085EEA}"/>
              </a:ext>
            </a:extLst>
          </p:cNvPr>
          <p:cNvSpPr/>
          <p:nvPr/>
        </p:nvSpPr>
        <p:spPr>
          <a:xfrm>
            <a:off x="8634951" y="3736671"/>
            <a:ext cx="3129699" cy="21375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15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6007-F20D-49CF-B8AF-7C36280DC7B4}"/>
              </a:ext>
            </a:extLst>
          </p:cNvPr>
          <p:cNvSpPr>
            <a:spLocks noGrp="1"/>
          </p:cNvSpPr>
          <p:nvPr>
            <p:ph type="title"/>
          </p:nvPr>
        </p:nvSpPr>
        <p:spPr>
          <a:xfrm>
            <a:off x="2203053" y="292446"/>
            <a:ext cx="7925226" cy="492318"/>
          </a:xfrm>
        </p:spPr>
        <p:txBody>
          <a:bodyPr>
            <a:noAutofit/>
          </a:bodyPr>
          <a:lstStyle/>
          <a:p>
            <a:pPr algn="ctr"/>
            <a:r>
              <a:rPr lang="en-US" sz="3200" b="1" dirty="0">
                <a:solidFill>
                  <a:srgbClr val="990033"/>
                </a:solidFill>
                <a:latin typeface="+mn-lt"/>
              </a:rPr>
              <a:t>Tier 3: Native Children and Youth</a:t>
            </a:r>
          </a:p>
        </p:txBody>
      </p:sp>
      <p:cxnSp>
        <p:nvCxnSpPr>
          <p:cNvPr id="9" name="Straight Connector 8">
            <a:extLst>
              <a:ext uri="{FF2B5EF4-FFF2-40B4-BE49-F238E27FC236}">
                <a16:creationId xmlns:a16="http://schemas.microsoft.com/office/drawing/2014/main" id="{225665EE-8AC9-4870-88E1-1CE96665F875}"/>
              </a:ext>
            </a:extLst>
          </p:cNvPr>
          <p:cNvCxnSpPr>
            <a:cxnSpLocks/>
          </p:cNvCxnSpPr>
          <p:nvPr/>
        </p:nvCxnSpPr>
        <p:spPr>
          <a:xfrm flipV="1">
            <a:off x="1983949" y="785779"/>
            <a:ext cx="8605674" cy="68525"/>
          </a:xfrm>
          <a:prstGeom prst="line">
            <a:avLst/>
          </a:prstGeom>
          <a:ln w="1270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90">
            <a:extLst>
              <a:ext uri="{FF2B5EF4-FFF2-40B4-BE49-F238E27FC236}">
                <a16:creationId xmlns:a16="http://schemas.microsoft.com/office/drawing/2014/main" id="{FC4CF299-49A8-4BE8-A217-64497D1171B3}"/>
              </a:ext>
            </a:extLst>
          </p:cNvPr>
          <p:cNvSpPr>
            <a:spLocks noChangeArrowheads="1"/>
          </p:cNvSpPr>
          <p:nvPr/>
        </p:nvSpPr>
        <p:spPr bwMode="auto">
          <a:xfrm>
            <a:off x="2493016" y="871011"/>
            <a:ext cx="7345301" cy="40011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Aft>
                <a:spcPts val="1800"/>
              </a:spcAft>
              <a:buClr>
                <a:srgbClr val="990033"/>
              </a:buClr>
            </a:pPr>
            <a:r>
              <a:rPr lang="en-US" sz="2000" dirty="0">
                <a:solidFill>
                  <a:schemeClr val="bg2">
                    <a:lumMod val="25000"/>
                  </a:schemeClr>
                </a:solidFill>
                <a:hlinkClick r:id="rId2">
                  <a:extLst>
                    <a:ext uri="{A12FA001-AC4F-418D-AE19-62706E023703}">
                      <ahyp:hlinkClr xmlns:ahyp="http://schemas.microsoft.com/office/drawing/2018/hyperlinkcolor" val="tx"/>
                    </a:ext>
                  </a:extLst>
                </a:hlinkClick>
              </a:rPr>
              <a:t>https://www.parentcenterhub.org/</a:t>
            </a:r>
            <a:r>
              <a:rPr lang="en-US" sz="2000" b="1" dirty="0">
                <a:solidFill>
                  <a:schemeClr val="bg2">
                    <a:lumMod val="25000"/>
                  </a:schemeClr>
                </a:solidFill>
                <a:hlinkClick r:id="rId2">
                  <a:extLst>
                    <a:ext uri="{A12FA001-AC4F-418D-AE19-62706E023703}">
                      <ahyp:hlinkClr xmlns:ahyp="http://schemas.microsoft.com/office/drawing/2018/hyperlinkcolor" val="tx"/>
                    </a:ext>
                  </a:extLst>
                </a:hlinkClick>
              </a:rPr>
              <a:t>naptac-tier3-education-youth</a:t>
            </a:r>
            <a:r>
              <a:rPr lang="en-US" sz="2000" dirty="0">
                <a:solidFill>
                  <a:schemeClr val="bg2">
                    <a:lumMod val="25000"/>
                  </a:schemeClr>
                </a:solidFill>
                <a:hlinkClick r:id="rId2">
                  <a:extLst>
                    <a:ext uri="{A12FA001-AC4F-418D-AE19-62706E023703}">
                      <ahyp:hlinkClr xmlns:ahyp="http://schemas.microsoft.com/office/drawing/2018/hyperlinkcolor" val="tx"/>
                    </a:ext>
                  </a:extLst>
                </a:hlinkClick>
              </a:rPr>
              <a:t>/</a:t>
            </a:r>
            <a:endParaRPr lang="en-US" altLang="en-US" sz="2000" dirty="0">
              <a:solidFill>
                <a:schemeClr val="bg2">
                  <a:lumMod val="25000"/>
                </a:schemeClr>
              </a:solidFill>
            </a:endParaRPr>
          </a:p>
        </p:txBody>
      </p:sp>
      <p:sp>
        <p:nvSpPr>
          <p:cNvPr id="13" name="Rectangle 90">
            <a:extLst>
              <a:ext uri="{FF2B5EF4-FFF2-40B4-BE49-F238E27FC236}">
                <a16:creationId xmlns:a16="http://schemas.microsoft.com/office/drawing/2014/main" id="{C7BFDD05-E5CD-4DDA-AB8C-B3D51EC776C8}"/>
              </a:ext>
            </a:extLst>
          </p:cNvPr>
          <p:cNvSpPr>
            <a:spLocks noChangeArrowheads="1"/>
          </p:cNvSpPr>
          <p:nvPr/>
        </p:nvSpPr>
        <p:spPr bwMode="auto">
          <a:xfrm>
            <a:off x="3171257" y="1487241"/>
            <a:ext cx="4757401" cy="5078313"/>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200"/>
              </a:spcAft>
              <a:buClr>
                <a:srgbClr val="990033"/>
              </a:buClr>
            </a:pPr>
            <a:r>
              <a:rPr lang="en-US" altLang="en-US" sz="2400" b="1" dirty="0">
                <a:solidFill>
                  <a:schemeClr val="bg2">
                    <a:lumMod val="25000"/>
                  </a:schemeClr>
                </a:solidFill>
              </a:rPr>
              <a:t>Major Topics in Tier 3</a:t>
            </a:r>
          </a:p>
          <a:p>
            <a:pPr marL="517525" indent="-342900">
              <a:spcAft>
                <a:spcPts val="1200"/>
              </a:spcAft>
              <a:buClr>
                <a:srgbClr val="990033"/>
              </a:buClr>
              <a:buFont typeface="Wingdings" panose="05000000000000000000" pitchFamily="2" charset="2"/>
              <a:buChar char="§"/>
            </a:pPr>
            <a:r>
              <a:rPr lang="en-US" altLang="en-US" sz="2400" dirty="0">
                <a:solidFill>
                  <a:schemeClr val="bg2">
                    <a:lumMod val="25000"/>
                  </a:schemeClr>
                </a:solidFill>
              </a:rPr>
              <a:t>Current state of Native education </a:t>
            </a:r>
          </a:p>
          <a:p>
            <a:pPr marL="517525" indent="-342900">
              <a:spcAft>
                <a:spcPts val="1200"/>
              </a:spcAft>
              <a:buClr>
                <a:srgbClr val="990033"/>
              </a:buClr>
              <a:buFont typeface="Wingdings" panose="05000000000000000000" pitchFamily="2" charset="2"/>
              <a:buChar char="§"/>
            </a:pPr>
            <a:r>
              <a:rPr lang="en-US" altLang="en-US" sz="2400" dirty="0">
                <a:solidFill>
                  <a:schemeClr val="bg2">
                    <a:lumMod val="25000"/>
                  </a:schemeClr>
                </a:solidFill>
              </a:rPr>
              <a:t>Preschool suspensions </a:t>
            </a:r>
            <a:r>
              <a:rPr lang="en-US" altLang="en-US" sz="2400" dirty="0">
                <a:solidFill>
                  <a:schemeClr val="bg2">
                    <a:lumMod val="25000"/>
                  </a:schemeClr>
                </a:solidFill>
                <a:latin typeface="French Script MT" panose="03020402040607040605" pitchFamily="66" charset="0"/>
              </a:rPr>
              <a:t>&amp;</a:t>
            </a:r>
            <a:r>
              <a:rPr lang="en-US" altLang="en-US" sz="2400" dirty="0">
                <a:solidFill>
                  <a:schemeClr val="bg2">
                    <a:lumMod val="25000"/>
                  </a:schemeClr>
                </a:solidFill>
              </a:rPr>
              <a:t> expulsions of Native children</a:t>
            </a:r>
          </a:p>
          <a:p>
            <a:pPr marL="517525" indent="-342900">
              <a:spcAft>
                <a:spcPts val="1200"/>
              </a:spcAft>
              <a:buClr>
                <a:srgbClr val="990033"/>
              </a:buClr>
              <a:buFont typeface="Wingdings" panose="05000000000000000000" pitchFamily="2" charset="2"/>
              <a:buChar char="§"/>
            </a:pPr>
            <a:r>
              <a:rPr lang="en-US" altLang="en-US" sz="2400" dirty="0">
                <a:solidFill>
                  <a:schemeClr val="bg2">
                    <a:lumMod val="25000"/>
                  </a:schemeClr>
                </a:solidFill>
              </a:rPr>
              <a:t>What’s important to Native youth</a:t>
            </a:r>
          </a:p>
          <a:p>
            <a:pPr marL="517525" indent="-342900">
              <a:spcAft>
                <a:spcPts val="1200"/>
              </a:spcAft>
              <a:buClr>
                <a:srgbClr val="990033"/>
              </a:buClr>
              <a:buFont typeface="Wingdings" panose="05000000000000000000" pitchFamily="2" charset="2"/>
              <a:buChar char="§"/>
            </a:pPr>
            <a:r>
              <a:rPr lang="en-US" altLang="en-US" sz="2400" dirty="0">
                <a:solidFill>
                  <a:schemeClr val="bg2">
                    <a:lumMod val="25000"/>
                  </a:schemeClr>
                </a:solidFill>
              </a:rPr>
              <a:t>Bullying </a:t>
            </a:r>
            <a:r>
              <a:rPr lang="en-US" altLang="en-US" sz="2400" dirty="0">
                <a:solidFill>
                  <a:schemeClr val="bg2">
                    <a:lumMod val="25000"/>
                  </a:schemeClr>
                </a:solidFill>
                <a:latin typeface="French Script MT" panose="03020402040607040605" pitchFamily="66" charset="0"/>
              </a:rPr>
              <a:t>&amp; </a:t>
            </a:r>
            <a:r>
              <a:rPr lang="en-US" altLang="en-US" sz="2400" dirty="0">
                <a:solidFill>
                  <a:schemeClr val="bg2">
                    <a:lumMod val="25000"/>
                  </a:schemeClr>
                </a:solidFill>
              </a:rPr>
              <a:t>cyberbullying</a:t>
            </a:r>
          </a:p>
          <a:p>
            <a:pPr marL="517525" indent="-342900">
              <a:spcAft>
                <a:spcPts val="1200"/>
              </a:spcAft>
              <a:buClr>
                <a:srgbClr val="990033"/>
              </a:buClr>
              <a:buFont typeface="Wingdings" panose="05000000000000000000" pitchFamily="2" charset="2"/>
              <a:buChar char="§"/>
            </a:pPr>
            <a:r>
              <a:rPr lang="en-US" altLang="en-US" sz="2400" dirty="0">
                <a:solidFill>
                  <a:schemeClr val="bg2">
                    <a:lumMod val="25000"/>
                  </a:schemeClr>
                </a:solidFill>
              </a:rPr>
              <a:t>Resilience </a:t>
            </a:r>
            <a:r>
              <a:rPr lang="en-US" altLang="en-US" sz="2400" dirty="0">
                <a:solidFill>
                  <a:schemeClr val="bg2">
                    <a:lumMod val="25000"/>
                  </a:schemeClr>
                </a:solidFill>
                <a:latin typeface="French Script MT" panose="03020402040607040605" pitchFamily="66" charset="0"/>
              </a:rPr>
              <a:t>&amp; </a:t>
            </a:r>
            <a:r>
              <a:rPr lang="en-US" altLang="en-US" sz="2400" dirty="0">
                <a:solidFill>
                  <a:schemeClr val="bg2">
                    <a:lumMod val="25000"/>
                  </a:schemeClr>
                </a:solidFill>
              </a:rPr>
              <a:t>Native youth</a:t>
            </a:r>
          </a:p>
          <a:p>
            <a:pPr marL="517525" indent="-342900">
              <a:spcAft>
                <a:spcPts val="1200"/>
              </a:spcAft>
              <a:buClr>
                <a:srgbClr val="990033"/>
              </a:buClr>
              <a:buFont typeface="Wingdings" panose="05000000000000000000" pitchFamily="2" charset="2"/>
              <a:buChar char="§"/>
            </a:pPr>
            <a:r>
              <a:rPr lang="en-US" altLang="en-US" sz="2400" dirty="0">
                <a:solidFill>
                  <a:schemeClr val="bg2">
                    <a:lumMod val="25000"/>
                  </a:schemeClr>
                </a:solidFill>
              </a:rPr>
              <a:t>Native perspective on transition planning</a:t>
            </a:r>
          </a:p>
        </p:txBody>
      </p:sp>
      <p:cxnSp>
        <p:nvCxnSpPr>
          <p:cNvPr id="4" name="Straight Connector 3">
            <a:extLst>
              <a:ext uri="{FF2B5EF4-FFF2-40B4-BE49-F238E27FC236}">
                <a16:creationId xmlns:a16="http://schemas.microsoft.com/office/drawing/2014/main" id="{352F0290-CBFD-4383-994D-393E75579C5C}"/>
              </a:ext>
            </a:extLst>
          </p:cNvPr>
          <p:cNvCxnSpPr>
            <a:cxnSpLocks/>
          </p:cNvCxnSpPr>
          <p:nvPr/>
        </p:nvCxnSpPr>
        <p:spPr>
          <a:xfrm flipH="1">
            <a:off x="1983949" y="879702"/>
            <a:ext cx="695325" cy="127211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102" name="Picture 6" descr="Hanging sign that says Coming Soon!">
            <a:extLst>
              <a:ext uri="{FF2B5EF4-FFF2-40B4-BE49-F238E27FC236}">
                <a16:creationId xmlns:a16="http://schemas.microsoft.com/office/drawing/2014/main" id="{C4F843F3-CBFF-4623-B0B9-BE6607999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50376">
            <a:off x="669104" y="2159165"/>
            <a:ext cx="1999132" cy="1999132"/>
          </a:xfrm>
          <a:prstGeom prst="rect">
            <a:avLst/>
          </a:prstGeom>
          <a:noFill/>
          <a:ln>
            <a:solidFill>
              <a:schemeClr val="bg1">
                <a:lumMod val="6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descr="A group of people posing for the camera&#10;&#10;Description automatically generated">
            <a:extLst>
              <a:ext uri="{FF2B5EF4-FFF2-40B4-BE49-F238E27FC236}">
                <a16:creationId xmlns:a16="http://schemas.microsoft.com/office/drawing/2014/main" id="{707B4A68-1B98-4FCB-9485-62E8D2050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8182" y="1910953"/>
            <a:ext cx="3340269" cy="2505202"/>
          </a:xfrm>
          <a:prstGeom prst="rect">
            <a:avLst/>
          </a:prstGeom>
          <a:effectLst>
            <a:outerShdw blurRad="50800" dist="38100" dir="2700000" algn="tl" rotWithShape="0">
              <a:prstClr val="black">
                <a:alpha val="40000"/>
              </a:prstClr>
            </a:outerShdw>
            <a:softEdge rad="114300"/>
          </a:effectLst>
        </p:spPr>
      </p:pic>
      <p:sp>
        <p:nvSpPr>
          <p:cNvPr id="16" name="TextBox 15">
            <a:extLst>
              <a:ext uri="{FF2B5EF4-FFF2-40B4-BE49-F238E27FC236}">
                <a16:creationId xmlns:a16="http://schemas.microsoft.com/office/drawing/2014/main" id="{1EF24FF6-42DE-41A8-BA2D-801E0D0A1524}"/>
              </a:ext>
            </a:extLst>
          </p:cNvPr>
          <p:cNvSpPr txBox="1"/>
          <p:nvPr/>
        </p:nvSpPr>
        <p:spPr>
          <a:xfrm>
            <a:off x="8275829" y="4541921"/>
            <a:ext cx="3232622" cy="923330"/>
          </a:xfrm>
          <a:prstGeom prst="rect">
            <a:avLst/>
          </a:prstGeom>
          <a:noFill/>
        </p:spPr>
        <p:txBody>
          <a:bodyPr wrap="square" rtlCol="0">
            <a:spAutoFit/>
          </a:bodyPr>
          <a:lstStyle/>
          <a:p>
            <a:pPr algn="ctr"/>
            <a:r>
              <a:rPr lang="en-US" kern="0" dirty="0">
                <a:solidFill>
                  <a:srgbClr val="DDDDDD">
                    <a:lumMod val="25000"/>
                  </a:srgbClr>
                </a:solidFill>
              </a:rPr>
              <a:t>Youth involved in the Native American Youth Leadership Academy</a:t>
            </a:r>
          </a:p>
        </p:txBody>
      </p:sp>
      <p:sp>
        <p:nvSpPr>
          <p:cNvPr id="10" name="Wave 9">
            <a:extLst>
              <a:ext uri="{FF2B5EF4-FFF2-40B4-BE49-F238E27FC236}">
                <a16:creationId xmlns:a16="http://schemas.microsoft.com/office/drawing/2014/main" id="{39127EBD-0F0A-4EF4-8793-899F40D50CAB}"/>
              </a:ext>
            </a:extLst>
          </p:cNvPr>
          <p:cNvSpPr/>
          <p:nvPr/>
        </p:nvSpPr>
        <p:spPr>
          <a:xfrm rot="16200000">
            <a:off x="-3370561"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49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6007-F20D-49CF-B8AF-7C36280DC7B4}"/>
              </a:ext>
            </a:extLst>
          </p:cNvPr>
          <p:cNvSpPr>
            <a:spLocks noGrp="1"/>
          </p:cNvSpPr>
          <p:nvPr>
            <p:ph type="title"/>
          </p:nvPr>
        </p:nvSpPr>
        <p:spPr>
          <a:xfrm>
            <a:off x="1961190" y="411397"/>
            <a:ext cx="7925226" cy="492318"/>
          </a:xfrm>
        </p:spPr>
        <p:txBody>
          <a:bodyPr>
            <a:noAutofit/>
          </a:bodyPr>
          <a:lstStyle/>
          <a:p>
            <a:pPr algn="ctr"/>
            <a:r>
              <a:rPr lang="en-US" sz="3200" b="1" dirty="0">
                <a:solidFill>
                  <a:srgbClr val="990033"/>
                </a:solidFill>
                <a:latin typeface="+mn-lt"/>
              </a:rPr>
              <a:t>Tier 4: Additional Information </a:t>
            </a:r>
            <a:r>
              <a:rPr lang="en-US" sz="3200" dirty="0">
                <a:solidFill>
                  <a:srgbClr val="990033"/>
                </a:solidFill>
                <a:latin typeface="French Script MT" panose="03020402040607040605" pitchFamily="66" charset="0"/>
              </a:rPr>
              <a:t>&amp;</a:t>
            </a:r>
            <a:r>
              <a:rPr lang="en-US" sz="3200" b="1" dirty="0">
                <a:solidFill>
                  <a:srgbClr val="990033"/>
                </a:solidFill>
                <a:latin typeface="+mn-lt"/>
              </a:rPr>
              <a:t> Resources</a:t>
            </a:r>
          </a:p>
        </p:txBody>
      </p:sp>
      <p:cxnSp>
        <p:nvCxnSpPr>
          <p:cNvPr id="9" name="Straight Connector 8">
            <a:extLst>
              <a:ext uri="{FF2B5EF4-FFF2-40B4-BE49-F238E27FC236}">
                <a16:creationId xmlns:a16="http://schemas.microsoft.com/office/drawing/2014/main" id="{225665EE-8AC9-4870-88E1-1CE96665F875}"/>
              </a:ext>
            </a:extLst>
          </p:cNvPr>
          <p:cNvCxnSpPr>
            <a:cxnSpLocks/>
          </p:cNvCxnSpPr>
          <p:nvPr/>
        </p:nvCxnSpPr>
        <p:spPr>
          <a:xfrm flipV="1">
            <a:off x="1868112" y="958675"/>
            <a:ext cx="8605674" cy="68525"/>
          </a:xfrm>
          <a:prstGeom prst="line">
            <a:avLst/>
          </a:prstGeom>
          <a:ln w="1270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90">
            <a:extLst>
              <a:ext uri="{FF2B5EF4-FFF2-40B4-BE49-F238E27FC236}">
                <a16:creationId xmlns:a16="http://schemas.microsoft.com/office/drawing/2014/main" id="{C7BFDD05-E5CD-4DDA-AB8C-B3D51EC776C8}"/>
              </a:ext>
            </a:extLst>
          </p:cNvPr>
          <p:cNvSpPr>
            <a:spLocks noChangeArrowheads="1"/>
          </p:cNvSpPr>
          <p:nvPr/>
        </p:nvSpPr>
        <p:spPr bwMode="auto">
          <a:xfrm>
            <a:off x="3552628" y="1152846"/>
            <a:ext cx="4995780" cy="5293757"/>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200"/>
              </a:spcAft>
              <a:buClr>
                <a:srgbClr val="990033"/>
              </a:buClr>
            </a:pPr>
            <a:r>
              <a:rPr lang="en-US" altLang="en-US" sz="2400" b="1" dirty="0">
                <a:solidFill>
                  <a:schemeClr val="bg2">
                    <a:lumMod val="25000"/>
                  </a:schemeClr>
                </a:solidFill>
              </a:rPr>
              <a:t>Major Topics in Tier 4</a:t>
            </a:r>
          </a:p>
          <a:p>
            <a:pPr marL="517525" indent="-342900">
              <a:spcAft>
                <a:spcPts val="1200"/>
              </a:spcAft>
              <a:buClr>
                <a:srgbClr val="990033"/>
              </a:buClr>
              <a:buFont typeface="Wingdings" panose="05000000000000000000" pitchFamily="2" charset="2"/>
              <a:buChar char="§"/>
            </a:pPr>
            <a:r>
              <a:rPr lang="en-US" altLang="en-US" sz="2400" dirty="0">
                <a:solidFill>
                  <a:schemeClr val="bg2">
                    <a:lumMod val="25000"/>
                  </a:schemeClr>
                </a:solidFill>
              </a:rPr>
              <a:t>Lists you can use to support outreach (e.g., State Indian education contacts, tribes by state, urban Indian centers)</a:t>
            </a:r>
          </a:p>
          <a:p>
            <a:pPr marL="517525" indent="-342900">
              <a:spcAft>
                <a:spcPts val="1200"/>
              </a:spcAft>
              <a:buClr>
                <a:srgbClr val="990033"/>
              </a:buClr>
              <a:buFont typeface="Wingdings" panose="05000000000000000000" pitchFamily="2" charset="2"/>
              <a:buChar char="§"/>
            </a:pPr>
            <a:r>
              <a:rPr lang="en-US" altLang="en-US" sz="2400" dirty="0">
                <a:solidFill>
                  <a:schemeClr val="bg2">
                    <a:lumMod val="25000"/>
                  </a:schemeClr>
                </a:solidFill>
              </a:rPr>
              <a:t>Links to education reports by Native organizations</a:t>
            </a:r>
          </a:p>
          <a:p>
            <a:pPr marL="517525" indent="-342900">
              <a:spcAft>
                <a:spcPts val="1200"/>
              </a:spcAft>
              <a:buClr>
                <a:srgbClr val="990033"/>
              </a:buClr>
              <a:buFont typeface="Wingdings" panose="05000000000000000000" pitchFamily="2" charset="2"/>
              <a:buChar char="§"/>
            </a:pPr>
            <a:r>
              <a:rPr lang="en-US" altLang="en-US" sz="2400" dirty="0">
                <a:solidFill>
                  <a:schemeClr val="bg2">
                    <a:lumMod val="25000"/>
                  </a:schemeClr>
                </a:solidFill>
              </a:rPr>
              <a:t>Links to articles about cultural awareness</a:t>
            </a:r>
          </a:p>
          <a:p>
            <a:pPr marL="517525" indent="-342900">
              <a:spcAft>
                <a:spcPts val="1200"/>
              </a:spcAft>
              <a:buClr>
                <a:srgbClr val="990033"/>
              </a:buClr>
              <a:buFont typeface="Wingdings" panose="05000000000000000000" pitchFamily="2" charset="2"/>
              <a:buChar char="§"/>
            </a:pPr>
            <a:r>
              <a:rPr lang="en-US" altLang="en-US" sz="2400" dirty="0">
                <a:solidFill>
                  <a:schemeClr val="bg2">
                    <a:lumMod val="25000"/>
                  </a:schemeClr>
                </a:solidFill>
              </a:rPr>
              <a:t>Training activities  </a:t>
            </a:r>
            <a:r>
              <a:rPr lang="en-US" altLang="en-US" sz="2400" dirty="0">
                <a:solidFill>
                  <a:schemeClr val="bg2">
                    <a:lumMod val="25000"/>
                  </a:schemeClr>
                </a:solidFill>
                <a:latin typeface="French Script MT" panose="03020402040607040605" pitchFamily="66" charset="0"/>
              </a:rPr>
              <a:t>&amp; </a:t>
            </a:r>
            <a:r>
              <a:rPr lang="en-US" altLang="en-US" sz="2400" dirty="0">
                <a:solidFill>
                  <a:schemeClr val="bg2">
                    <a:lumMod val="25000"/>
                  </a:schemeClr>
                </a:solidFill>
              </a:rPr>
              <a:t> worksheets used in NAPTAC webinars</a:t>
            </a:r>
          </a:p>
          <a:p>
            <a:pPr marL="517525" indent="-342900">
              <a:spcAft>
                <a:spcPts val="1200"/>
              </a:spcAft>
              <a:buClr>
                <a:srgbClr val="990033"/>
              </a:buClr>
              <a:buFont typeface="Wingdings" panose="05000000000000000000" pitchFamily="2" charset="2"/>
              <a:buChar char="§"/>
            </a:pPr>
            <a:r>
              <a:rPr lang="en-US" altLang="en-US" sz="2400" dirty="0">
                <a:solidFill>
                  <a:schemeClr val="bg2">
                    <a:lumMod val="25000"/>
                  </a:schemeClr>
                </a:solidFill>
              </a:rPr>
              <a:t>Relevant resource materials</a:t>
            </a:r>
          </a:p>
        </p:txBody>
      </p:sp>
      <p:cxnSp>
        <p:nvCxnSpPr>
          <p:cNvPr id="8" name="Straight Connector 7">
            <a:extLst>
              <a:ext uri="{FF2B5EF4-FFF2-40B4-BE49-F238E27FC236}">
                <a16:creationId xmlns:a16="http://schemas.microsoft.com/office/drawing/2014/main" id="{77EBA449-AA1B-4E37-A324-2AF28BCD72CC}"/>
              </a:ext>
            </a:extLst>
          </p:cNvPr>
          <p:cNvCxnSpPr>
            <a:cxnSpLocks/>
          </p:cNvCxnSpPr>
          <p:nvPr/>
        </p:nvCxnSpPr>
        <p:spPr>
          <a:xfrm>
            <a:off x="9217216" y="958675"/>
            <a:ext cx="952500" cy="11230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6" descr="Hanging sign that says Coming Soon!">
            <a:extLst>
              <a:ext uri="{FF2B5EF4-FFF2-40B4-BE49-F238E27FC236}">
                <a16:creationId xmlns:a16="http://schemas.microsoft.com/office/drawing/2014/main" id="{466D45E1-5404-4C41-B718-6A9963462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600590">
            <a:off x="9480180" y="1530834"/>
            <a:ext cx="1999132" cy="1999132"/>
          </a:xfrm>
          <a:prstGeom prst="rect">
            <a:avLst/>
          </a:prstGeom>
          <a:noFill/>
          <a:ln>
            <a:solidFill>
              <a:schemeClr val="bg1">
                <a:lumMod val="65000"/>
              </a:schemeClr>
            </a:solidFill>
          </a:ln>
          <a:effectLst>
            <a:outerShdw blurRad="50800" dist="38100" dir="30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A person smiling for the camera&#10;&#10;Description automatically generated">
            <a:extLst>
              <a:ext uri="{FF2B5EF4-FFF2-40B4-BE49-F238E27FC236}">
                <a16:creationId xmlns:a16="http://schemas.microsoft.com/office/drawing/2014/main" id="{3847E06B-034C-42F2-904B-601AA0222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120" y="1520205"/>
            <a:ext cx="1785290" cy="2230916"/>
          </a:xfrm>
          <a:prstGeom prst="rect">
            <a:avLst/>
          </a:prstGeom>
        </p:spPr>
      </p:pic>
      <p:pic>
        <p:nvPicPr>
          <p:cNvPr id="16" name="Picture 15" descr="A picture containing text, food&#10;&#10;Description automatically generated">
            <a:extLst>
              <a:ext uri="{FF2B5EF4-FFF2-40B4-BE49-F238E27FC236}">
                <a16:creationId xmlns:a16="http://schemas.microsoft.com/office/drawing/2014/main" id="{56EC4F5F-92CE-417D-B0F6-4B5FF310F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618" y="5004524"/>
            <a:ext cx="1980784" cy="1414846"/>
          </a:xfrm>
          <a:prstGeom prst="rect">
            <a:avLst/>
          </a:prstGeom>
        </p:spPr>
      </p:pic>
      <p:pic>
        <p:nvPicPr>
          <p:cNvPr id="19" name="Picture 18" descr="A screenshot of a cell phone screen with text&#10;&#10;Description automatically generated">
            <a:extLst>
              <a:ext uri="{FF2B5EF4-FFF2-40B4-BE49-F238E27FC236}">
                <a16:creationId xmlns:a16="http://schemas.microsoft.com/office/drawing/2014/main" id="{4A9C24F4-3852-4D42-9D69-47A507C16F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321" y="4118406"/>
            <a:ext cx="1622089" cy="2438778"/>
          </a:xfrm>
          <a:prstGeom prst="rect">
            <a:avLst/>
          </a:prstGeom>
        </p:spPr>
      </p:pic>
      <p:sp>
        <p:nvSpPr>
          <p:cNvPr id="11" name="Wave 10">
            <a:extLst>
              <a:ext uri="{FF2B5EF4-FFF2-40B4-BE49-F238E27FC236}">
                <a16:creationId xmlns:a16="http://schemas.microsoft.com/office/drawing/2014/main" id="{25959C6E-315F-4BEF-8E21-CC1A7B466D31}"/>
              </a:ext>
            </a:extLst>
          </p:cNvPr>
          <p:cNvSpPr/>
          <p:nvPr/>
        </p:nvSpPr>
        <p:spPr>
          <a:xfrm rot="16200000">
            <a:off x="-3370561"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98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6007-F20D-49CF-B8AF-7C36280DC7B4}"/>
              </a:ext>
            </a:extLst>
          </p:cNvPr>
          <p:cNvSpPr>
            <a:spLocks noGrp="1"/>
          </p:cNvSpPr>
          <p:nvPr>
            <p:ph type="title"/>
          </p:nvPr>
        </p:nvSpPr>
        <p:spPr>
          <a:xfrm>
            <a:off x="2779690" y="795425"/>
            <a:ext cx="7330259" cy="657780"/>
          </a:xfrm>
        </p:spPr>
        <p:txBody>
          <a:bodyPr>
            <a:normAutofit/>
          </a:bodyPr>
          <a:lstStyle/>
          <a:p>
            <a:pPr algn="ctr"/>
            <a:r>
              <a:rPr lang="en-US" sz="2800" b="1" dirty="0">
                <a:solidFill>
                  <a:srgbClr val="990033"/>
                </a:solidFill>
                <a:latin typeface="+mn-lt"/>
              </a:rPr>
              <a:t>Next Steps in Hosting the NAPTAC Library</a:t>
            </a:r>
          </a:p>
        </p:txBody>
      </p:sp>
      <p:cxnSp>
        <p:nvCxnSpPr>
          <p:cNvPr id="9" name="Straight Connector 8">
            <a:extLst>
              <a:ext uri="{FF2B5EF4-FFF2-40B4-BE49-F238E27FC236}">
                <a16:creationId xmlns:a16="http://schemas.microsoft.com/office/drawing/2014/main" id="{225665EE-8AC9-4870-88E1-1CE96665F875}"/>
              </a:ext>
            </a:extLst>
          </p:cNvPr>
          <p:cNvCxnSpPr>
            <a:cxnSpLocks/>
          </p:cNvCxnSpPr>
          <p:nvPr/>
        </p:nvCxnSpPr>
        <p:spPr>
          <a:xfrm>
            <a:off x="2811936" y="1409663"/>
            <a:ext cx="7298013" cy="0"/>
          </a:xfrm>
          <a:prstGeom prst="line">
            <a:avLst/>
          </a:prstGeom>
          <a:ln w="1270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Rectangle 90">
            <a:extLst>
              <a:ext uri="{FF2B5EF4-FFF2-40B4-BE49-F238E27FC236}">
                <a16:creationId xmlns:a16="http://schemas.microsoft.com/office/drawing/2014/main" id="{953C81BB-0EC4-4A99-8BAB-0D66E1444601}"/>
              </a:ext>
            </a:extLst>
          </p:cNvPr>
          <p:cNvSpPr>
            <a:spLocks noChangeArrowheads="1"/>
          </p:cNvSpPr>
          <p:nvPr/>
        </p:nvSpPr>
        <p:spPr bwMode="auto">
          <a:xfrm>
            <a:off x="1567426" y="1774798"/>
            <a:ext cx="5569973" cy="3647152"/>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600"/>
              </a:spcAft>
              <a:buClr>
                <a:srgbClr val="990033"/>
              </a:buClr>
            </a:pPr>
            <a:r>
              <a:rPr lang="en-US" altLang="en-US" sz="2400" b="1" dirty="0">
                <a:solidFill>
                  <a:schemeClr val="bg2">
                    <a:lumMod val="25000"/>
                  </a:schemeClr>
                </a:solidFill>
              </a:rPr>
              <a:t>Tiers 3 </a:t>
            </a:r>
            <a:r>
              <a:rPr lang="en-US" altLang="en-US" sz="2400" dirty="0">
                <a:solidFill>
                  <a:schemeClr val="bg2">
                    <a:lumMod val="25000"/>
                  </a:schemeClr>
                </a:solidFill>
                <a:latin typeface="French Script MT" panose="03020402040607040605" pitchFamily="66" charset="0"/>
              </a:rPr>
              <a:t>&amp;</a:t>
            </a:r>
            <a:r>
              <a:rPr lang="en-US" altLang="en-US" sz="2400" b="1" dirty="0">
                <a:solidFill>
                  <a:schemeClr val="bg2">
                    <a:lumMod val="25000"/>
                  </a:schemeClr>
                </a:solidFill>
              </a:rPr>
              <a:t> 4 </a:t>
            </a:r>
            <a:r>
              <a:rPr lang="en-US" altLang="en-US" sz="2400" dirty="0">
                <a:solidFill>
                  <a:schemeClr val="bg2">
                    <a:lumMod val="25000"/>
                  </a:schemeClr>
                </a:solidFill>
              </a:rPr>
              <a:t>landing pages </a:t>
            </a:r>
          </a:p>
          <a:p>
            <a:pPr marL="739775" indent="-342900">
              <a:spcAft>
                <a:spcPts val="600"/>
              </a:spcAft>
              <a:buSzPct val="90000"/>
              <a:buFont typeface="Wingdings" panose="05000000000000000000" pitchFamily="2" charset="2"/>
              <a:buChar char="Ø"/>
            </a:pPr>
            <a:r>
              <a:rPr lang="en-US" altLang="en-US" sz="2400" dirty="0">
                <a:solidFill>
                  <a:schemeClr val="bg2">
                    <a:lumMod val="25000"/>
                  </a:schemeClr>
                </a:solidFill>
              </a:rPr>
              <a:t>will be completely assembled and uploaded in February—March 2020 </a:t>
            </a:r>
          </a:p>
          <a:p>
            <a:pPr marL="739775" indent="-342900">
              <a:spcAft>
                <a:spcPts val="600"/>
              </a:spcAft>
              <a:buSzPct val="90000"/>
              <a:buFont typeface="Wingdings" panose="05000000000000000000" pitchFamily="2" charset="2"/>
              <a:buChar char="Ø"/>
            </a:pPr>
            <a:r>
              <a:rPr lang="en-US" altLang="en-US" sz="2400" dirty="0">
                <a:solidFill>
                  <a:schemeClr val="bg2">
                    <a:lumMod val="25000"/>
                  </a:schemeClr>
                </a:solidFill>
              </a:rPr>
              <a:t>will be reviewed by Parent Centers, Native specialists, and others, then revised </a:t>
            </a:r>
          </a:p>
          <a:p>
            <a:pPr marL="739775" indent="-342900">
              <a:spcAft>
                <a:spcPts val="600"/>
              </a:spcAft>
              <a:buSzPct val="90000"/>
              <a:buFont typeface="Wingdings" panose="05000000000000000000" pitchFamily="2" charset="2"/>
              <a:buChar char="Ø"/>
            </a:pPr>
            <a:r>
              <a:rPr lang="en-US" altLang="en-US" sz="2400" dirty="0">
                <a:solidFill>
                  <a:schemeClr val="bg2">
                    <a:lumMod val="25000"/>
                  </a:schemeClr>
                </a:solidFill>
              </a:rPr>
              <a:t>will be officially “rolled out” to Parent Centers and public in April 2020</a:t>
            </a:r>
          </a:p>
        </p:txBody>
      </p:sp>
      <p:pic>
        <p:nvPicPr>
          <p:cNvPr id="5" name="Picture 4">
            <a:extLst>
              <a:ext uri="{FF2B5EF4-FFF2-40B4-BE49-F238E27FC236}">
                <a16:creationId xmlns:a16="http://schemas.microsoft.com/office/drawing/2014/main" id="{BCD703E7-FE02-4D65-8296-CD20E34EB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509" y="418657"/>
            <a:ext cx="947465" cy="947465"/>
          </a:xfrm>
          <a:prstGeom prst="rect">
            <a:avLst/>
          </a:prstGeom>
        </p:spPr>
      </p:pic>
      <p:pic>
        <p:nvPicPr>
          <p:cNvPr id="10" name="Picture 9" descr="A close up of a rock&#10;&#10;Description automatically generated">
            <a:extLst>
              <a:ext uri="{FF2B5EF4-FFF2-40B4-BE49-F238E27FC236}">
                <a16:creationId xmlns:a16="http://schemas.microsoft.com/office/drawing/2014/main" id="{5EC58A22-A5B1-40B5-BB86-E02AF7336A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816420" y="1409663"/>
            <a:ext cx="2005367" cy="4909495"/>
          </a:xfrm>
          <a:prstGeom prst="rect">
            <a:avLst/>
          </a:prstGeom>
        </p:spPr>
      </p:pic>
      <p:sp>
        <p:nvSpPr>
          <p:cNvPr id="7" name="Wave 6">
            <a:extLst>
              <a:ext uri="{FF2B5EF4-FFF2-40B4-BE49-F238E27FC236}">
                <a16:creationId xmlns:a16="http://schemas.microsoft.com/office/drawing/2014/main" id="{A9FFC33E-E0DD-4F13-9A86-7FA053828B2E}"/>
              </a:ext>
            </a:extLst>
          </p:cNvPr>
          <p:cNvSpPr/>
          <p:nvPr/>
        </p:nvSpPr>
        <p:spPr>
          <a:xfrm rot="16200000">
            <a:off x="-3370561"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1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logoscreenshot-without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452" y="217526"/>
            <a:ext cx="1905000" cy="12786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5257800" y="1218569"/>
            <a:ext cx="4894652" cy="457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a:spcBef>
                <a:spcPct val="20000"/>
              </a:spcBef>
            </a:pPr>
            <a:r>
              <a:rPr lang="en-US" sz="2000" b="1" dirty="0">
                <a:solidFill>
                  <a:prstClr val="black"/>
                </a:solidFill>
                <a:latin typeface="Calibri" panose="020F0502020204030204" pitchFamily="34" charset="0"/>
                <a:cs typeface="Calibri" panose="020F0502020204030204" pitchFamily="34" charset="0"/>
              </a:rPr>
              <a:t>Center for Parent Information and Resources</a:t>
            </a:r>
          </a:p>
        </p:txBody>
      </p:sp>
      <p:sp>
        <p:nvSpPr>
          <p:cNvPr id="19" name="Line 4"/>
          <p:cNvSpPr>
            <a:spLocks noChangeShapeType="1"/>
          </p:cNvSpPr>
          <p:nvPr/>
        </p:nvSpPr>
        <p:spPr bwMode="auto">
          <a:xfrm>
            <a:off x="4343400" y="1218569"/>
            <a:ext cx="580905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457200"/>
            <a:endParaRPr lang="en-US">
              <a:solidFill>
                <a:prstClr val="black"/>
              </a:solidFill>
              <a:latin typeface="Calibri"/>
            </a:endParaRPr>
          </a:p>
        </p:txBody>
      </p:sp>
      <p:sp>
        <p:nvSpPr>
          <p:cNvPr id="2" name="Rectangle 1"/>
          <p:cNvSpPr/>
          <p:nvPr/>
        </p:nvSpPr>
        <p:spPr>
          <a:xfrm>
            <a:off x="6430732" y="2030709"/>
            <a:ext cx="3046411" cy="369332"/>
          </a:xfrm>
          <a:prstGeom prst="rect">
            <a:avLst/>
          </a:prstGeom>
        </p:spPr>
        <p:txBody>
          <a:bodyPr wrap="none">
            <a:spAutoFit/>
          </a:bodyPr>
          <a:lstStyle/>
          <a:p>
            <a:pPr marL="2173288" indent="-2173288" algn="ctr">
              <a:spcBef>
                <a:spcPct val="20000"/>
              </a:spcBef>
            </a:pPr>
            <a:r>
              <a:rPr lang="en-US" dirty="0">
                <a:solidFill>
                  <a:prstClr val="black"/>
                </a:solidFill>
                <a:latin typeface="Calibri" panose="020F0502020204030204" pitchFamily="34" charset="0"/>
                <a:cs typeface="Calibri" panose="020F0502020204030204" pitchFamily="34" charset="0"/>
              </a:rPr>
              <a:t>The webinar will begin shortly.</a:t>
            </a:r>
            <a:endParaRPr lang="en-US" dirty="0">
              <a:solidFill>
                <a:srgbClr val="800000"/>
              </a:solidFill>
              <a:latin typeface="Calibri" panose="020F0502020204030204" pitchFamily="34" charset="0"/>
              <a:cs typeface="Calibri" panose="020F0502020204030204" pitchFamily="34" charset="0"/>
            </a:endParaRPr>
          </a:p>
        </p:txBody>
      </p:sp>
      <p:sp>
        <p:nvSpPr>
          <p:cNvPr id="4" name="Rectangle 3"/>
          <p:cNvSpPr/>
          <p:nvPr/>
        </p:nvSpPr>
        <p:spPr>
          <a:xfrm>
            <a:off x="3700772" y="812152"/>
            <a:ext cx="6451680" cy="461665"/>
          </a:xfrm>
          <a:prstGeom prst="rect">
            <a:avLst/>
          </a:prstGeom>
        </p:spPr>
        <p:txBody>
          <a:bodyPr wrap="square">
            <a:spAutoFit/>
          </a:bodyPr>
          <a:lstStyle/>
          <a:p>
            <a:pPr algn="r" defTabSz="457200"/>
            <a:r>
              <a:rPr lang="en-US" sz="2400" b="1" dirty="0">
                <a:solidFill>
                  <a:srgbClr val="800000"/>
                </a:solidFill>
                <a:latin typeface="Calibri"/>
              </a:rPr>
              <a:t>Webinar</a:t>
            </a:r>
          </a:p>
        </p:txBody>
      </p:sp>
      <p:grpSp>
        <p:nvGrpSpPr>
          <p:cNvPr id="6" name="Group 5">
            <a:extLst>
              <a:ext uri="{FF2B5EF4-FFF2-40B4-BE49-F238E27FC236}">
                <a16:creationId xmlns:a16="http://schemas.microsoft.com/office/drawing/2014/main" id="{FA096FD7-9371-451F-8AEA-B0B4B7631020}"/>
              </a:ext>
            </a:extLst>
          </p:cNvPr>
          <p:cNvGrpSpPr/>
          <p:nvPr/>
        </p:nvGrpSpPr>
        <p:grpSpPr>
          <a:xfrm>
            <a:off x="1483426" y="1868443"/>
            <a:ext cx="8376796" cy="4728130"/>
            <a:chOff x="266033" y="1672670"/>
            <a:chExt cx="8376796" cy="4728130"/>
          </a:xfrm>
        </p:grpSpPr>
        <p:sp>
          <p:nvSpPr>
            <p:cNvPr id="5" name="Rectangle 4">
              <a:extLst>
                <a:ext uri="{FF2B5EF4-FFF2-40B4-BE49-F238E27FC236}">
                  <a16:creationId xmlns:a16="http://schemas.microsoft.com/office/drawing/2014/main" id="{2DFF3565-E353-47C8-982C-5491148D2437}"/>
                </a:ext>
              </a:extLst>
            </p:cNvPr>
            <p:cNvSpPr/>
            <p:nvPr/>
          </p:nvSpPr>
          <p:spPr>
            <a:xfrm>
              <a:off x="641829" y="2209800"/>
              <a:ext cx="8001000" cy="4191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2" name="Title 3">
              <a:extLst>
                <a:ext uri="{FF2B5EF4-FFF2-40B4-BE49-F238E27FC236}">
                  <a16:creationId xmlns:a16="http://schemas.microsoft.com/office/drawing/2014/main" id="{BBA4F43F-3014-4013-B1A3-49535FB5FCDA}"/>
                </a:ext>
              </a:extLst>
            </p:cNvPr>
            <p:cNvSpPr txBox="1">
              <a:spLocks/>
            </p:cNvSpPr>
            <p:nvPr/>
          </p:nvSpPr>
          <p:spPr>
            <a:xfrm>
              <a:off x="266033" y="1672670"/>
              <a:ext cx="2667000" cy="563051"/>
            </a:xfrm>
            <a:prstGeom prst="rect">
              <a:avLst/>
            </a:prstGeom>
          </p:spPr>
          <p:txBody>
            <a:bodyPr>
              <a:noAutofit/>
            </a:bodyPr>
            <a:lstStyle>
              <a:lvl1pPr>
                <a:defRPr>
                  <a:latin typeface="+mj-lt"/>
                  <a:ea typeface="+mj-ea"/>
                  <a:cs typeface="+mj-cs"/>
                </a:defRPr>
              </a:lvl1pPr>
            </a:lstStyle>
            <a:p>
              <a:pPr algn="ctr"/>
              <a:r>
                <a:rPr lang="en-US" sz="3200" b="1" kern="0" dirty="0">
                  <a:solidFill>
                    <a:sysClr val="windowText" lastClr="000000"/>
                  </a:solidFill>
                  <a:latin typeface="Calibri"/>
                  <a:cs typeface="Arial" panose="020B0604020202020204" pitchFamily="34" charset="0"/>
                </a:rPr>
                <a:t>Welcome!</a:t>
              </a:r>
              <a:endParaRPr lang="en-US" sz="3200" kern="0" dirty="0">
                <a:solidFill>
                  <a:sysClr val="windowText" lastClr="000000"/>
                </a:solidFill>
                <a:latin typeface="Calibri"/>
              </a:endParaRPr>
            </a:p>
          </p:txBody>
        </p:sp>
        <p:pic>
          <p:nvPicPr>
            <p:cNvPr id="18" name="Content Placeholder 9" descr="screenshot of GoToWebinar dashboard">
              <a:extLst>
                <a:ext uri="{FF2B5EF4-FFF2-40B4-BE49-F238E27FC236}">
                  <a16:creationId xmlns:a16="http://schemas.microsoft.com/office/drawing/2014/main" id="{08BD32F2-BEAC-4279-83A0-E6070E646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024" y="2507976"/>
              <a:ext cx="2971348" cy="3703508"/>
            </a:xfrm>
            <a:prstGeom prst="rect">
              <a:avLst/>
            </a:prstGeom>
          </p:spPr>
        </p:pic>
        <p:sp>
          <p:nvSpPr>
            <p:cNvPr id="17" name="Content Placeholder 7">
              <a:extLst>
                <a:ext uri="{FF2B5EF4-FFF2-40B4-BE49-F238E27FC236}">
                  <a16:creationId xmlns:a16="http://schemas.microsoft.com/office/drawing/2014/main" id="{06AF74C6-B832-4605-8EE0-33C72450FBFB}"/>
                </a:ext>
              </a:extLst>
            </p:cNvPr>
            <p:cNvSpPr txBox="1">
              <a:spLocks/>
            </p:cNvSpPr>
            <p:nvPr/>
          </p:nvSpPr>
          <p:spPr>
            <a:xfrm>
              <a:off x="1191883" y="2674790"/>
              <a:ext cx="4021455" cy="3550426"/>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nSpc>
                  <a:spcPct val="110000"/>
                </a:lnSpc>
                <a:spcAft>
                  <a:spcPts val="1200"/>
                </a:spcAft>
                <a:buClr>
                  <a:srgbClr val="000000"/>
                </a:buClr>
                <a:buSzPct val="100000"/>
                <a:buFont typeface="+mj-lt"/>
                <a:buAutoNum type="arabicPeriod"/>
              </a:pPr>
              <a:r>
                <a:rPr lang="en-US" kern="0" dirty="0">
                  <a:solidFill>
                    <a:srgbClr val="000000"/>
                  </a:solidFill>
                  <a:latin typeface="Calibri"/>
                  <a:ea typeface="Arial"/>
                  <a:cs typeface="Arial"/>
                  <a:sym typeface="Arial"/>
                </a:rPr>
                <a:t>Open and close your control panel.</a:t>
              </a:r>
            </a:p>
            <a:p>
              <a:pPr marL="342900" indent="-342900">
                <a:lnSpc>
                  <a:spcPct val="110000"/>
                </a:lnSpc>
                <a:buClr>
                  <a:srgbClr val="000000"/>
                </a:buClr>
                <a:buSzPct val="100000"/>
                <a:buFont typeface="+mj-lt"/>
                <a:buAutoNum type="arabicPeriod"/>
              </a:pPr>
              <a:r>
                <a:rPr lang="en-US" kern="0" dirty="0">
                  <a:solidFill>
                    <a:srgbClr val="000000"/>
                  </a:solidFill>
                  <a:latin typeface="Calibri"/>
                  <a:ea typeface="Arial"/>
                  <a:cs typeface="Arial"/>
                  <a:sym typeface="Arial"/>
                </a:rPr>
                <a:t>Join audio:</a:t>
              </a:r>
            </a:p>
            <a:p>
              <a:pPr marL="514350" lvl="2" indent="-171450">
                <a:lnSpc>
                  <a:spcPct val="110000"/>
                </a:lnSpc>
                <a:buClr>
                  <a:srgbClr val="000000"/>
                </a:buClr>
                <a:buSzPct val="100000"/>
              </a:pPr>
              <a:r>
                <a:rPr lang="en-US" sz="1400" kern="0" dirty="0">
                  <a:solidFill>
                    <a:srgbClr val="000000"/>
                  </a:solidFill>
                  <a:latin typeface="Calibri"/>
                  <a:ea typeface="Arial"/>
                  <a:cs typeface="Arial"/>
                  <a:sym typeface="Arial"/>
                </a:rPr>
                <a:t>Choose </a:t>
              </a:r>
              <a:r>
                <a:rPr lang="en-US" sz="1400" b="1" kern="0" dirty="0">
                  <a:solidFill>
                    <a:srgbClr val="000000"/>
                  </a:solidFill>
                  <a:latin typeface="Calibri"/>
                  <a:ea typeface="Arial"/>
                  <a:cs typeface="Arial"/>
                  <a:sym typeface="Arial"/>
                </a:rPr>
                <a:t>Mic &amp; Speakers</a:t>
              </a:r>
              <a:r>
                <a:rPr lang="en-US" sz="1400" kern="0" dirty="0">
                  <a:solidFill>
                    <a:srgbClr val="000000"/>
                  </a:solidFill>
                  <a:latin typeface="Calibri"/>
                  <a:ea typeface="Arial"/>
                  <a:cs typeface="Arial"/>
                  <a:sym typeface="Arial"/>
                </a:rPr>
                <a:t> to use VoIP</a:t>
              </a:r>
            </a:p>
            <a:p>
              <a:pPr marL="514350" lvl="2" indent="-171450">
                <a:lnSpc>
                  <a:spcPct val="110000"/>
                </a:lnSpc>
                <a:buClr>
                  <a:srgbClr val="000000"/>
                </a:buClr>
                <a:buSzPct val="100000"/>
              </a:pPr>
              <a:r>
                <a:rPr lang="en-US" sz="1400" kern="0" dirty="0">
                  <a:solidFill>
                    <a:srgbClr val="000000"/>
                  </a:solidFill>
                  <a:latin typeface="Calibri"/>
                  <a:ea typeface="Arial"/>
                  <a:cs typeface="Arial"/>
                  <a:sym typeface="Arial"/>
                </a:rPr>
                <a:t>Choose </a:t>
              </a:r>
              <a:r>
                <a:rPr lang="en-US" sz="1400" b="1" kern="0" dirty="0">
                  <a:solidFill>
                    <a:srgbClr val="000000"/>
                  </a:solidFill>
                  <a:latin typeface="Calibri"/>
                  <a:ea typeface="Arial"/>
                  <a:cs typeface="Arial"/>
                  <a:sym typeface="Arial"/>
                </a:rPr>
                <a:t>Telephone</a:t>
              </a:r>
              <a:r>
                <a:rPr lang="en-US" sz="1400" kern="0" dirty="0">
                  <a:solidFill>
                    <a:srgbClr val="000000"/>
                  </a:solidFill>
                  <a:latin typeface="Calibri"/>
                  <a:ea typeface="Arial"/>
                  <a:cs typeface="Arial"/>
                  <a:sym typeface="Arial"/>
                </a:rPr>
                <a:t> and dial using the information provided</a:t>
              </a:r>
            </a:p>
            <a:p>
              <a:pPr marL="514350" lvl="2" indent="-171450">
                <a:lnSpc>
                  <a:spcPct val="110000"/>
                </a:lnSpc>
                <a:spcAft>
                  <a:spcPts val="1200"/>
                </a:spcAft>
                <a:buClr>
                  <a:srgbClr val="000000"/>
                </a:buClr>
                <a:buSzPct val="100000"/>
              </a:pPr>
              <a:r>
                <a:rPr lang="en-US" sz="1400" kern="0" dirty="0">
                  <a:solidFill>
                    <a:srgbClr val="000000"/>
                  </a:solidFill>
                  <a:latin typeface="Calibri"/>
                  <a:ea typeface="Arial"/>
                  <a:cs typeface="Arial"/>
                  <a:sym typeface="Arial"/>
                </a:rPr>
                <a:t>If you are joining the audio by telephone mute your computer speakers</a:t>
              </a:r>
            </a:p>
            <a:p>
              <a:pPr marL="342900" indent="-342900">
                <a:lnSpc>
                  <a:spcPct val="110000"/>
                </a:lnSpc>
                <a:spcAft>
                  <a:spcPts val="1200"/>
                </a:spcAft>
                <a:buClr>
                  <a:srgbClr val="000000"/>
                </a:buClr>
                <a:buSzPct val="100000"/>
                <a:buFont typeface="+mj-lt"/>
                <a:buAutoNum type="arabicPeriod"/>
              </a:pPr>
              <a:r>
                <a:rPr lang="en-US" kern="0" dirty="0">
                  <a:solidFill>
                    <a:srgbClr val="000000"/>
                  </a:solidFill>
                  <a:latin typeface="Calibri"/>
                  <a:ea typeface="Arial"/>
                  <a:cs typeface="Arial"/>
                  <a:sym typeface="Arial"/>
                </a:rPr>
                <a:t>Submit questions and comments via the Questions panel.</a:t>
              </a:r>
            </a:p>
            <a:p>
              <a:pPr>
                <a:lnSpc>
                  <a:spcPct val="110000"/>
                </a:lnSpc>
                <a:buClr>
                  <a:srgbClr val="000000"/>
                </a:buClr>
                <a:buSzPct val="100000"/>
              </a:pPr>
              <a:r>
                <a:rPr lang="en-US" sz="1400" b="1" i="1" kern="0" dirty="0">
                  <a:solidFill>
                    <a:srgbClr val="000000"/>
                  </a:solidFill>
                  <a:latin typeface="Calibri"/>
                  <a:ea typeface="Arial"/>
                  <a:cs typeface="Arial"/>
                  <a:sym typeface="Arial"/>
                </a:rPr>
                <a:t>Note: </a:t>
              </a:r>
              <a:r>
                <a:rPr lang="en-US" sz="1400" i="1" kern="0" dirty="0">
                  <a:solidFill>
                    <a:srgbClr val="000000"/>
                  </a:solidFill>
                  <a:latin typeface="Calibri"/>
                  <a:ea typeface="Arial"/>
                  <a:cs typeface="Arial"/>
                  <a:sym typeface="Arial"/>
                </a:rPr>
                <a:t>Today’s presentation is being recorded and the link will be sent to you when it is available.</a:t>
              </a:r>
            </a:p>
          </p:txBody>
        </p:sp>
        <p:sp>
          <p:nvSpPr>
            <p:cNvPr id="20" name="Text Placeholder 6">
              <a:extLst>
                <a:ext uri="{FF2B5EF4-FFF2-40B4-BE49-F238E27FC236}">
                  <a16:creationId xmlns:a16="http://schemas.microsoft.com/office/drawing/2014/main" id="{2FB38A3D-F5D7-4921-945B-45AE8038BDF0}"/>
                </a:ext>
              </a:extLst>
            </p:cNvPr>
            <p:cNvSpPr txBox="1">
              <a:spLocks/>
            </p:cNvSpPr>
            <p:nvPr/>
          </p:nvSpPr>
          <p:spPr>
            <a:xfrm>
              <a:off x="1191883" y="2341163"/>
              <a:ext cx="3048000" cy="333627"/>
            </a:xfrm>
            <a:prstGeom prst="rect">
              <a:avLst/>
            </a:prstGeom>
          </p:spPr>
          <p:txBody>
            <a:bodyPr>
              <a:normAutofit fontScale="92500"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a:solidFill>
                    <a:sysClr val="windowText" lastClr="000000"/>
                  </a:solidFill>
                  <a:latin typeface="Calibri"/>
                </a:rPr>
                <a:t>Attendee Participation</a:t>
              </a:r>
            </a:p>
          </p:txBody>
        </p:sp>
      </p:grpSp>
      <p:sp>
        <p:nvSpPr>
          <p:cNvPr id="15" name="Wave 14">
            <a:extLst>
              <a:ext uri="{FF2B5EF4-FFF2-40B4-BE49-F238E27FC236}">
                <a16:creationId xmlns:a16="http://schemas.microsoft.com/office/drawing/2014/main" id="{AB438FD1-ABCC-4598-B563-AFE32ED36A35}"/>
              </a:ext>
            </a:extLst>
          </p:cNvPr>
          <p:cNvSpPr/>
          <p:nvPr/>
        </p:nvSpPr>
        <p:spPr>
          <a:xfrm rot="16200000">
            <a:off x="-3377916"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931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F01FC1-5BFE-4EF1-93ED-0A5C075C4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296" y="557134"/>
            <a:ext cx="6040734" cy="5743731"/>
          </a:xfrm>
          <a:prstGeom prst="rect">
            <a:avLst/>
          </a:prstGeom>
        </p:spPr>
      </p:pic>
      <p:sp>
        <p:nvSpPr>
          <p:cNvPr id="4" name="Wave 3">
            <a:extLst>
              <a:ext uri="{FF2B5EF4-FFF2-40B4-BE49-F238E27FC236}">
                <a16:creationId xmlns:a16="http://schemas.microsoft.com/office/drawing/2014/main" id="{5F7DFEA1-C3F8-4DCC-A9F7-86D3AD4F226B}"/>
              </a:ext>
            </a:extLst>
          </p:cNvPr>
          <p:cNvSpPr/>
          <p:nvPr/>
        </p:nvSpPr>
        <p:spPr>
          <a:xfrm rot="16200000">
            <a:off x="-3370561"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41CBE-4DF5-45BB-9168-392AE8E2F533}"/>
              </a:ext>
            </a:extLst>
          </p:cNvPr>
          <p:cNvSpPr txBox="1">
            <a:spLocks/>
          </p:cNvSpPr>
          <p:nvPr/>
        </p:nvSpPr>
        <p:spPr>
          <a:xfrm>
            <a:off x="6518728" y="1883167"/>
            <a:ext cx="2528302" cy="4923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accent1">
                    <a:lumMod val="50000"/>
                  </a:schemeClr>
                </a:solidFill>
                <a:latin typeface="+mn-lt"/>
              </a:rPr>
              <a:t>Questions?</a:t>
            </a:r>
          </a:p>
          <a:p>
            <a:pPr algn="ctr"/>
            <a:endParaRPr lang="en-US" sz="3200" dirty="0">
              <a:solidFill>
                <a:schemeClr val="accent1">
                  <a:lumMod val="50000"/>
                </a:schemeClr>
              </a:solidFill>
              <a:latin typeface="+mn-lt"/>
            </a:endParaRPr>
          </a:p>
          <a:p>
            <a:pPr algn="ctr"/>
            <a:r>
              <a:rPr lang="en-US" sz="3200" dirty="0">
                <a:solidFill>
                  <a:schemeClr val="accent1">
                    <a:lumMod val="50000"/>
                  </a:schemeClr>
                </a:solidFill>
                <a:latin typeface="+mn-lt"/>
              </a:rPr>
              <a:t>Comments?</a:t>
            </a:r>
          </a:p>
        </p:txBody>
      </p:sp>
    </p:spTree>
    <p:extLst>
      <p:ext uri="{BB962C8B-B14F-4D97-AF65-F5344CB8AC3E}">
        <p14:creationId xmlns:p14="http://schemas.microsoft.com/office/powerpoint/2010/main" val="319566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DB2E8E00-C682-45C9-8D59-475B7CD6B951}"/>
              </a:ext>
            </a:extLst>
          </p:cNvPr>
          <p:cNvSpPr/>
          <p:nvPr/>
        </p:nvSpPr>
        <p:spPr>
          <a:xfrm>
            <a:off x="8124256" y="1524427"/>
            <a:ext cx="2461881" cy="19979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7" name="Rectangle 66">
            <a:extLst>
              <a:ext uri="{FF2B5EF4-FFF2-40B4-BE49-F238E27FC236}">
                <a16:creationId xmlns:a16="http://schemas.microsoft.com/office/drawing/2014/main" id="{4E5C90F9-7CB8-4492-9088-2C715047BE89}"/>
              </a:ext>
            </a:extLst>
          </p:cNvPr>
          <p:cNvSpPr/>
          <p:nvPr/>
        </p:nvSpPr>
        <p:spPr>
          <a:xfrm>
            <a:off x="5915779" y="1535316"/>
            <a:ext cx="2166722" cy="19979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35CB990E-967E-4633-BF74-C14179CC8A33}"/>
              </a:ext>
            </a:extLst>
          </p:cNvPr>
          <p:cNvSpPr/>
          <p:nvPr/>
        </p:nvSpPr>
        <p:spPr>
          <a:xfrm>
            <a:off x="3733351" y="1535317"/>
            <a:ext cx="2156903" cy="199797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5" name="Rectangle 64">
            <a:extLst>
              <a:ext uri="{FF2B5EF4-FFF2-40B4-BE49-F238E27FC236}">
                <a16:creationId xmlns:a16="http://schemas.microsoft.com/office/drawing/2014/main" id="{B0275B2D-8D4D-4248-8668-E992F792B8A6}"/>
              </a:ext>
            </a:extLst>
          </p:cNvPr>
          <p:cNvSpPr/>
          <p:nvPr/>
        </p:nvSpPr>
        <p:spPr>
          <a:xfrm>
            <a:off x="1602418" y="1513537"/>
            <a:ext cx="2125201" cy="2028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2462539" y="381163"/>
            <a:ext cx="7100047" cy="734265"/>
          </a:xfrm>
        </p:spPr>
        <p:txBody>
          <a:bodyPr>
            <a:normAutofit fontScale="90000"/>
          </a:bodyPr>
          <a:lstStyle/>
          <a:p>
            <a:pPr>
              <a:lnSpc>
                <a:spcPct val="100000"/>
              </a:lnSpc>
            </a:pPr>
            <a:r>
              <a:rPr lang="en-US" sz="2800" b="1" dirty="0">
                <a:solidFill>
                  <a:srgbClr val="002060"/>
                </a:solidFill>
                <a:latin typeface="Californian FB" panose="0207040306080B030204" pitchFamily="18" charset="0"/>
              </a:rPr>
              <a:t>Don’t forget that your </a:t>
            </a:r>
            <a:r>
              <a:rPr lang="en-US" sz="2800" b="1" cap="small" dirty="0" err="1">
                <a:solidFill>
                  <a:srgbClr val="002060"/>
                </a:solidFill>
                <a:latin typeface="Californian FB" panose="0207040306080B030204" pitchFamily="18" charset="0"/>
              </a:rPr>
              <a:t>Rptac</a:t>
            </a:r>
            <a:r>
              <a:rPr lang="en-US" sz="2800" b="1" cap="small" dirty="0">
                <a:solidFill>
                  <a:srgbClr val="002060"/>
                </a:solidFill>
                <a:latin typeface="Californian FB" panose="0207040306080B030204" pitchFamily="18" charset="0"/>
              </a:rPr>
              <a:t> </a:t>
            </a:r>
            <a:r>
              <a:rPr lang="en-US" sz="2800" b="1" dirty="0">
                <a:solidFill>
                  <a:srgbClr val="002060"/>
                </a:solidFill>
                <a:latin typeface="Californian FB" panose="0207040306080B030204" pitchFamily="18" charset="0"/>
              </a:rPr>
              <a:t>is a ready source of targeted and intensive technical assistance!</a:t>
            </a:r>
            <a:r>
              <a:rPr lang="en-US" sz="2800" b="1" cap="small" dirty="0">
                <a:solidFill>
                  <a:srgbClr val="002060"/>
                </a:solidFill>
                <a:latin typeface="Californian FB" panose="0207040306080B030204" pitchFamily="18" charset="0"/>
              </a:rPr>
              <a:t> </a:t>
            </a:r>
            <a:endParaRPr lang="en-US" sz="2800" b="1" dirty="0">
              <a:solidFill>
                <a:srgbClr val="002060"/>
              </a:solidFill>
            </a:endParaRPr>
          </a:p>
        </p:txBody>
      </p:sp>
      <p:sp>
        <p:nvSpPr>
          <p:cNvPr id="6" name="Rectangle 5">
            <a:extLst>
              <a:ext uri="{FF2B5EF4-FFF2-40B4-BE49-F238E27FC236}">
                <a16:creationId xmlns:a16="http://schemas.microsoft.com/office/drawing/2014/main" id="{C30A9E48-B7F3-412A-91DF-0B4C0F4259A4}"/>
              </a:ext>
            </a:extLst>
          </p:cNvPr>
          <p:cNvSpPr/>
          <p:nvPr/>
        </p:nvSpPr>
        <p:spPr>
          <a:xfrm>
            <a:off x="1822662" y="3766562"/>
            <a:ext cx="2003536" cy="1477328"/>
          </a:xfrm>
          <a:prstGeom prst="rect">
            <a:avLst/>
          </a:prstGeom>
        </p:spPr>
        <p:txBody>
          <a:bodyPr wrap="square">
            <a:spAutoFit/>
          </a:bodyPr>
          <a:lstStyle/>
          <a:p>
            <a:r>
              <a:rPr lang="en-US" dirty="0">
                <a:solidFill>
                  <a:prstClr val="black"/>
                </a:solidFill>
                <a:latin typeface="Calibri" panose="020F0502020204030204"/>
              </a:rPr>
              <a:t>CT, DC, DE, MD, ME, MA, NH, NJ, NY, PA, Puerto Rico, RI, VT, and the </a:t>
            </a:r>
            <a:br>
              <a:rPr lang="en-US" dirty="0">
                <a:solidFill>
                  <a:prstClr val="black"/>
                </a:solidFill>
                <a:latin typeface="Calibri" panose="020F0502020204030204"/>
              </a:rPr>
            </a:br>
            <a:r>
              <a:rPr lang="en-US" dirty="0">
                <a:solidFill>
                  <a:prstClr val="black"/>
                </a:solidFill>
                <a:latin typeface="Calibri" panose="020F0502020204030204"/>
              </a:rPr>
              <a:t>US Virgin Islands</a:t>
            </a:r>
          </a:p>
        </p:txBody>
      </p:sp>
      <p:sp>
        <p:nvSpPr>
          <p:cNvPr id="22" name="Rectangle 21">
            <a:extLst>
              <a:ext uri="{FF2B5EF4-FFF2-40B4-BE49-F238E27FC236}">
                <a16:creationId xmlns:a16="http://schemas.microsoft.com/office/drawing/2014/main" id="{C42C4FD4-6580-44B2-9723-5AE24CF3DE6E}"/>
              </a:ext>
            </a:extLst>
          </p:cNvPr>
          <p:cNvSpPr/>
          <p:nvPr/>
        </p:nvSpPr>
        <p:spPr>
          <a:xfrm>
            <a:off x="8155186" y="3765077"/>
            <a:ext cx="2182805" cy="1754326"/>
          </a:xfrm>
          <a:prstGeom prst="rect">
            <a:avLst/>
          </a:prstGeom>
        </p:spPr>
        <p:txBody>
          <a:bodyPr wrap="square">
            <a:spAutoFit/>
          </a:bodyPr>
          <a:lstStyle/>
          <a:p>
            <a:r>
              <a:rPr lang="en-US" dirty="0">
                <a:solidFill>
                  <a:prstClr val="black"/>
                </a:solidFill>
                <a:latin typeface="Calibri" panose="020F0502020204030204"/>
              </a:rPr>
              <a:t>AK, AZ, CA, CO, HI, ID, NM, NV, OR, UT, WA, the outlying areas of the Pacific Basin, and the Freely Associated States</a:t>
            </a:r>
          </a:p>
        </p:txBody>
      </p:sp>
      <p:sp>
        <p:nvSpPr>
          <p:cNvPr id="23" name="Rectangle 22">
            <a:extLst>
              <a:ext uri="{FF2B5EF4-FFF2-40B4-BE49-F238E27FC236}">
                <a16:creationId xmlns:a16="http://schemas.microsoft.com/office/drawing/2014/main" id="{A3E4005D-5671-446F-8054-0C85623FAAC2}"/>
              </a:ext>
            </a:extLst>
          </p:cNvPr>
          <p:cNvSpPr/>
          <p:nvPr/>
        </p:nvSpPr>
        <p:spPr>
          <a:xfrm>
            <a:off x="4224930" y="3760704"/>
            <a:ext cx="1372841" cy="1200329"/>
          </a:xfrm>
          <a:prstGeom prst="rect">
            <a:avLst/>
          </a:prstGeom>
        </p:spPr>
        <p:txBody>
          <a:bodyPr wrap="square">
            <a:spAutoFit/>
          </a:bodyPr>
          <a:lstStyle/>
          <a:p>
            <a:r>
              <a:rPr lang="en-US" dirty="0">
                <a:solidFill>
                  <a:prstClr val="black"/>
                </a:solidFill>
                <a:latin typeface="Calibri" panose="020F0502020204030204"/>
              </a:rPr>
              <a:t>AL, AR, FL, GA, LA, MS, NC, OK, SC, TN, TX </a:t>
            </a:r>
          </a:p>
        </p:txBody>
      </p:sp>
      <p:sp>
        <p:nvSpPr>
          <p:cNvPr id="24" name="Rectangle 23">
            <a:extLst>
              <a:ext uri="{FF2B5EF4-FFF2-40B4-BE49-F238E27FC236}">
                <a16:creationId xmlns:a16="http://schemas.microsoft.com/office/drawing/2014/main" id="{C87E1502-9AE4-48FD-A6E5-74C725C5F8CC}"/>
              </a:ext>
            </a:extLst>
          </p:cNvPr>
          <p:cNvSpPr/>
          <p:nvPr/>
        </p:nvSpPr>
        <p:spPr>
          <a:xfrm>
            <a:off x="6242622" y="3766562"/>
            <a:ext cx="1392165" cy="1477328"/>
          </a:xfrm>
          <a:prstGeom prst="rect">
            <a:avLst/>
          </a:prstGeom>
        </p:spPr>
        <p:txBody>
          <a:bodyPr wrap="square">
            <a:spAutoFit/>
          </a:bodyPr>
          <a:lstStyle/>
          <a:p>
            <a:r>
              <a:rPr lang="en-US" dirty="0">
                <a:solidFill>
                  <a:prstClr val="black"/>
                </a:solidFill>
                <a:latin typeface="Calibri" panose="020F0502020204030204"/>
              </a:rPr>
              <a:t>IL, IN, IA, KS, KY, MI, MN, MO, MT, NE, ND, OH, SD, WI, WV, WY</a:t>
            </a:r>
          </a:p>
        </p:txBody>
      </p:sp>
      <p:sp>
        <p:nvSpPr>
          <p:cNvPr id="14" name="TextBox 13"/>
          <p:cNvSpPr txBox="1"/>
          <p:nvPr/>
        </p:nvSpPr>
        <p:spPr>
          <a:xfrm>
            <a:off x="1974823" y="1649383"/>
            <a:ext cx="1382476" cy="461665"/>
          </a:xfrm>
          <a:prstGeom prst="rect">
            <a:avLst/>
          </a:prstGeom>
          <a:noFill/>
        </p:spPr>
        <p:txBody>
          <a:bodyPr wrap="square" rtlCol="0">
            <a:spAutoFit/>
          </a:bodyPr>
          <a:lstStyle/>
          <a:p>
            <a:r>
              <a:rPr lang="en-US" sz="2400" b="1" dirty="0">
                <a:solidFill>
                  <a:prstClr val="black"/>
                </a:solidFill>
                <a:latin typeface="Calibri" panose="020F0502020204030204"/>
              </a:rPr>
              <a:t>Region A</a:t>
            </a:r>
            <a:endParaRPr lang="en-US" sz="2000" dirty="0">
              <a:solidFill>
                <a:srgbClr val="4472C4">
                  <a:lumMod val="75000"/>
                </a:srgbClr>
              </a:solidFill>
              <a:latin typeface="Calibri" panose="020F0502020204030204"/>
            </a:endParaRPr>
          </a:p>
        </p:txBody>
      </p:sp>
      <p:sp>
        <p:nvSpPr>
          <p:cNvPr id="3" name="Rectangle 2">
            <a:extLst>
              <a:ext uri="{FF2B5EF4-FFF2-40B4-BE49-F238E27FC236}">
                <a16:creationId xmlns:a16="http://schemas.microsoft.com/office/drawing/2014/main" id="{A19A95B5-17E1-4F31-AA5A-8A788FD5F4D4}"/>
              </a:ext>
            </a:extLst>
          </p:cNvPr>
          <p:cNvSpPr/>
          <p:nvPr/>
        </p:nvSpPr>
        <p:spPr>
          <a:xfrm>
            <a:off x="1521819" y="1518349"/>
            <a:ext cx="2200069" cy="2019754"/>
          </a:xfrm>
          <a:prstGeom prst="rect">
            <a:avLst/>
          </a:prstGeom>
          <a:noFill/>
          <a:ln>
            <a:solidFill>
              <a:srgbClr val="005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D18E805C-E2DA-4FF2-A3B4-92602D03F45C}"/>
              </a:ext>
            </a:extLst>
          </p:cNvPr>
          <p:cNvSpPr/>
          <p:nvPr/>
        </p:nvSpPr>
        <p:spPr>
          <a:xfrm>
            <a:off x="1659476" y="2088732"/>
            <a:ext cx="2003536" cy="1200329"/>
          </a:xfrm>
          <a:prstGeom prst="rect">
            <a:avLst/>
          </a:prstGeom>
        </p:spPr>
        <p:txBody>
          <a:bodyPr wrap="square">
            <a:spAutoFit/>
          </a:bodyPr>
          <a:lstStyle/>
          <a:p>
            <a:pPr algn="ctr"/>
            <a:r>
              <a:rPr lang="en-US" dirty="0">
                <a:solidFill>
                  <a:prstClr val="black"/>
                </a:solidFill>
                <a:latin typeface="Calibri" panose="020F0502020204030204"/>
              </a:rPr>
              <a:t>SPAN of NJ</a:t>
            </a:r>
            <a:br>
              <a:rPr lang="en-US" dirty="0">
                <a:solidFill>
                  <a:prstClr val="black"/>
                </a:solidFill>
                <a:latin typeface="Calibri" panose="020F0502020204030204"/>
              </a:rPr>
            </a:br>
            <a:endParaRPr lang="en-US" dirty="0">
              <a:solidFill>
                <a:prstClr val="black"/>
              </a:solidFill>
              <a:latin typeface="Calibri" panose="020F0502020204030204"/>
            </a:endParaRPr>
          </a:p>
          <a:p>
            <a:pPr algn="ctr"/>
            <a:r>
              <a:rPr lang="en-US" dirty="0">
                <a:solidFill>
                  <a:prstClr val="black"/>
                </a:solidFill>
                <a:latin typeface="Calibri" panose="020F0502020204030204"/>
              </a:rPr>
              <a:t>Statewide Parent Advocacy Network</a:t>
            </a:r>
          </a:p>
        </p:txBody>
      </p:sp>
      <p:cxnSp>
        <p:nvCxnSpPr>
          <p:cNvPr id="29" name="Straight Connector 28">
            <a:extLst>
              <a:ext uri="{FF2B5EF4-FFF2-40B4-BE49-F238E27FC236}">
                <a16:creationId xmlns:a16="http://schemas.microsoft.com/office/drawing/2014/main" id="{F81506C5-A5DF-42A1-9B4E-2EEC6B607AAF}"/>
              </a:ext>
            </a:extLst>
          </p:cNvPr>
          <p:cNvCxnSpPr>
            <a:cxnSpLocks/>
          </p:cNvCxnSpPr>
          <p:nvPr/>
        </p:nvCxnSpPr>
        <p:spPr>
          <a:xfrm>
            <a:off x="1772615" y="2523414"/>
            <a:ext cx="1720299"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D31D75A-5D68-4DD6-8B59-A30A7D51605E}"/>
              </a:ext>
            </a:extLst>
          </p:cNvPr>
          <p:cNvSpPr txBox="1"/>
          <p:nvPr/>
        </p:nvSpPr>
        <p:spPr>
          <a:xfrm>
            <a:off x="4141545" y="1649383"/>
            <a:ext cx="1382476" cy="461665"/>
          </a:xfrm>
          <a:prstGeom prst="rect">
            <a:avLst/>
          </a:prstGeom>
          <a:noFill/>
        </p:spPr>
        <p:txBody>
          <a:bodyPr wrap="square" rtlCol="0">
            <a:spAutoFit/>
          </a:bodyPr>
          <a:lstStyle/>
          <a:p>
            <a:r>
              <a:rPr lang="en-US" sz="2400" b="1" dirty="0">
                <a:solidFill>
                  <a:prstClr val="black"/>
                </a:solidFill>
                <a:latin typeface="Calibri" panose="020F0502020204030204"/>
              </a:rPr>
              <a:t>Region B</a:t>
            </a:r>
            <a:endParaRPr lang="en-US" sz="2000" dirty="0">
              <a:solidFill>
                <a:srgbClr val="4472C4">
                  <a:lumMod val="75000"/>
                </a:srgbClr>
              </a:solidFill>
              <a:latin typeface="Calibri" panose="020F0502020204030204"/>
            </a:endParaRPr>
          </a:p>
        </p:txBody>
      </p:sp>
      <p:sp>
        <p:nvSpPr>
          <p:cNvPr id="44" name="Rectangle 43">
            <a:extLst>
              <a:ext uri="{FF2B5EF4-FFF2-40B4-BE49-F238E27FC236}">
                <a16:creationId xmlns:a16="http://schemas.microsoft.com/office/drawing/2014/main" id="{1889F061-D878-44F7-8950-286CB6DDF51D}"/>
              </a:ext>
            </a:extLst>
          </p:cNvPr>
          <p:cNvSpPr/>
          <p:nvPr/>
        </p:nvSpPr>
        <p:spPr>
          <a:xfrm>
            <a:off x="3721888" y="1518349"/>
            <a:ext cx="2166722" cy="2019754"/>
          </a:xfrm>
          <a:prstGeom prst="rect">
            <a:avLst/>
          </a:prstGeom>
          <a:noFill/>
          <a:ln>
            <a:solidFill>
              <a:srgbClr val="005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C9CCD6AF-CD12-4635-B259-D249C8EFFF93}"/>
              </a:ext>
            </a:extLst>
          </p:cNvPr>
          <p:cNvSpPr/>
          <p:nvPr/>
        </p:nvSpPr>
        <p:spPr>
          <a:xfrm>
            <a:off x="3826198" y="2088732"/>
            <a:ext cx="2003536" cy="1200329"/>
          </a:xfrm>
          <a:prstGeom prst="rect">
            <a:avLst/>
          </a:prstGeom>
        </p:spPr>
        <p:txBody>
          <a:bodyPr wrap="square">
            <a:spAutoFit/>
          </a:bodyPr>
          <a:lstStyle/>
          <a:p>
            <a:pPr algn="ctr"/>
            <a:r>
              <a:rPr lang="en-US" dirty="0">
                <a:solidFill>
                  <a:prstClr val="black"/>
                </a:solidFill>
                <a:latin typeface="Calibri" panose="020F0502020204030204"/>
              </a:rPr>
              <a:t>P2PGA</a:t>
            </a:r>
            <a:br>
              <a:rPr lang="en-US" dirty="0">
                <a:solidFill>
                  <a:prstClr val="black"/>
                </a:solidFill>
                <a:latin typeface="Calibri" panose="020F0502020204030204"/>
              </a:rPr>
            </a:br>
            <a:endParaRPr lang="en-US" dirty="0">
              <a:solidFill>
                <a:prstClr val="black"/>
              </a:solidFill>
              <a:latin typeface="Calibri" panose="020F0502020204030204"/>
            </a:endParaRPr>
          </a:p>
          <a:p>
            <a:pPr algn="ctr"/>
            <a:r>
              <a:rPr lang="en-US" dirty="0">
                <a:solidFill>
                  <a:prstClr val="black"/>
                </a:solidFill>
                <a:latin typeface="Calibri" panose="020F0502020204030204"/>
              </a:rPr>
              <a:t>Parent to Parent</a:t>
            </a:r>
            <a:br>
              <a:rPr lang="en-US" dirty="0">
                <a:solidFill>
                  <a:prstClr val="black"/>
                </a:solidFill>
                <a:latin typeface="Calibri" panose="020F0502020204030204"/>
              </a:rPr>
            </a:br>
            <a:r>
              <a:rPr lang="en-US" dirty="0">
                <a:solidFill>
                  <a:prstClr val="black"/>
                </a:solidFill>
                <a:latin typeface="Calibri" panose="020F0502020204030204"/>
              </a:rPr>
              <a:t>of Georgia</a:t>
            </a:r>
          </a:p>
        </p:txBody>
      </p:sp>
      <p:cxnSp>
        <p:nvCxnSpPr>
          <p:cNvPr id="46" name="Straight Connector 45">
            <a:extLst>
              <a:ext uri="{FF2B5EF4-FFF2-40B4-BE49-F238E27FC236}">
                <a16:creationId xmlns:a16="http://schemas.microsoft.com/office/drawing/2014/main" id="{E0422F76-46CB-4FEE-9695-78F1D8A6E493}"/>
              </a:ext>
            </a:extLst>
          </p:cNvPr>
          <p:cNvCxnSpPr>
            <a:cxnSpLocks/>
          </p:cNvCxnSpPr>
          <p:nvPr/>
        </p:nvCxnSpPr>
        <p:spPr>
          <a:xfrm>
            <a:off x="3939337" y="2523414"/>
            <a:ext cx="1720299"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290C87B-6670-44A3-96FA-E01CFABBF918}"/>
              </a:ext>
            </a:extLst>
          </p:cNvPr>
          <p:cNvSpPr txBox="1"/>
          <p:nvPr/>
        </p:nvSpPr>
        <p:spPr>
          <a:xfrm>
            <a:off x="6242622" y="1535317"/>
            <a:ext cx="1466427" cy="461665"/>
          </a:xfrm>
          <a:prstGeom prst="rect">
            <a:avLst/>
          </a:prstGeom>
          <a:noFill/>
        </p:spPr>
        <p:txBody>
          <a:bodyPr wrap="square" rtlCol="0">
            <a:spAutoFit/>
          </a:bodyPr>
          <a:lstStyle/>
          <a:p>
            <a:r>
              <a:rPr lang="en-US" sz="2400" b="1" dirty="0">
                <a:solidFill>
                  <a:prstClr val="black"/>
                </a:solidFill>
                <a:latin typeface="Calibri" panose="020F0502020204030204"/>
              </a:rPr>
              <a:t>Region C</a:t>
            </a:r>
            <a:endParaRPr lang="en-US" sz="2000" dirty="0">
              <a:solidFill>
                <a:srgbClr val="4472C4">
                  <a:lumMod val="75000"/>
                </a:srgbClr>
              </a:solidFill>
              <a:latin typeface="Calibri" panose="020F0502020204030204"/>
            </a:endParaRPr>
          </a:p>
        </p:txBody>
      </p:sp>
      <p:sp>
        <p:nvSpPr>
          <p:cNvPr id="49" name="Rectangle 48">
            <a:extLst>
              <a:ext uri="{FF2B5EF4-FFF2-40B4-BE49-F238E27FC236}">
                <a16:creationId xmlns:a16="http://schemas.microsoft.com/office/drawing/2014/main" id="{C65CEC79-CBC3-4DF5-8D10-157719FDA5D9}"/>
              </a:ext>
            </a:extLst>
          </p:cNvPr>
          <p:cNvSpPr/>
          <p:nvPr/>
        </p:nvSpPr>
        <p:spPr>
          <a:xfrm>
            <a:off x="5888609" y="1513537"/>
            <a:ext cx="2200070" cy="2019754"/>
          </a:xfrm>
          <a:prstGeom prst="rect">
            <a:avLst/>
          </a:prstGeom>
          <a:noFill/>
          <a:ln>
            <a:solidFill>
              <a:srgbClr val="005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0" name="Rectangle 49">
            <a:extLst>
              <a:ext uri="{FF2B5EF4-FFF2-40B4-BE49-F238E27FC236}">
                <a16:creationId xmlns:a16="http://schemas.microsoft.com/office/drawing/2014/main" id="{44A30594-6D06-41C4-BFFF-769DAE4C039F}"/>
              </a:ext>
            </a:extLst>
          </p:cNvPr>
          <p:cNvSpPr/>
          <p:nvPr/>
        </p:nvSpPr>
        <p:spPr>
          <a:xfrm>
            <a:off x="5894343" y="1910931"/>
            <a:ext cx="2125201" cy="1631216"/>
          </a:xfrm>
          <a:prstGeom prst="rect">
            <a:avLst/>
          </a:prstGeom>
        </p:spPr>
        <p:txBody>
          <a:bodyPr wrap="square">
            <a:spAutoFit/>
          </a:bodyPr>
          <a:lstStyle/>
          <a:p>
            <a:pPr algn="ctr"/>
            <a:r>
              <a:rPr lang="en-US" dirty="0">
                <a:solidFill>
                  <a:prstClr val="black"/>
                </a:solidFill>
                <a:latin typeface="Calibri" panose="020F0502020204030204"/>
              </a:rPr>
              <a:t>WI </a:t>
            </a:r>
            <a:r>
              <a:rPr lang="en-US" cap="small" dirty="0">
                <a:solidFill>
                  <a:prstClr val="black"/>
                </a:solidFill>
                <a:latin typeface="Calibri" panose="020F0502020204030204"/>
              </a:rPr>
              <a:t>Facets</a:t>
            </a:r>
            <a:br>
              <a:rPr lang="en-US" dirty="0">
                <a:solidFill>
                  <a:prstClr val="black"/>
                </a:solidFill>
                <a:latin typeface="Calibri" panose="020F0502020204030204"/>
              </a:rPr>
            </a:br>
            <a:endParaRPr lang="en-US" dirty="0">
              <a:solidFill>
                <a:prstClr val="black"/>
              </a:solidFill>
              <a:latin typeface="Calibri" panose="020F0502020204030204"/>
            </a:endParaRPr>
          </a:p>
          <a:p>
            <a:pPr algn="ctr"/>
            <a:r>
              <a:rPr lang="en-US" sz="1600" dirty="0">
                <a:solidFill>
                  <a:prstClr val="black"/>
                </a:solidFill>
                <a:latin typeface="Calibri" panose="020F0502020204030204"/>
              </a:rPr>
              <a:t>Wisconsin Family Assistance Center for Education, Training, and Support</a:t>
            </a:r>
          </a:p>
        </p:txBody>
      </p:sp>
      <p:cxnSp>
        <p:nvCxnSpPr>
          <p:cNvPr id="51" name="Straight Connector 50">
            <a:extLst>
              <a:ext uri="{FF2B5EF4-FFF2-40B4-BE49-F238E27FC236}">
                <a16:creationId xmlns:a16="http://schemas.microsoft.com/office/drawing/2014/main" id="{85DC86DB-E715-42BB-A4C8-5FADC9624CB4}"/>
              </a:ext>
            </a:extLst>
          </p:cNvPr>
          <p:cNvCxnSpPr>
            <a:cxnSpLocks/>
          </p:cNvCxnSpPr>
          <p:nvPr/>
        </p:nvCxnSpPr>
        <p:spPr>
          <a:xfrm>
            <a:off x="6014138" y="2316738"/>
            <a:ext cx="1824765"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1FE4FDD-9B5A-4F00-A237-53058931F9B1}"/>
              </a:ext>
            </a:extLst>
          </p:cNvPr>
          <p:cNvSpPr txBox="1"/>
          <p:nvPr/>
        </p:nvSpPr>
        <p:spPr>
          <a:xfrm>
            <a:off x="8718002" y="1610944"/>
            <a:ext cx="1382476" cy="461665"/>
          </a:xfrm>
          <a:prstGeom prst="rect">
            <a:avLst/>
          </a:prstGeom>
          <a:noFill/>
        </p:spPr>
        <p:txBody>
          <a:bodyPr wrap="square" rtlCol="0">
            <a:spAutoFit/>
          </a:bodyPr>
          <a:lstStyle/>
          <a:p>
            <a:r>
              <a:rPr lang="en-US" sz="2400" b="1" dirty="0">
                <a:solidFill>
                  <a:prstClr val="black"/>
                </a:solidFill>
                <a:latin typeface="Calibri" panose="020F0502020204030204"/>
              </a:rPr>
              <a:t>Region D</a:t>
            </a:r>
            <a:endParaRPr lang="en-US" sz="2000" dirty="0">
              <a:solidFill>
                <a:srgbClr val="4472C4">
                  <a:lumMod val="75000"/>
                </a:srgbClr>
              </a:solidFill>
              <a:latin typeface="Calibri" panose="020F0502020204030204"/>
            </a:endParaRPr>
          </a:p>
        </p:txBody>
      </p:sp>
      <p:sp>
        <p:nvSpPr>
          <p:cNvPr id="54" name="Rectangle 53">
            <a:extLst>
              <a:ext uri="{FF2B5EF4-FFF2-40B4-BE49-F238E27FC236}">
                <a16:creationId xmlns:a16="http://schemas.microsoft.com/office/drawing/2014/main" id="{9584E94C-7D23-4570-861C-9375A6F9988F}"/>
              </a:ext>
            </a:extLst>
          </p:cNvPr>
          <p:cNvSpPr/>
          <p:nvPr/>
        </p:nvSpPr>
        <p:spPr>
          <a:xfrm>
            <a:off x="8094670" y="1513537"/>
            <a:ext cx="2551424" cy="2019754"/>
          </a:xfrm>
          <a:prstGeom prst="rect">
            <a:avLst/>
          </a:prstGeom>
          <a:noFill/>
          <a:ln>
            <a:solidFill>
              <a:srgbClr val="005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5" name="Rectangle 54">
            <a:extLst>
              <a:ext uri="{FF2B5EF4-FFF2-40B4-BE49-F238E27FC236}">
                <a16:creationId xmlns:a16="http://schemas.microsoft.com/office/drawing/2014/main" id="{49C426C8-2498-4DA8-ACD5-FDC83153F040}"/>
              </a:ext>
            </a:extLst>
          </p:cNvPr>
          <p:cNvSpPr/>
          <p:nvPr/>
        </p:nvSpPr>
        <p:spPr>
          <a:xfrm>
            <a:off x="8124256" y="1966326"/>
            <a:ext cx="2349686" cy="1477328"/>
          </a:xfrm>
          <a:prstGeom prst="rect">
            <a:avLst/>
          </a:prstGeom>
        </p:spPr>
        <p:txBody>
          <a:bodyPr wrap="square">
            <a:spAutoFit/>
          </a:bodyPr>
          <a:lstStyle/>
          <a:p>
            <a:pPr algn="ctr"/>
            <a:r>
              <a:rPr lang="en-US" dirty="0">
                <a:solidFill>
                  <a:prstClr val="black"/>
                </a:solidFill>
                <a:latin typeface="Calibri" panose="020F0502020204030204"/>
              </a:rPr>
              <a:t>Matrix &amp; PEAK</a:t>
            </a:r>
            <a:br>
              <a:rPr lang="en-US" dirty="0">
                <a:solidFill>
                  <a:prstClr val="black"/>
                </a:solidFill>
                <a:latin typeface="Calibri" panose="020F0502020204030204"/>
              </a:rPr>
            </a:br>
            <a:endParaRPr lang="en-US" dirty="0">
              <a:solidFill>
                <a:prstClr val="black"/>
              </a:solidFill>
              <a:latin typeface="Calibri" panose="020F0502020204030204"/>
            </a:endParaRPr>
          </a:p>
          <a:p>
            <a:pPr algn="ctr"/>
            <a:r>
              <a:rPr lang="en-US" dirty="0">
                <a:solidFill>
                  <a:prstClr val="black"/>
                </a:solidFill>
                <a:latin typeface="Calibri" panose="020F0502020204030204"/>
              </a:rPr>
              <a:t>Matrix Parent Network (in CA) and PEAK Parent Center (CO)</a:t>
            </a:r>
          </a:p>
        </p:txBody>
      </p:sp>
      <p:cxnSp>
        <p:nvCxnSpPr>
          <p:cNvPr id="56" name="Straight Connector 55">
            <a:extLst>
              <a:ext uri="{FF2B5EF4-FFF2-40B4-BE49-F238E27FC236}">
                <a16:creationId xmlns:a16="http://schemas.microsoft.com/office/drawing/2014/main" id="{7A10AD7C-A0AB-45E3-AB4E-2609183E707C}"/>
              </a:ext>
            </a:extLst>
          </p:cNvPr>
          <p:cNvCxnSpPr>
            <a:cxnSpLocks/>
          </p:cNvCxnSpPr>
          <p:nvPr/>
        </p:nvCxnSpPr>
        <p:spPr>
          <a:xfrm>
            <a:off x="8519937" y="2401009"/>
            <a:ext cx="1720299"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5A310DC-331C-4C89-AA48-90E5603679B0}"/>
              </a:ext>
            </a:extLst>
          </p:cNvPr>
          <p:cNvSpPr txBox="1"/>
          <p:nvPr/>
        </p:nvSpPr>
        <p:spPr>
          <a:xfrm>
            <a:off x="572303" y="5584957"/>
            <a:ext cx="3508062" cy="954107"/>
          </a:xfrm>
          <a:prstGeom prst="rect">
            <a:avLst/>
          </a:prstGeom>
          <a:noFill/>
        </p:spPr>
        <p:txBody>
          <a:bodyPr wrap="square" rtlCol="0">
            <a:spAutoFit/>
          </a:bodyPr>
          <a:lstStyle/>
          <a:p>
            <a:r>
              <a:rPr lang="en-US" sz="2800" b="1" dirty="0">
                <a:solidFill>
                  <a:schemeClr val="accent1">
                    <a:lumMod val="50000"/>
                  </a:schemeClr>
                </a:solidFill>
              </a:rPr>
              <a:t>Your </a:t>
            </a:r>
            <a:r>
              <a:rPr lang="en-US" sz="2800" b="1" cap="small" dirty="0" err="1">
                <a:solidFill>
                  <a:schemeClr val="accent1">
                    <a:lumMod val="50000"/>
                  </a:schemeClr>
                </a:solidFill>
              </a:rPr>
              <a:t>Rptac’s</a:t>
            </a:r>
            <a:r>
              <a:rPr lang="en-US" sz="2800" b="1" dirty="0">
                <a:solidFill>
                  <a:schemeClr val="accent1">
                    <a:lumMod val="50000"/>
                  </a:schemeClr>
                </a:solidFill>
              </a:rPr>
              <a:t> contact info is listed at:</a:t>
            </a:r>
          </a:p>
        </p:txBody>
      </p:sp>
      <p:sp>
        <p:nvSpPr>
          <p:cNvPr id="32" name="TextBox 31">
            <a:extLst>
              <a:ext uri="{FF2B5EF4-FFF2-40B4-BE49-F238E27FC236}">
                <a16:creationId xmlns:a16="http://schemas.microsoft.com/office/drawing/2014/main" id="{BAECFDFC-B90A-409F-AB6D-7418AA27358D}"/>
              </a:ext>
            </a:extLst>
          </p:cNvPr>
          <p:cNvSpPr txBox="1"/>
          <p:nvPr/>
        </p:nvSpPr>
        <p:spPr>
          <a:xfrm>
            <a:off x="5136977" y="5957428"/>
            <a:ext cx="6482719" cy="461665"/>
          </a:xfrm>
          <a:prstGeom prst="rect">
            <a:avLst/>
          </a:prstGeom>
          <a:noFill/>
        </p:spPr>
        <p:txBody>
          <a:bodyPr wrap="square" rtlCol="0">
            <a:spAutoFit/>
          </a:bodyPr>
          <a:lstStyle/>
          <a:p>
            <a:r>
              <a:rPr lang="en-US" sz="2400" dirty="0">
                <a:hlinkClick r:id="rId2"/>
              </a:rPr>
              <a:t>https://www.parentcenterhub.org/rptacs/</a:t>
            </a:r>
            <a:endParaRPr lang="en-US" sz="2400" dirty="0"/>
          </a:p>
        </p:txBody>
      </p:sp>
      <p:sp>
        <p:nvSpPr>
          <p:cNvPr id="33" name="Down Arrow 12">
            <a:extLst>
              <a:ext uri="{FF2B5EF4-FFF2-40B4-BE49-F238E27FC236}">
                <a16:creationId xmlns:a16="http://schemas.microsoft.com/office/drawing/2014/main" id="{2A6E485A-888A-4A7C-933F-9526264038B7}"/>
              </a:ext>
            </a:extLst>
          </p:cNvPr>
          <p:cNvSpPr/>
          <p:nvPr/>
        </p:nvSpPr>
        <p:spPr>
          <a:xfrm rot="16200000">
            <a:off x="4130033" y="5876366"/>
            <a:ext cx="333488" cy="623787"/>
          </a:xfrm>
          <a:prstGeom prst="downArrow">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369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BD683B7-AEE4-4BD9-B825-67AFBAB204A6}"/>
              </a:ext>
            </a:extLst>
          </p:cNvPr>
          <p:cNvSpPr txBox="1"/>
          <p:nvPr/>
        </p:nvSpPr>
        <p:spPr>
          <a:xfrm>
            <a:off x="1959428" y="1182616"/>
            <a:ext cx="8802790" cy="1692771"/>
          </a:xfrm>
          <a:prstGeom prst="rect">
            <a:avLst/>
          </a:prstGeom>
          <a:noFill/>
        </p:spPr>
        <p:txBody>
          <a:bodyPr wrap="square" rtlCol="0" anchor="ctr">
            <a:spAutoFit/>
          </a:bodyPr>
          <a:lstStyle/>
          <a:p>
            <a:pPr algn="ctr"/>
            <a:r>
              <a:rPr lang="en-US" sz="3200" b="1" dirty="0">
                <a:solidFill>
                  <a:schemeClr val="tx1">
                    <a:lumMod val="85000"/>
                    <a:lumOff val="15000"/>
                  </a:schemeClr>
                </a:solidFill>
              </a:rPr>
              <a:t>Thank you for joining us today. </a:t>
            </a:r>
            <a:br>
              <a:rPr lang="en-US" sz="2400" dirty="0">
                <a:solidFill>
                  <a:schemeClr val="tx1">
                    <a:lumMod val="85000"/>
                    <a:lumOff val="15000"/>
                  </a:schemeClr>
                </a:solidFill>
              </a:rPr>
            </a:br>
            <a:r>
              <a:rPr lang="en-US" sz="2400" dirty="0">
                <a:solidFill>
                  <a:schemeClr val="tx1">
                    <a:lumMod val="85000"/>
                    <a:lumOff val="15000"/>
                  </a:schemeClr>
                </a:solidFill>
              </a:rPr>
              <a:t>May the rich collection of Native American resources in this library help you plan and conduct effective outreach to American Indian and Alaska Native families whose children have disabilities. </a:t>
            </a:r>
            <a:endParaRPr lang="en-US" sz="2400" i="1" dirty="0">
              <a:solidFill>
                <a:schemeClr val="tx1">
                  <a:lumMod val="85000"/>
                  <a:lumOff val="15000"/>
                </a:schemeClr>
              </a:solidFill>
            </a:endParaRPr>
          </a:p>
        </p:txBody>
      </p:sp>
      <p:pic>
        <p:nvPicPr>
          <p:cNvPr id="14" name="Picture 13">
            <a:extLst>
              <a:ext uri="{FF2B5EF4-FFF2-40B4-BE49-F238E27FC236}">
                <a16:creationId xmlns:a16="http://schemas.microsoft.com/office/drawing/2014/main" id="{37CC986C-7B14-40F4-B739-AB4295C7CE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4792" y="5168095"/>
            <a:ext cx="1257999" cy="1257999"/>
          </a:xfrm>
          <a:prstGeom prst="rect">
            <a:avLst/>
          </a:prstGeom>
        </p:spPr>
      </p:pic>
      <p:grpSp>
        <p:nvGrpSpPr>
          <p:cNvPr id="8" name="Group 7">
            <a:extLst>
              <a:ext uri="{FF2B5EF4-FFF2-40B4-BE49-F238E27FC236}">
                <a16:creationId xmlns:a16="http://schemas.microsoft.com/office/drawing/2014/main" id="{DCD5E92F-7DFF-49ED-94CF-0066DB877785}"/>
              </a:ext>
            </a:extLst>
          </p:cNvPr>
          <p:cNvGrpSpPr/>
          <p:nvPr/>
        </p:nvGrpSpPr>
        <p:grpSpPr>
          <a:xfrm>
            <a:off x="0" y="0"/>
            <a:ext cx="1959428" cy="1492897"/>
            <a:chOff x="0" y="0"/>
            <a:chExt cx="1920240" cy="1463040"/>
          </a:xfrm>
        </p:grpSpPr>
        <p:grpSp>
          <p:nvGrpSpPr>
            <p:cNvPr id="12" name="Group 11">
              <a:extLst>
                <a:ext uri="{FF2B5EF4-FFF2-40B4-BE49-F238E27FC236}">
                  <a16:creationId xmlns:a16="http://schemas.microsoft.com/office/drawing/2014/main" id="{97577FF5-A089-499D-8475-36FCDC8B43C3}"/>
                </a:ext>
              </a:extLst>
            </p:cNvPr>
            <p:cNvGrpSpPr/>
            <p:nvPr userDrawn="1"/>
          </p:nvGrpSpPr>
          <p:grpSpPr>
            <a:xfrm>
              <a:off x="0" y="0"/>
              <a:ext cx="1920240" cy="1463040"/>
              <a:chOff x="0" y="0"/>
              <a:chExt cx="1745386" cy="1872379"/>
            </a:xfrm>
          </p:grpSpPr>
          <p:sp>
            <p:nvSpPr>
              <p:cNvPr id="16" name="Teardrop 15">
                <a:extLst>
                  <a:ext uri="{FF2B5EF4-FFF2-40B4-BE49-F238E27FC236}">
                    <a16:creationId xmlns:a16="http://schemas.microsoft.com/office/drawing/2014/main" id="{625A07AB-9F2C-44C5-9B8F-17285D97484D}"/>
                  </a:ext>
                  <a:ext uri="{C183D7F6-B498-43B3-948B-1728B52AA6E4}">
                    <adec:decorative xmlns:adec="http://schemas.microsoft.com/office/drawing/2017/decorative" val="1"/>
                  </a:ext>
                </a:extLst>
              </p:cNvPr>
              <p:cNvSpPr/>
              <p:nvPr userDrawn="1"/>
            </p:nvSpPr>
            <p:spPr>
              <a:xfrm flipH="1">
                <a:off x="23751" y="0"/>
                <a:ext cx="1721635" cy="1872379"/>
              </a:xfrm>
              <a:prstGeom prst="teardrop">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ardrop 16">
                <a:extLst>
                  <a:ext uri="{FF2B5EF4-FFF2-40B4-BE49-F238E27FC236}">
                    <a16:creationId xmlns:a16="http://schemas.microsoft.com/office/drawing/2014/main" id="{8AFEC1C9-786A-4C04-A700-A7105BFDABCE}"/>
                  </a:ext>
                  <a:ext uri="{C183D7F6-B498-43B3-948B-1728B52AA6E4}">
                    <adec:decorative xmlns:adec="http://schemas.microsoft.com/office/drawing/2017/decorative" val="1"/>
                  </a:ext>
                </a:extLst>
              </p:cNvPr>
              <p:cNvSpPr/>
              <p:nvPr userDrawn="1"/>
            </p:nvSpPr>
            <p:spPr>
              <a:xfrm flipH="1">
                <a:off x="0" y="0"/>
                <a:ext cx="1721636" cy="178040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5" name="Picture 14">
              <a:extLst>
                <a:ext uri="{FF2B5EF4-FFF2-40B4-BE49-F238E27FC236}">
                  <a16:creationId xmlns:a16="http://schemas.microsoft.com/office/drawing/2014/main" id="{2689CBEA-5F86-4BE3-B536-7F96693004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005" y="308758"/>
              <a:ext cx="1532255" cy="748030"/>
            </a:xfrm>
            <a:prstGeom prst="rect">
              <a:avLst/>
            </a:prstGeom>
            <a:effectLst/>
          </p:spPr>
        </p:pic>
      </p:grpSp>
      <p:pic>
        <p:nvPicPr>
          <p:cNvPr id="18" name="Picture 17">
            <a:extLst>
              <a:ext uri="{FF2B5EF4-FFF2-40B4-BE49-F238E27FC236}">
                <a16:creationId xmlns:a16="http://schemas.microsoft.com/office/drawing/2014/main" id="{5B1AE42D-A122-4D12-ADB9-23845F2760F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94454" y="5420375"/>
            <a:ext cx="1272754" cy="1261308"/>
          </a:xfrm>
          <a:prstGeom prst="rect">
            <a:avLst/>
          </a:prstGeom>
        </p:spPr>
      </p:pic>
      <p:cxnSp>
        <p:nvCxnSpPr>
          <p:cNvPr id="19" name="Straight Connector 18">
            <a:extLst>
              <a:ext uri="{FF2B5EF4-FFF2-40B4-BE49-F238E27FC236}">
                <a16:creationId xmlns:a16="http://schemas.microsoft.com/office/drawing/2014/main" id="{22689D36-00AE-480E-8719-158CB074286C}"/>
              </a:ext>
            </a:extLst>
          </p:cNvPr>
          <p:cNvCxnSpPr>
            <a:cxnSpLocks/>
          </p:cNvCxnSpPr>
          <p:nvPr/>
        </p:nvCxnSpPr>
        <p:spPr>
          <a:xfrm>
            <a:off x="1340884" y="3349113"/>
            <a:ext cx="9115476" cy="0"/>
          </a:xfrm>
          <a:prstGeom prst="line">
            <a:avLst/>
          </a:prstGeom>
          <a:ln w="12700">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964A7BD-BD8F-4395-A172-ABD31950F2C1}"/>
              </a:ext>
            </a:extLst>
          </p:cNvPr>
          <p:cNvSpPr txBox="1"/>
          <p:nvPr/>
        </p:nvSpPr>
        <p:spPr>
          <a:xfrm>
            <a:off x="2131910" y="3858102"/>
            <a:ext cx="7928180" cy="1938992"/>
          </a:xfrm>
          <a:prstGeom prst="rect">
            <a:avLst/>
          </a:prstGeom>
          <a:noFill/>
        </p:spPr>
        <p:txBody>
          <a:bodyPr wrap="square" rtlCol="0" anchor="ctr">
            <a:spAutoFit/>
          </a:bodyPr>
          <a:lstStyle/>
          <a:p>
            <a:pPr algn="ctr"/>
            <a:r>
              <a:rPr lang="en-US" sz="2400" dirty="0">
                <a:solidFill>
                  <a:schemeClr val="tx1">
                    <a:lumMod val="85000"/>
                    <a:lumOff val="15000"/>
                  </a:schemeClr>
                </a:solidFill>
              </a:rPr>
              <a:t>CPIR also expresses its </a:t>
            </a:r>
            <a:r>
              <a:rPr lang="en-US" sz="2400" i="1" u="sng" dirty="0">
                <a:solidFill>
                  <a:schemeClr val="tx1">
                    <a:lumMod val="85000"/>
                    <a:lumOff val="15000"/>
                  </a:schemeClr>
                </a:solidFill>
              </a:rPr>
              <a:t>heartfelt appreciation</a:t>
            </a:r>
            <a:r>
              <a:rPr lang="en-US" sz="2400" i="1" dirty="0">
                <a:solidFill>
                  <a:schemeClr val="tx1">
                    <a:lumMod val="85000"/>
                    <a:lumOff val="15000"/>
                  </a:schemeClr>
                </a:solidFill>
              </a:rPr>
              <a:t> </a:t>
            </a:r>
            <a:r>
              <a:rPr lang="en-US" sz="2400" dirty="0">
                <a:solidFill>
                  <a:schemeClr val="tx1">
                    <a:lumMod val="85000"/>
                    <a:lumOff val="15000"/>
                  </a:schemeClr>
                </a:solidFill>
              </a:rPr>
              <a:t>to </a:t>
            </a:r>
            <a:r>
              <a:rPr lang="en-US" sz="2400" b="1" dirty="0">
                <a:solidFill>
                  <a:schemeClr val="tx1">
                    <a:lumMod val="85000"/>
                    <a:lumOff val="15000"/>
                  </a:schemeClr>
                </a:solidFill>
              </a:rPr>
              <a:t>Judy Wiley, Joann Sebastian Morris, and other Native authors</a:t>
            </a:r>
            <a:r>
              <a:rPr lang="en-US" sz="2400" dirty="0">
                <a:solidFill>
                  <a:schemeClr val="tx1">
                    <a:lumMod val="85000"/>
                    <a:lumOff val="15000"/>
                  </a:schemeClr>
                </a:solidFill>
              </a:rPr>
              <a:t> for their creation of these resources and for their deep involvement in designing how they are integrated into the Parent Center Hub. </a:t>
            </a:r>
            <a:br>
              <a:rPr lang="en-US" sz="2400" dirty="0">
                <a:solidFill>
                  <a:schemeClr val="tx1">
                    <a:lumMod val="85000"/>
                    <a:lumOff val="15000"/>
                  </a:schemeClr>
                </a:solidFill>
              </a:rPr>
            </a:br>
            <a:r>
              <a:rPr lang="en-US" sz="2400" dirty="0">
                <a:solidFill>
                  <a:schemeClr val="tx1">
                    <a:lumMod val="85000"/>
                    <a:lumOff val="15000"/>
                  </a:schemeClr>
                </a:solidFill>
              </a:rPr>
              <a:t>Keep leading the way!</a:t>
            </a:r>
            <a:endParaRPr lang="en-US" sz="2400" b="1" dirty="0">
              <a:solidFill>
                <a:schemeClr val="tx1">
                  <a:lumMod val="85000"/>
                  <a:lumOff val="15000"/>
                </a:schemeClr>
              </a:solidFill>
            </a:endParaRPr>
          </a:p>
        </p:txBody>
      </p:sp>
      <p:sp>
        <p:nvSpPr>
          <p:cNvPr id="13" name="Wave 12">
            <a:extLst>
              <a:ext uri="{FF2B5EF4-FFF2-40B4-BE49-F238E27FC236}">
                <a16:creationId xmlns:a16="http://schemas.microsoft.com/office/drawing/2014/main" id="{A08B8DEC-FF0B-4B41-84E2-11CBF9282A27}"/>
              </a:ext>
            </a:extLst>
          </p:cNvPr>
          <p:cNvSpPr/>
          <p:nvPr/>
        </p:nvSpPr>
        <p:spPr>
          <a:xfrm rot="16200000">
            <a:off x="-3356093"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5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7CC986C-7B14-40F4-B739-AB4295C7CE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6700" y="5306967"/>
            <a:ext cx="1257999" cy="1257999"/>
          </a:xfrm>
          <a:prstGeom prst="rect">
            <a:avLst/>
          </a:prstGeom>
        </p:spPr>
      </p:pic>
      <p:grpSp>
        <p:nvGrpSpPr>
          <p:cNvPr id="8" name="Group 7">
            <a:extLst>
              <a:ext uri="{FF2B5EF4-FFF2-40B4-BE49-F238E27FC236}">
                <a16:creationId xmlns:a16="http://schemas.microsoft.com/office/drawing/2014/main" id="{DCD5E92F-7DFF-49ED-94CF-0066DB877785}"/>
              </a:ext>
            </a:extLst>
          </p:cNvPr>
          <p:cNvGrpSpPr/>
          <p:nvPr/>
        </p:nvGrpSpPr>
        <p:grpSpPr>
          <a:xfrm>
            <a:off x="0" y="0"/>
            <a:ext cx="1959428" cy="1492897"/>
            <a:chOff x="0" y="0"/>
            <a:chExt cx="1920240" cy="1463040"/>
          </a:xfrm>
        </p:grpSpPr>
        <p:grpSp>
          <p:nvGrpSpPr>
            <p:cNvPr id="12" name="Group 11">
              <a:extLst>
                <a:ext uri="{FF2B5EF4-FFF2-40B4-BE49-F238E27FC236}">
                  <a16:creationId xmlns:a16="http://schemas.microsoft.com/office/drawing/2014/main" id="{97577FF5-A089-499D-8475-36FCDC8B43C3}"/>
                </a:ext>
              </a:extLst>
            </p:cNvPr>
            <p:cNvGrpSpPr/>
            <p:nvPr userDrawn="1"/>
          </p:nvGrpSpPr>
          <p:grpSpPr>
            <a:xfrm>
              <a:off x="0" y="0"/>
              <a:ext cx="1920240" cy="1463040"/>
              <a:chOff x="0" y="0"/>
              <a:chExt cx="1745386" cy="1872379"/>
            </a:xfrm>
          </p:grpSpPr>
          <p:sp>
            <p:nvSpPr>
              <p:cNvPr id="16" name="Teardrop 15">
                <a:extLst>
                  <a:ext uri="{FF2B5EF4-FFF2-40B4-BE49-F238E27FC236}">
                    <a16:creationId xmlns:a16="http://schemas.microsoft.com/office/drawing/2014/main" id="{625A07AB-9F2C-44C5-9B8F-17285D97484D}"/>
                  </a:ext>
                  <a:ext uri="{C183D7F6-B498-43B3-948B-1728B52AA6E4}">
                    <adec:decorative xmlns:adec="http://schemas.microsoft.com/office/drawing/2017/decorative" val="1"/>
                  </a:ext>
                </a:extLst>
              </p:cNvPr>
              <p:cNvSpPr/>
              <p:nvPr userDrawn="1"/>
            </p:nvSpPr>
            <p:spPr>
              <a:xfrm flipH="1">
                <a:off x="23751" y="0"/>
                <a:ext cx="1721635" cy="1872379"/>
              </a:xfrm>
              <a:prstGeom prst="teardrop">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ardrop 16">
                <a:extLst>
                  <a:ext uri="{FF2B5EF4-FFF2-40B4-BE49-F238E27FC236}">
                    <a16:creationId xmlns:a16="http://schemas.microsoft.com/office/drawing/2014/main" id="{8AFEC1C9-786A-4C04-A700-A7105BFDABCE}"/>
                  </a:ext>
                  <a:ext uri="{C183D7F6-B498-43B3-948B-1728B52AA6E4}">
                    <adec:decorative xmlns:adec="http://schemas.microsoft.com/office/drawing/2017/decorative" val="1"/>
                  </a:ext>
                </a:extLst>
              </p:cNvPr>
              <p:cNvSpPr/>
              <p:nvPr userDrawn="1"/>
            </p:nvSpPr>
            <p:spPr>
              <a:xfrm flipH="1">
                <a:off x="0" y="0"/>
                <a:ext cx="1721636" cy="178040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5" name="Picture 14">
              <a:extLst>
                <a:ext uri="{FF2B5EF4-FFF2-40B4-BE49-F238E27FC236}">
                  <a16:creationId xmlns:a16="http://schemas.microsoft.com/office/drawing/2014/main" id="{2689CBEA-5F86-4BE3-B536-7F96693004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005" y="308758"/>
              <a:ext cx="1532255" cy="748030"/>
            </a:xfrm>
            <a:prstGeom prst="rect">
              <a:avLst/>
            </a:prstGeom>
            <a:effectLst/>
          </p:spPr>
        </p:pic>
      </p:grpSp>
      <p:pic>
        <p:nvPicPr>
          <p:cNvPr id="18" name="Picture 17">
            <a:extLst>
              <a:ext uri="{FF2B5EF4-FFF2-40B4-BE49-F238E27FC236}">
                <a16:creationId xmlns:a16="http://schemas.microsoft.com/office/drawing/2014/main" id="{5B1AE42D-A122-4D12-ADB9-23845F2760F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2978" y="5498884"/>
            <a:ext cx="1272754" cy="1261308"/>
          </a:xfrm>
          <a:prstGeom prst="rect">
            <a:avLst/>
          </a:prstGeom>
        </p:spPr>
      </p:pic>
      <p:sp>
        <p:nvSpPr>
          <p:cNvPr id="22" name="TextBox 21">
            <a:extLst>
              <a:ext uri="{FF2B5EF4-FFF2-40B4-BE49-F238E27FC236}">
                <a16:creationId xmlns:a16="http://schemas.microsoft.com/office/drawing/2014/main" id="{E964A7BD-BD8F-4395-A172-ABD31950F2C1}"/>
              </a:ext>
            </a:extLst>
          </p:cNvPr>
          <p:cNvSpPr txBox="1"/>
          <p:nvPr/>
        </p:nvSpPr>
        <p:spPr>
          <a:xfrm>
            <a:off x="2773408" y="419558"/>
            <a:ext cx="8542292" cy="3600986"/>
          </a:xfrm>
          <a:prstGeom prst="rect">
            <a:avLst/>
          </a:prstGeom>
          <a:noFill/>
        </p:spPr>
        <p:txBody>
          <a:bodyPr wrap="square" rtlCol="0" anchor="ctr">
            <a:spAutoFit/>
          </a:bodyPr>
          <a:lstStyle/>
          <a:p>
            <a:pPr algn="ctr"/>
            <a:r>
              <a:rPr lang="en-US" sz="2400" dirty="0">
                <a:solidFill>
                  <a:schemeClr val="tx1">
                    <a:lumMod val="85000"/>
                    <a:lumOff val="15000"/>
                  </a:schemeClr>
                </a:solidFill>
              </a:rPr>
              <a:t>We would also like to send a </a:t>
            </a:r>
            <a:r>
              <a:rPr lang="en-US" sz="2400" b="1" dirty="0">
                <a:solidFill>
                  <a:schemeClr val="tx1">
                    <a:lumMod val="85000"/>
                    <a:lumOff val="15000"/>
                  </a:schemeClr>
                </a:solidFill>
              </a:rPr>
              <a:t>very special thank you</a:t>
            </a:r>
            <a:br>
              <a:rPr lang="en-US" sz="2400" b="1" dirty="0">
                <a:solidFill>
                  <a:schemeClr val="tx1">
                    <a:lumMod val="85000"/>
                    <a:lumOff val="15000"/>
                  </a:schemeClr>
                </a:solidFill>
              </a:rPr>
            </a:br>
            <a:r>
              <a:rPr lang="en-US" sz="2400" dirty="0">
                <a:solidFill>
                  <a:schemeClr val="tx1">
                    <a:lumMod val="85000"/>
                    <a:lumOff val="15000"/>
                  </a:schemeClr>
                </a:solidFill>
              </a:rPr>
              <a:t> to the </a:t>
            </a:r>
            <a:r>
              <a:rPr lang="en-US" sz="2400" u="sng" dirty="0">
                <a:solidFill>
                  <a:schemeClr val="tx1">
                    <a:lumMod val="85000"/>
                    <a:lumOff val="15000"/>
                  </a:schemeClr>
                </a:solidFill>
              </a:rPr>
              <a:t>Parent Center Native Parent Specialists</a:t>
            </a:r>
            <a:r>
              <a:rPr lang="en-US" sz="2400" dirty="0">
                <a:solidFill>
                  <a:schemeClr val="tx1">
                    <a:lumMod val="85000"/>
                    <a:lumOff val="15000"/>
                  </a:schemeClr>
                </a:solidFill>
              </a:rPr>
              <a:t> who shared their insights and experiences today and whose commitment to Native communities and families inspires us all.</a:t>
            </a:r>
          </a:p>
          <a:p>
            <a:pPr lvl="8"/>
            <a:endParaRPr lang="en-US" sz="2200" b="1" dirty="0">
              <a:solidFill>
                <a:schemeClr val="tx1">
                  <a:lumMod val="85000"/>
                  <a:lumOff val="15000"/>
                </a:schemeClr>
              </a:solidFill>
            </a:endParaRPr>
          </a:p>
          <a:p>
            <a:pPr lvl="8"/>
            <a:endParaRPr lang="en-US" sz="2200" b="1" dirty="0">
              <a:solidFill>
                <a:schemeClr val="tx1">
                  <a:lumMod val="85000"/>
                  <a:lumOff val="15000"/>
                </a:schemeClr>
              </a:solidFill>
            </a:endParaRPr>
          </a:p>
          <a:p>
            <a:pPr lvl="8"/>
            <a:r>
              <a:rPr lang="en-US" sz="2200" b="1" dirty="0">
                <a:solidFill>
                  <a:schemeClr val="tx1">
                    <a:lumMod val="85000"/>
                    <a:lumOff val="15000"/>
                  </a:schemeClr>
                </a:solidFill>
              </a:rPr>
              <a:t>Jennifer Cole</a:t>
            </a:r>
          </a:p>
          <a:p>
            <a:pPr lvl="8"/>
            <a:r>
              <a:rPr lang="en-US" sz="2200" b="1">
                <a:solidFill>
                  <a:schemeClr val="tx1">
                    <a:lumMod val="85000"/>
                    <a:lumOff val="15000"/>
                  </a:schemeClr>
                </a:solidFill>
              </a:rPr>
              <a:t>Alexandra Fogarty</a:t>
            </a:r>
            <a:endParaRPr lang="en-US" sz="2200" b="1" dirty="0">
              <a:solidFill>
                <a:schemeClr val="tx1">
                  <a:lumMod val="85000"/>
                  <a:lumOff val="15000"/>
                </a:schemeClr>
              </a:solidFill>
            </a:endParaRPr>
          </a:p>
          <a:p>
            <a:pPr lvl="8"/>
            <a:r>
              <a:rPr lang="en-US" sz="2200" b="1" dirty="0">
                <a:solidFill>
                  <a:schemeClr val="tx1">
                    <a:lumMod val="85000"/>
                    <a:lumOff val="15000"/>
                  </a:schemeClr>
                </a:solidFill>
              </a:rPr>
              <a:t>Kristi Moscato</a:t>
            </a:r>
          </a:p>
          <a:p>
            <a:pPr lvl="8"/>
            <a:r>
              <a:rPr lang="en-US" sz="2200" b="1" dirty="0">
                <a:solidFill>
                  <a:schemeClr val="tx1">
                    <a:lumMod val="85000"/>
                    <a:lumOff val="15000"/>
                  </a:schemeClr>
                </a:solidFill>
              </a:rPr>
              <a:t>Yvonne </a:t>
            </a:r>
            <a:r>
              <a:rPr lang="en-US" sz="2200" b="1" dirty="0" err="1">
                <a:solidFill>
                  <a:schemeClr val="tx1">
                    <a:lumMod val="85000"/>
                    <a:lumOff val="15000"/>
                  </a:schemeClr>
                </a:solidFill>
              </a:rPr>
              <a:t>Sinisgalli</a:t>
            </a:r>
            <a:endParaRPr lang="en-US" sz="2200" b="1" dirty="0">
              <a:solidFill>
                <a:schemeClr val="tx1">
                  <a:lumMod val="85000"/>
                  <a:lumOff val="15000"/>
                </a:schemeClr>
              </a:solidFill>
            </a:endParaRPr>
          </a:p>
        </p:txBody>
      </p:sp>
      <p:pic>
        <p:nvPicPr>
          <p:cNvPr id="23" name="Picture 22" descr="A vase of flowers on a table&#10;&#10;Description automatically generated">
            <a:extLst>
              <a:ext uri="{FF2B5EF4-FFF2-40B4-BE49-F238E27FC236}">
                <a16:creationId xmlns:a16="http://schemas.microsoft.com/office/drawing/2014/main" id="{ACA4E697-D6C8-4A78-A2D8-905D29110D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3616" y="2130098"/>
            <a:ext cx="3324957" cy="2215253"/>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228EB8A7-1FDE-4612-8037-FA191A07B16E}"/>
              </a:ext>
            </a:extLst>
          </p:cNvPr>
          <p:cNvSpPr/>
          <p:nvPr/>
        </p:nvSpPr>
        <p:spPr>
          <a:xfrm>
            <a:off x="3033216" y="5438168"/>
            <a:ext cx="6096000" cy="1169551"/>
          </a:xfrm>
          <a:prstGeom prst="rect">
            <a:avLst/>
          </a:prstGeom>
        </p:spPr>
        <p:txBody>
          <a:bodyPr>
            <a:spAutoFit/>
          </a:bodyPr>
          <a:lstStyle/>
          <a:p>
            <a:r>
              <a:rPr lang="en-US" sz="1400" i="1" dirty="0"/>
              <a:t>The CPIR is made possible through Cooperative Agreement Number H328R180005  between OSEP and the Statewide Parent Advocacy Network (SPAN). The contents of this document do not necessarily reflect the views or policies of the Department of Education, nor does mention of trade names, commercial products, or organizations imply endorsement by the U.S. Government. </a:t>
            </a:r>
          </a:p>
        </p:txBody>
      </p:sp>
      <p:cxnSp>
        <p:nvCxnSpPr>
          <p:cNvPr id="20" name="Straight Connector 19">
            <a:extLst>
              <a:ext uri="{FF2B5EF4-FFF2-40B4-BE49-F238E27FC236}">
                <a16:creationId xmlns:a16="http://schemas.microsoft.com/office/drawing/2014/main" id="{8C28E20A-7110-4F30-B615-3EE39A2F6745}"/>
              </a:ext>
            </a:extLst>
          </p:cNvPr>
          <p:cNvCxnSpPr>
            <a:cxnSpLocks/>
          </p:cNvCxnSpPr>
          <p:nvPr/>
        </p:nvCxnSpPr>
        <p:spPr>
          <a:xfrm>
            <a:off x="2773408" y="5298829"/>
            <a:ext cx="7053288" cy="0"/>
          </a:xfrm>
          <a:prstGeom prst="line">
            <a:avLst/>
          </a:prstGeom>
          <a:ln w="12700">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3FDD3AB-5AFE-47FC-B09F-8B276A08F7D8}"/>
              </a:ext>
            </a:extLst>
          </p:cNvPr>
          <p:cNvSpPr/>
          <p:nvPr/>
        </p:nvSpPr>
        <p:spPr>
          <a:xfrm>
            <a:off x="2773408" y="4971559"/>
            <a:ext cx="6096000" cy="307777"/>
          </a:xfrm>
          <a:prstGeom prst="rect">
            <a:avLst/>
          </a:prstGeom>
        </p:spPr>
        <p:txBody>
          <a:bodyPr>
            <a:spAutoFit/>
          </a:bodyPr>
          <a:lstStyle/>
          <a:p>
            <a:pPr algn="ctr"/>
            <a:r>
              <a:rPr lang="en-US" sz="1400" i="1" dirty="0"/>
              <a:t>February 2020 | A CPIR Webinar for Parent Centers</a:t>
            </a:r>
          </a:p>
        </p:txBody>
      </p:sp>
      <p:sp>
        <p:nvSpPr>
          <p:cNvPr id="19" name="Wave 18">
            <a:extLst>
              <a:ext uri="{FF2B5EF4-FFF2-40B4-BE49-F238E27FC236}">
                <a16:creationId xmlns:a16="http://schemas.microsoft.com/office/drawing/2014/main" id="{0B98B817-4EB1-4299-9786-6B61D1D9D185}"/>
              </a:ext>
            </a:extLst>
          </p:cNvPr>
          <p:cNvSpPr/>
          <p:nvPr/>
        </p:nvSpPr>
        <p:spPr>
          <a:xfrm rot="16200000">
            <a:off x="-3370561"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32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logoscreenshot-without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9377"/>
            <a:ext cx="1979658" cy="1328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4419601" y="562325"/>
            <a:ext cx="4114801" cy="871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spcBef>
                <a:spcPct val="20000"/>
              </a:spcBef>
            </a:pPr>
            <a:r>
              <a:rPr lang="en-US" sz="2800" dirty="0">
                <a:solidFill>
                  <a:srgbClr val="800000"/>
                </a:solidFill>
                <a:latin typeface="Calibri" panose="020F0502020204030204" pitchFamily="34" charset="0"/>
                <a:cs typeface="Calibri" panose="020F0502020204030204" pitchFamily="34" charset="0"/>
              </a:rPr>
              <a:t>Center for Parent </a:t>
            </a:r>
            <a:br>
              <a:rPr lang="en-US" sz="2800" dirty="0">
                <a:solidFill>
                  <a:srgbClr val="800000"/>
                </a:solidFill>
                <a:latin typeface="Calibri" panose="020F0502020204030204" pitchFamily="34" charset="0"/>
                <a:cs typeface="Calibri" panose="020F0502020204030204" pitchFamily="34" charset="0"/>
              </a:rPr>
            </a:br>
            <a:r>
              <a:rPr lang="en-US" sz="2800" dirty="0">
                <a:solidFill>
                  <a:srgbClr val="800000"/>
                </a:solidFill>
                <a:latin typeface="Calibri" panose="020F0502020204030204" pitchFamily="34" charset="0"/>
                <a:cs typeface="Calibri" panose="020F0502020204030204" pitchFamily="34" charset="0"/>
              </a:rPr>
              <a:t>Information and Resources</a:t>
            </a:r>
          </a:p>
        </p:txBody>
      </p:sp>
      <p:sp>
        <p:nvSpPr>
          <p:cNvPr id="21" name="Line 4"/>
          <p:cNvSpPr>
            <a:spLocks noChangeShapeType="1"/>
          </p:cNvSpPr>
          <p:nvPr/>
        </p:nvSpPr>
        <p:spPr bwMode="auto">
          <a:xfrm>
            <a:off x="3009899" y="5629373"/>
            <a:ext cx="6934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TextBox 8"/>
          <p:cNvSpPr txBox="1">
            <a:spLocks noChangeArrowheads="1"/>
          </p:cNvSpPr>
          <p:nvPr/>
        </p:nvSpPr>
        <p:spPr bwMode="auto">
          <a:xfrm>
            <a:off x="3314700" y="3294863"/>
            <a:ext cx="6324601" cy="2215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en-US" sz="2400" dirty="0">
                <a:solidFill>
                  <a:srgbClr val="0D0D0D"/>
                </a:solidFill>
                <a:cs typeface="Arial" charset="0"/>
              </a:rPr>
              <a:t>Your feedback helps CPIR improve.</a:t>
            </a:r>
          </a:p>
          <a:p>
            <a:pPr algn="ctr"/>
            <a:endParaRPr lang="en-US" sz="2400" dirty="0">
              <a:solidFill>
                <a:srgbClr val="0D0D0D"/>
              </a:solidFill>
              <a:cs typeface="Arial" charset="0"/>
            </a:endParaRPr>
          </a:p>
          <a:p>
            <a:pPr algn="ctr"/>
            <a:r>
              <a:rPr lang="en-US" sz="2400" dirty="0">
                <a:solidFill>
                  <a:srgbClr val="0D0D0D"/>
                </a:solidFill>
                <a:cs typeface="Arial" charset="0"/>
              </a:rPr>
              <a:t>Please take a moment </a:t>
            </a:r>
            <a:br>
              <a:rPr lang="en-US" sz="2400" dirty="0">
                <a:solidFill>
                  <a:srgbClr val="0D0D0D"/>
                </a:solidFill>
                <a:cs typeface="Arial" charset="0"/>
              </a:rPr>
            </a:br>
            <a:r>
              <a:rPr lang="en-US" sz="2400" dirty="0">
                <a:solidFill>
                  <a:srgbClr val="0D0D0D"/>
                </a:solidFill>
                <a:cs typeface="Arial" charset="0"/>
              </a:rPr>
              <a:t>to complete a very brief survey </a:t>
            </a:r>
            <a:br>
              <a:rPr lang="en-US" sz="2400" dirty="0">
                <a:solidFill>
                  <a:srgbClr val="0D0D0D"/>
                </a:solidFill>
                <a:cs typeface="Arial" charset="0"/>
              </a:rPr>
            </a:br>
            <a:r>
              <a:rPr lang="en-US" sz="2400" dirty="0">
                <a:solidFill>
                  <a:srgbClr val="0D0D0D"/>
                </a:solidFill>
                <a:cs typeface="Arial" charset="0"/>
              </a:rPr>
              <a:t>about the usefulness of this webinar to you.</a:t>
            </a:r>
          </a:p>
          <a:p>
            <a:pPr algn="ctr"/>
            <a:endParaRPr lang="en-US" sz="1800" dirty="0">
              <a:solidFill>
                <a:srgbClr val="0D0D0D"/>
              </a:solidFill>
              <a:cs typeface="Arial" charset="0"/>
            </a:endParaRPr>
          </a:p>
        </p:txBody>
      </p:sp>
      <p:sp>
        <p:nvSpPr>
          <p:cNvPr id="12" name="TextBox 21"/>
          <p:cNvSpPr txBox="1">
            <a:spLocks noChangeArrowheads="1"/>
          </p:cNvSpPr>
          <p:nvPr/>
        </p:nvSpPr>
        <p:spPr bwMode="auto">
          <a:xfrm>
            <a:off x="4605932" y="5797603"/>
            <a:ext cx="3742135"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en-US" sz="2100" i="1" dirty="0">
                <a:cs typeface="Arial" charset="0"/>
              </a:rPr>
              <a:t>Thank you for attending!</a:t>
            </a:r>
          </a:p>
        </p:txBody>
      </p:sp>
      <p:sp>
        <p:nvSpPr>
          <p:cNvPr id="7" name="Line 4">
            <a:extLst>
              <a:ext uri="{FF2B5EF4-FFF2-40B4-BE49-F238E27FC236}">
                <a16:creationId xmlns:a16="http://schemas.microsoft.com/office/drawing/2014/main" id="{11BC0B18-E59A-4387-9F3D-A83BC67F064D}"/>
              </a:ext>
            </a:extLst>
          </p:cNvPr>
          <p:cNvSpPr>
            <a:spLocks noChangeShapeType="1"/>
          </p:cNvSpPr>
          <p:nvPr/>
        </p:nvSpPr>
        <p:spPr bwMode="auto">
          <a:xfrm>
            <a:off x="4038600" y="1557337"/>
            <a:ext cx="457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Wave 7">
            <a:extLst>
              <a:ext uri="{FF2B5EF4-FFF2-40B4-BE49-F238E27FC236}">
                <a16:creationId xmlns:a16="http://schemas.microsoft.com/office/drawing/2014/main" id="{BD3F4476-4ED4-44EE-99E4-CE1CB76E8494}"/>
              </a:ext>
            </a:extLst>
          </p:cNvPr>
          <p:cNvSpPr/>
          <p:nvPr/>
        </p:nvSpPr>
        <p:spPr>
          <a:xfrm rot="16200000">
            <a:off x="-3429000"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44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EE43E847-387A-4499-8C9D-4E66B274476B}"/>
              </a:ext>
            </a:extLst>
          </p:cNvPr>
          <p:cNvSpPr>
            <a:spLocks noGrp="1"/>
          </p:cNvSpPr>
          <p:nvPr>
            <p:ph type="title"/>
          </p:nvPr>
        </p:nvSpPr>
        <p:spPr>
          <a:xfrm>
            <a:off x="3276600" y="471896"/>
            <a:ext cx="6565392" cy="345440"/>
          </a:xfrm>
        </p:spPr>
        <p:txBody>
          <a:bodyPr>
            <a:noAutofit/>
          </a:bodyPr>
          <a:lstStyle/>
          <a:p>
            <a:r>
              <a:rPr lang="en-US" sz="3200" dirty="0">
                <a:solidFill>
                  <a:schemeClr val="tx2">
                    <a:lumMod val="75000"/>
                  </a:schemeClr>
                </a:solidFill>
                <a:latin typeface="+mn-lt"/>
                <a:cs typeface="Arial" panose="020B0604020202020204" pitchFamily="34" charset="0"/>
              </a:rPr>
              <a:t>Webinar Housekeeping</a:t>
            </a:r>
            <a:endParaRPr lang="en-US" sz="3200" dirty="0">
              <a:solidFill>
                <a:schemeClr val="tx2">
                  <a:lumMod val="75000"/>
                </a:schemeClr>
              </a:solidFill>
              <a:latin typeface="+mn-lt"/>
            </a:endParaRPr>
          </a:p>
        </p:txBody>
      </p:sp>
      <p:sp>
        <p:nvSpPr>
          <p:cNvPr id="20" name="Line 4">
            <a:extLst>
              <a:ext uri="{FF2B5EF4-FFF2-40B4-BE49-F238E27FC236}">
                <a16:creationId xmlns:a16="http://schemas.microsoft.com/office/drawing/2014/main" id="{8612922A-615E-4CA4-9781-D44025E1A707}"/>
              </a:ext>
            </a:extLst>
          </p:cNvPr>
          <p:cNvSpPr>
            <a:spLocks noChangeShapeType="1"/>
          </p:cNvSpPr>
          <p:nvPr/>
        </p:nvSpPr>
        <p:spPr bwMode="auto">
          <a:xfrm>
            <a:off x="2444495" y="990600"/>
            <a:ext cx="6934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defTabSz="457200"/>
            <a:endParaRPr lang="en-US">
              <a:solidFill>
                <a:prstClr val="black"/>
              </a:solidFill>
              <a:latin typeface="Calibri"/>
            </a:endParaRPr>
          </a:p>
        </p:txBody>
      </p:sp>
      <p:pic>
        <p:nvPicPr>
          <p:cNvPr id="5" name="Content Placeholder 10" descr="screenshot of GoToWebinar dashboard">
            <a:extLst>
              <a:ext uri="{FF2B5EF4-FFF2-40B4-BE49-F238E27FC236}">
                <a16:creationId xmlns:a16="http://schemas.microsoft.com/office/drawing/2014/main" id="{678B9E37-4565-4659-AEC8-E13261704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902" y="1522929"/>
            <a:ext cx="3331067" cy="4517395"/>
          </a:xfrm>
          <a:prstGeom prst="rect">
            <a:avLst/>
          </a:prstGeom>
        </p:spPr>
      </p:pic>
      <p:sp>
        <p:nvSpPr>
          <p:cNvPr id="6" name="Content Placeholder 2">
            <a:extLst>
              <a:ext uri="{FF2B5EF4-FFF2-40B4-BE49-F238E27FC236}">
                <a16:creationId xmlns:a16="http://schemas.microsoft.com/office/drawing/2014/main" id="{5E77E68B-F276-45A8-993A-A5B844A3D7F7}"/>
              </a:ext>
            </a:extLst>
          </p:cNvPr>
          <p:cNvSpPr>
            <a:spLocks noGrp="1"/>
          </p:cNvSpPr>
          <p:nvPr>
            <p:ph sz="half" idx="2"/>
          </p:nvPr>
        </p:nvSpPr>
        <p:spPr>
          <a:xfrm>
            <a:off x="1868002" y="1858962"/>
            <a:ext cx="3383280" cy="4008438"/>
          </a:xfrm>
        </p:spPr>
        <p:txBody>
          <a:bodyPr>
            <a:normAutofit lnSpcReduction="10000"/>
          </a:bodyPr>
          <a:lstStyle/>
          <a:p>
            <a:pPr>
              <a:spcAft>
                <a:spcPts val="1200"/>
              </a:spcAft>
              <a:buClr>
                <a:srgbClr val="000000"/>
              </a:buClr>
              <a:buSzPct val="100000"/>
            </a:pPr>
            <a:r>
              <a:rPr lang="en-US" sz="2600" dirty="0">
                <a:solidFill>
                  <a:srgbClr val="000000"/>
                </a:solidFill>
                <a:ea typeface="Arial"/>
                <a:cs typeface="Arial" panose="020B0604020202020204" pitchFamily="34" charset="0"/>
                <a:sym typeface="Arial"/>
              </a:rPr>
              <a:t>Please submit your text questions and comments using the Questions panel.</a:t>
            </a:r>
          </a:p>
          <a:p>
            <a:pPr>
              <a:spcAft>
                <a:spcPts val="1200"/>
              </a:spcAft>
              <a:buClr>
                <a:srgbClr val="000000"/>
              </a:buClr>
              <a:buSzPct val="100000"/>
            </a:pPr>
            <a:r>
              <a:rPr lang="en-US" sz="2600" dirty="0">
                <a:solidFill>
                  <a:srgbClr val="000000"/>
                </a:solidFill>
                <a:ea typeface="Arial"/>
                <a:cs typeface="Arial" panose="020B0604020202020204" pitchFamily="34" charset="0"/>
                <a:sym typeface="Arial"/>
              </a:rPr>
              <a:t>Please raise your hand to be unmuted for verbal questions.</a:t>
            </a:r>
          </a:p>
          <a:p>
            <a:pPr>
              <a:spcAft>
                <a:spcPts val="1200"/>
              </a:spcAft>
              <a:buClr>
                <a:srgbClr val="000000"/>
              </a:buClr>
              <a:buSzPct val="25000"/>
            </a:pPr>
            <a:r>
              <a:rPr lang="en-US" sz="1500" b="1" i="1" dirty="0">
                <a:solidFill>
                  <a:srgbClr val="000000"/>
                </a:solidFill>
                <a:ea typeface="Arial"/>
                <a:cs typeface="Arial"/>
                <a:sym typeface="Arial"/>
              </a:rPr>
              <a:t>Note: </a:t>
            </a:r>
            <a:r>
              <a:rPr lang="en-US" sz="1500" i="1" dirty="0">
                <a:solidFill>
                  <a:srgbClr val="000000"/>
                </a:solidFill>
                <a:ea typeface="Arial"/>
                <a:cs typeface="Arial"/>
                <a:sym typeface="Arial"/>
              </a:rPr>
              <a:t>Today’s presentation is being recorded, and the link will be sent to you when it is available.</a:t>
            </a:r>
            <a:endParaRPr lang="en-US" sz="2600" dirty="0"/>
          </a:p>
        </p:txBody>
      </p:sp>
      <p:sp>
        <p:nvSpPr>
          <p:cNvPr id="7" name="Wave 6">
            <a:extLst>
              <a:ext uri="{FF2B5EF4-FFF2-40B4-BE49-F238E27FC236}">
                <a16:creationId xmlns:a16="http://schemas.microsoft.com/office/drawing/2014/main" id="{B62FB996-21DE-4643-884D-2229BB910422}"/>
              </a:ext>
            </a:extLst>
          </p:cNvPr>
          <p:cNvSpPr/>
          <p:nvPr/>
        </p:nvSpPr>
        <p:spPr>
          <a:xfrm rot="16200000">
            <a:off x="-3429000"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06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80B946-4F76-4C59-87BC-0364869E6E7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48502" y="1534965"/>
            <a:ext cx="4800600" cy="1078382"/>
          </a:xfrm>
          <a:prstGeom prst="rect">
            <a:avLst/>
          </a:prstGeom>
        </p:spPr>
      </p:pic>
      <p:cxnSp>
        <p:nvCxnSpPr>
          <p:cNvPr id="3" name="Straight Connector 2">
            <a:extLst>
              <a:ext uri="{FF2B5EF4-FFF2-40B4-BE49-F238E27FC236}">
                <a16:creationId xmlns:a16="http://schemas.microsoft.com/office/drawing/2014/main" id="{4A7CE157-CF36-480E-90A4-01D43D5CB6EF}"/>
              </a:ext>
            </a:extLst>
          </p:cNvPr>
          <p:cNvCxnSpPr>
            <a:cxnSpLocks noChangeShapeType="1"/>
          </p:cNvCxnSpPr>
          <p:nvPr/>
        </p:nvCxnSpPr>
        <p:spPr bwMode="auto">
          <a:xfrm>
            <a:off x="1253050" y="2735308"/>
            <a:ext cx="4025245" cy="0"/>
          </a:xfrm>
          <a:prstGeom prst="line">
            <a:avLst/>
          </a:prstGeom>
          <a:noFill/>
          <a:ln w="6350">
            <a:solidFill>
              <a:schemeClr val="accent6">
                <a:lumMod val="50000"/>
              </a:schemeClr>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 name="Rectangle 3">
            <a:extLst>
              <a:ext uri="{FF2B5EF4-FFF2-40B4-BE49-F238E27FC236}">
                <a16:creationId xmlns:a16="http://schemas.microsoft.com/office/drawing/2014/main" id="{77F07909-6FC9-4450-95FF-BB37C2617762}"/>
              </a:ext>
            </a:extLst>
          </p:cNvPr>
          <p:cNvSpPr/>
          <p:nvPr/>
        </p:nvSpPr>
        <p:spPr>
          <a:xfrm>
            <a:off x="351149" y="2896499"/>
            <a:ext cx="5867400" cy="16312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1A00B1">
                  <a:lumMod val="50000"/>
                </a:srgbClr>
              </a:buClr>
              <a:buSzPct val="85000"/>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Debra Jennings</a:t>
            </a:r>
          </a:p>
          <a:p>
            <a:pPr marL="0" marR="0" lvl="0" indent="0" algn="ctr" defTabSz="914400" rtl="0" eaLnBrk="1" fontAlgn="auto" latinLnBrk="0" hangingPunct="1">
              <a:lnSpc>
                <a:spcPct val="100000"/>
              </a:lnSpc>
              <a:spcBef>
                <a:spcPts val="0"/>
              </a:spcBef>
              <a:spcAft>
                <a:spcPts val="0"/>
              </a:spcAft>
              <a:buClr>
                <a:srgbClr val="1A00B1">
                  <a:lumMod val="50000"/>
                </a:srgbClr>
              </a:buClr>
              <a:buSzPct val="85000"/>
              <a:buFontTx/>
              <a:buNone/>
              <a:tabLst/>
              <a:defRPr/>
            </a:pPr>
            <a:r>
              <a:rPr kumimoji="0" lang="en-US" sz="2000" b="0" i="1" u="none" strike="noStrike" kern="1200" cap="none" spc="0" normalizeH="0" baseline="0" noProof="0" dirty="0">
                <a:ln>
                  <a:noFill/>
                </a:ln>
                <a:solidFill>
                  <a:srgbClr val="DDDDDD">
                    <a:lumMod val="25000"/>
                  </a:srgbClr>
                </a:solidFill>
                <a:effectLst/>
                <a:uLnTx/>
                <a:uFillTx/>
                <a:latin typeface="Calibri" panose="020F0502020204030204" pitchFamily="34" charset="0"/>
                <a:ea typeface="+mn-ea"/>
                <a:cs typeface="Calibri" panose="020F0502020204030204" pitchFamily="34" charset="0"/>
              </a:rPr>
              <a:t>Director</a:t>
            </a:r>
            <a:r>
              <a:rPr kumimoji="0" lang="en-US" sz="2000" b="0" i="0" u="none" strike="noStrike" kern="1200" cap="none" spc="0" normalizeH="0" baseline="0" noProof="0" dirty="0">
                <a:ln>
                  <a:noFill/>
                </a:ln>
                <a:solidFill>
                  <a:srgbClr val="DDDDDD">
                    <a:lumMod val="25000"/>
                  </a:srgbClr>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
                <a:srgbClr val="1A00B1">
                  <a:lumMod val="50000"/>
                </a:srgbClr>
              </a:buClr>
              <a:buSzPct val="85000"/>
              <a:buFontTx/>
              <a:buNone/>
              <a:tabLst/>
              <a:defRPr/>
            </a:pPr>
            <a:r>
              <a:rPr kumimoji="0" lang="en-US" sz="2000" b="0" i="0" u="none" strike="noStrike" kern="1200" cap="none" spc="0" normalizeH="0" baseline="0" noProof="0" dirty="0">
                <a:ln>
                  <a:noFill/>
                </a:ln>
                <a:solidFill>
                  <a:srgbClr val="DDDDDD">
                    <a:lumMod val="25000"/>
                  </a:srgbClr>
                </a:solidFill>
                <a:effectLst/>
                <a:uLnTx/>
                <a:uFillTx/>
                <a:latin typeface="Calibri" panose="020F0502020204030204" pitchFamily="34" charset="0"/>
                <a:ea typeface="+mn-ea"/>
                <a:cs typeface="Calibri" panose="020F0502020204030204" pitchFamily="34" charset="0"/>
              </a:rPr>
              <a:t>Center for Parent Information </a:t>
            </a:r>
            <a:r>
              <a:rPr kumimoji="0" lang="en-US" sz="2000" b="0" i="0" u="none" strike="noStrike" kern="1200" cap="none" spc="0" normalizeH="0" baseline="0" noProof="0" dirty="0">
                <a:ln>
                  <a:noFill/>
                </a:ln>
                <a:solidFill>
                  <a:srgbClr val="DDDDDD">
                    <a:lumMod val="25000"/>
                  </a:srgbClr>
                </a:solidFill>
                <a:effectLst/>
                <a:uLnTx/>
                <a:uFillTx/>
                <a:latin typeface="Curlz MT" panose="04040404050702020202" pitchFamily="82" charset="0"/>
                <a:ea typeface="+mn-ea"/>
                <a:cs typeface="+mn-cs"/>
              </a:rPr>
              <a:t>&amp;</a:t>
            </a:r>
            <a:r>
              <a:rPr kumimoji="0" lang="en-US" sz="2000" b="0" i="0" u="none" strike="noStrike" kern="1200" cap="none" spc="0" normalizeH="0" baseline="0" noProof="0" dirty="0">
                <a:ln>
                  <a:noFill/>
                </a:ln>
                <a:solidFill>
                  <a:srgbClr val="DDDDDD">
                    <a:lumMod val="25000"/>
                  </a:srgbClr>
                </a:solidFill>
                <a:effectLst/>
                <a:uLnTx/>
                <a:uFillTx/>
                <a:latin typeface="Calibri" panose="020F0502020204030204" pitchFamily="34" charset="0"/>
                <a:ea typeface="+mn-ea"/>
                <a:cs typeface="Calibri" panose="020F0502020204030204" pitchFamily="34" charset="0"/>
              </a:rPr>
              <a:t> Resources</a:t>
            </a:r>
          </a:p>
          <a:p>
            <a:pPr marL="0" marR="0" lvl="0" indent="0" algn="ctr" defTabSz="914400" rtl="0" eaLnBrk="1" fontAlgn="auto" latinLnBrk="0" hangingPunct="1">
              <a:lnSpc>
                <a:spcPct val="100000"/>
              </a:lnSpc>
              <a:spcBef>
                <a:spcPts val="0"/>
              </a:spcBef>
              <a:spcAft>
                <a:spcPts val="0"/>
              </a:spcAft>
              <a:buClr>
                <a:srgbClr val="1A00B1">
                  <a:lumMod val="50000"/>
                </a:srgbClr>
              </a:buClr>
              <a:buSzPct val="85000"/>
              <a:buFontTx/>
              <a:buNone/>
              <a:tabLst/>
              <a:defRPr/>
            </a:pPr>
            <a:r>
              <a:rPr kumimoji="0" lang="en-US" sz="2000" b="0" i="0" u="none" strike="noStrike" kern="1200" cap="none" spc="0" normalizeH="0" baseline="0" noProof="0" dirty="0">
                <a:ln>
                  <a:noFill/>
                </a:ln>
                <a:solidFill>
                  <a:srgbClr val="F5F5F0">
                    <a:lumMod val="25000"/>
                  </a:srgbClr>
                </a:solidFill>
                <a:effectLst/>
                <a:uLnTx/>
                <a:uFillTx/>
                <a:latin typeface="Calibri" panose="020F0502020204030204" pitchFamily="34" charset="0"/>
                <a:ea typeface="+mn-ea"/>
                <a:cs typeface="Calibri" panose="020F0502020204030204" pitchFamily="34" charset="0"/>
                <a:hlinkClick r:id="rId3"/>
              </a:rPr>
              <a:t>debra.jennings@spanadvocacy.org</a:t>
            </a:r>
            <a:r>
              <a:rPr kumimoji="0" lang="en-US" sz="2000" b="0" i="0" u="none" strike="noStrike" kern="1200" cap="none" spc="0" normalizeH="0" baseline="0" noProof="0" dirty="0">
                <a:ln>
                  <a:noFill/>
                </a:ln>
                <a:solidFill>
                  <a:srgbClr val="DDDDDD">
                    <a:lumMod val="25000"/>
                  </a:srgbClr>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
                <a:srgbClr val="1A00B1">
                  <a:lumMod val="50000"/>
                </a:srgbClr>
              </a:buClr>
              <a:buSzPct val="85000"/>
              <a:buFontTx/>
              <a:buNone/>
              <a:tabLst/>
              <a:defRPr/>
            </a:pPr>
            <a:endParaRPr lang="en-US" sz="2000" dirty="0">
              <a:solidFill>
                <a:srgbClr val="DDDDDD">
                  <a:lumMod val="25000"/>
                </a:srgbClr>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257DE7BC-7835-48D3-B6FB-00F6A05F5CBE}"/>
              </a:ext>
            </a:extLst>
          </p:cNvPr>
          <p:cNvGrpSpPr/>
          <p:nvPr/>
        </p:nvGrpSpPr>
        <p:grpSpPr>
          <a:xfrm>
            <a:off x="49914" y="5190190"/>
            <a:ext cx="1724023" cy="1667810"/>
            <a:chOff x="1" y="5190194"/>
            <a:chExt cx="1724023" cy="1667810"/>
          </a:xfrm>
        </p:grpSpPr>
        <p:sp>
          <p:nvSpPr>
            <p:cNvPr id="6" name="Teardrop 5">
              <a:extLst>
                <a:ext uri="{FF2B5EF4-FFF2-40B4-BE49-F238E27FC236}">
                  <a16:creationId xmlns:a16="http://schemas.microsoft.com/office/drawing/2014/main" id="{1B11A9E8-FA91-4F87-8C7A-B124DC6105BF}"/>
                </a:ext>
                <a:ext uri="{C183D7F6-B498-43B3-948B-1728B52AA6E4}">
                  <adec:decorative xmlns:adec="http://schemas.microsoft.com/office/drawing/2017/decorative" val="1"/>
                </a:ext>
              </a:extLst>
            </p:cNvPr>
            <p:cNvSpPr/>
            <p:nvPr userDrawn="1"/>
          </p:nvSpPr>
          <p:spPr>
            <a:xfrm rot="16200000" flipH="1">
              <a:off x="42395" y="5147800"/>
              <a:ext cx="1639236" cy="1724023"/>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eardrop 6">
              <a:extLst>
                <a:ext uri="{FF2B5EF4-FFF2-40B4-BE49-F238E27FC236}">
                  <a16:creationId xmlns:a16="http://schemas.microsoft.com/office/drawing/2014/main" id="{96354B9D-8BA1-4C7F-B6E6-F1D27B54DF26}"/>
                </a:ext>
                <a:ext uri="{C183D7F6-B498-43B3-948B-1728B52AA6E4}">
                  <adec:decorative xmlns:adec="http://schemas.microsoft.com/office/drawing/2017/decorative" val="1"/>
                </a:ext>
              </a:extLst>
            </p:cNvPr>
            <p:cNvSpPr/>
            <p:nvPr userDrawn="1"/>
          </p:nvSpPr>
          <p:spPr>
            <a:xfrm rot="16200000" flipH="1">
              <a:off x="3" y="5218770"/>
              <a:ext cx="1639235" cy="163923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932FB2D-BD44-4DBD-A90F-574EB3B9D03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434" y="5353582"/>
              <a:ext cx="1387233" cy="1353887"/>
            </a:xfrm>
            <a:prstGeom prst="rect">
              <a:avLst/>
            </a:prstGeom>
            <a:effectLst/>
          </p:spPr>
        </p:pic>
      </p:grpSp>
      <p:sp>
        <p:nvSpPr>
          <p:cNvPr id="9" name="Wave 8">
            <a:extLst>
              <a:ext uri="{FF2B5EF4-FFF2-40B4-BE49-F238E27FC236}">
                <a16:creationId xmlns:a16="http://schemas.microsoft.com/office/drawing/2014/main" id="{1F3AFC3A-1E2D-4CF5-A9E2-ABE7DE9D2EC9}"/>
              </a:ext>
            </a:extLst>
          </p:cNvPr>
          <p:cNvSpPr/>
          <p:nvPr/>
        </p:nvSpPr>
        <p:spPr>
          <a:xfrm rot="16200000">
            <a:off x="-3406139" y="329278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879C0EA-F6FC-41B9-884F-5C4642AD3F10}"/>
              </a:ext>
            </a:extLst>
          </p:cNvPr>
          <p:cNvSpPr txBox="1">
            <a:spLocks/>
          </p:cNvSpPr>
          <p:nvPr/>
        </p:nvSpPr>
        <p:spPr>
          <a:xfrm>
            <a:off x="7065972" y="1922879"/>
            <a:ext cx="2116183" cy="646331"/>
          </a:xfrm>
          <a:prstGeom prst="rect">
            <a:avLst/>
          </a:prstGeom>
        </p:spPr>
        <p:txBody>
          <a:bodyP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i="1" dirty="0">
                <a:solidFill>
                  <a:schemeClr val="accent1">
                    <a:lumMod val="50000"/>
                  </a:schemeClr>
                </a:solidFill>
                <a:latin typeface="+mn-lt"/>
              </a:rPr>
              <a:t>Introducing</a:t>
            </a:r>
            <a:endParaRPr lang="en-US" sz="2400" b="1" dirty="0">
              <a:solidFill>
                <a:schemeClr val="accent1">
                  <a:lumMod val="50000"/>
                </a:schemeClr>
              </a:solidFill>
              <a:latin typeface="+mn-lt"/>
            </a:endParaRPr>
          </a:p>
        </p:txBody>
      </p:sp>
      <p:sp>
        <p:nvSpPr>
          <p:cNvPr id="13" name="Text Placeholder 4">
            <a:extLst>
              <a:ext uri="{FF2B5EF4-FFF2-40B4-BE49-F238E27FC236}">
                <a16:creationId xmlns:a16="http://schemas.microsoft.com/office/drawing/2014/main" id="{9DF952B5-E769-45E4-8C8F-C576B989DFE9}"/>
              </a:ext>
            </a:extLst>
          </p:cNvPr>
          <p:cNvSpPr txBox="1">
            <a:spLocks/>
          </p:cNvSpPr>
          <p:nvPr/>
        </p:nvSpPr>
        <p:spPr>
          <a:xfrm>
            <a:off x="5458921" y="5426465"/>
            <a:ext cx="7461081" cy="1092467"/>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altLang="en-US" i="1" dirty="0">
              <a:solidFill>
                <a:schemeClr val="accent1">
                  <a:lumMod val="50000"/>
                </a:schemeClr>
              </a:solidFill>
            </a:endParaRPr>
          </a:p>
          <a:p>
            <a:pPr marL="0" indent="0" algn="ctr">
              <a:buNone/>
            </a:pPr>
            <a:r>
              <a:rPr lang="en-US" altLang="en-US" dirty="0">
                <a:solidFill>
                  <a:schemeClr val="bg2">
                    <a:lumMod val="25000"/>
                  </a:schemeClr>
                </a:solidFill>
                <a:hlinkClick r:id="rId5">
                  <a:extLst>
                    <a:ext uri="{A12FA001-AC4F-418D-AE19-62706E023703}">
                      <ahyp:hlinkClr xmlns:ahyp="http://schemas.microsoft.com/office/drawing/2018/hyperlinkcolor" val="tx"/>
                    </a:ext>
                  </a:extLst>
                </a:hlinkClick>
              </a:rPr>
              <a:t>https://www.parentcenterhub.org/</a:t>
            </a:r>
            <a:br>
              <a:rPr lang="en-US" altLang="en-US" dirty="0">
                <a:solidFill>
                  <a:schemeClr val="bg2">
                    <a:lumMod val="25000"/>
                  </a:schemeClr>
                </a:solidFill>
                <a:hlinkClick r:id="rId5">
                  <a:extLst>
                    <a:ext uri="{A12FA001-AC4F-418D-AE19-62706E023703}">
                      <ahyp:hlinkClr xmlns:ahyp="http://schemas.microsoft.com/office/drawing/2018/hyperlinkcolor" val="tx"/>
                    </a:ext>
                  </a:extLst>
                </a:hlinkClick>
              </a:rPr>
            </a:br>
            <a:r>
              <a:rPr lang="en-US" altLang="en-US" dirty="0">
                <a:solidFill>
                  <a:schemeClr val="bg2">
                    <a:lumMod val="25000"/>
                  </a:schemeClr>
                </a:solidFill>
                <a:hlinkClick r:id="rId5">
                  <a:extLst>
                    <a:ext uri="{A12FA001-AC4F-418D-AE19-62706E023703}">
                      <ahyp:hlinkClr xmlns:ahyp="http://schemas.microsoft.com/office/drawing/2018/hyperlinkcolor" val="tx"/>
                    </a:ext>
                  </a:extLst>
                </a:hlinkClick>
              </a:rPr>
              <a:t>welcome-to-the-</a:t>
            </a:r>
            <a:r>
              <a:rPr lang="en-US" altLang="en-US" dirty="0" err="1">
                <a:solidFill>
                  <a:schemeClr val="bg2">
                    <a:lumMod val="25000"/>
                  </a:schemeClr>
                </a:solidFill>
                <a:hlinkClick r:id="rId5">
                  <a:extLst>
                    <a:ext uri="{A12FA001-AC4F-418D-AE19-62706E023703}">
                      <ahyp:hlinkClr xmlns:ahyp="http://schemas.microsoft.com/office/drawing/2018/hyperlinkcolor" val="tx"/>
                    </a:ext>
                  </a:extLst>
                </a:hlinkClick>
              </a:rPr>
              <a:t>naptac</a:t>
            </a:r>
            <a:r>
              <a:rPr lang="en-US" altLang="en-US" dirty="0">
                <a:solidFill>
                  <a:schemeClr val="bg2">
                    <a:lumMod val="25000"/>
                  </a:schemeClr>
                </a:solidFill>
                <a:hlinkClick r:id="rId5">
                  <a:extLst>
                    <a:ext uri="{A12FA001-AC4F-418D-AE19-62706E023703}">
                      <ahyp:hlinkClr xmlns:ahyp="http://schemas.microsoft.com/office/drawing/2018/hyperlinkcolor" val="tx"/>
                    </a:ext>
                  </a:extLst>
                </a:hlinkClick>
              </a:rPr>
              <a:t>-library/</a:t>
            </a:r>
            <a:endParaRPr lang="en-US" altLang="en-US" dirty="0">
              <a:solidFill>
                <a:schemeClr val="bg2">
                  <a:lumMod val="25000"/>
                </a:schemeClr>
              </a:solidFill>
            </a:endParaRPr>
          </a:p>
          <a:p>
            <a:pPr algn="r"/>
            <a:endParaRPr lang="en-US" altLang="en-US" sz="700" i="1" dirty="0">
              <a:solidFill>
                <a:schemeClr val="accent6">
                  <a:lumMod val="75000"/>
                </a:schemeClr>
              </a:solidFill>
            </a:endParaRPr>
          </a:p>
        </p:txBody>
      </p:sp>
      <p:sp>
        <p:nvSpPr>
          <p:cNvPr id="14" name="Rectangle 13">
            <a:extLst>
              <a:ext uri="{FF2B5EF4-FFF2-40B4-BE49-F238E27FC236}">
                <a16:creationId xmlns:a16="http://schemas.microsoft.com/office/drawing/2014/main" id="{1413A9E6-88DB-4E59-9564-B4F29EBF26A2}"/>
              </a:ext>
            </a:extLst>
          </p:cNvPr>
          <p:cNvSpPr/>
          <p:nvPr/>
        </p:nvSpPr>
        <p:spPr>
          <a:xfrm>
            <a:off x="5653892" y="2221592"/>
            <a:ext cx="6679924" cy="646331"/>
          </a:xfrm>
          <a:prstGeom prst="rect">
            <a:avLst/>
          </a:prstGeom>
        </p:spPr>
        <p:txBody>
          <a:bodyPr wrap="square">
            <a:spAutoFit/>
          </a:bodyPr>
          <a:lstStyle/>
          <a:p>
            <a:pPr algn="ctr"/>
            <a:r>
              <a:rPr lang="en-US" sz="3600" b="1" dirty="0">
                <a:solidFill>
                  <a:srgbClr val="990033"/>
                </a:solidFill>
              </a:rPr>
              <a:t>The NAPTAC Library</a:t>
            </a:r>
          </a:p>
        </p:txBody>
      </p:sp>
      <p:sp>
        <p:nvSpPr>
          <p:cNvPr id="15" name="Title 1">
            <a:extLst>
              <a:ext uri="{FF2B5EF4-FFF2-40B4-BE49-F238E27FC236}">
                <a16:creationId xmlns:a16="http://schemas.microsoft.com/office/drawing/2014/main" id="{5078ACF9-6E3F-4BED-B15A-8A550E4D901D}"/>
              </a:ext>
            </a:extLst>
          </p:cNvPr>
          <p:cNvSpPr txBox="1">
            <a:spLocks/>
          </p:cNvSpPr>
          <p:nvPr/>
        </p:nvSpPr>
        <p:spPr>
          <a:xfrm>
            <a:off x="8210755" y="2569210"/>
            <a:ext cx="2751908" cy="945044"/>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2400" b="1" i="1" dirty="0">
                <a:solidFill>
                  <a:schemeClr val="accent1">
                    <a:lumMod val="50000"/>
                  </a:schemeClr>
                </a:solidFill>
                <a:latin typeface="+mn-lt"/>
              </a:rPr>
              <a:t>now hosted at CPIR</a:t>
            </a:r>
            <a:endParaRPr lang="en-US" sz="2400" b="1" dirty="0">
              <a:solidFill>
                <a:schemeClr val="accent1">
                  <a:lumMod val="50000"/>
                </a:schemeClr>
              </a:solidFill>
              <a:latin typeface="+mn-lt"/>
            </a:endParaRPr>
          </a:p>
        </p:txBody>
      </p:sp>
      <p:cxnSp>
        <p:nvCxnSpPr>
          <p:cNvPr id="17" name="Straight Connector 16">
            <a:extLst>
              <a:ext uri="{FF2B5EF4-FFF2-40B4-BE49-F238E27FC236}">
                <a16:creationId xmlns:a16="http://schemas.microsoft.com/office/drawing/2014/main" id="{61133E79-F6D7-4C1F-BD8F-B23027673F10}"/>
              </a:ext>
            </a:extLst>
          </p:cNvPr>
          <p:cNvCxnSpPr/>
          <p:nvPr/>
        </p:nvCxnSpPr>
        <p:spPr>
          <a:xfrm>
            <a:off x="5863473" y="873664"/>
            <a:ext cx="0" cy="5495827"/>
          </a:xfrm>
          <a:prstGeom prst="line">
            <a:avLst/>
          </a:prstGeom>
          <a:ln w="1270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75081CF-2610-4D13-9EB8-E75F43EFB9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8797" y="3266491"/>
            <a:ext cx="1875824" cy="1593669"/>
          </a:xfrm>
          <a:prstGeom prst="rect">
            <a:avLst/>
          </a:prstGeom>
        </p:spPr>
      </p:pic>
    </p:spTree>
    <p:extLst>
      <p:ext uri="{BB962C8B-B14F-4D97-AF65-F5344CB8AC3E}">
        <p14:creationId xmlns:p14="http://schemas.microsoft.com/office/powerpoint/2010/main" val="212904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F1E694-3587-4BED-B20D-B1001105BB14}"/>
              </a:ext>
            </a:extLst>
          </p:cNvPr>
          <p:cNvSpPr/>
          <p:nvPr/>
        </p:nvSpPr>
        <p:spPr>
          <a:xfrm>
            <a:off x="2120110" y="668271"/>
            <a:ext cx="7739743" cy="4000069"/>
          </a:xfrm>
          <a:prstGeom prst="rect">
            <a:avLst/>
          </a:prstGeom>
        </p:spPr>
        <p:txBody>
          <a:bodyPr wrap="square">
            <a:spAutoFit/>
          </a:bodyPr>
          <a:lstStyle/>
          <a:p>
            <a:pPr algn="ctr">
              <a:lnSpc>
                <a:spcPct val="106000"/>
              </a:lnSpc>
              <a:spcAft>
                <a:spcPts val="800"/>
              </a:spcAft>
            </a:pPr>
            <a:r>
              <a:rPr lang="en-US" sz="3200" b="1" dirty="0">
                <a:solidFill>
                  <a:srgbClr val="990033"/>
                </a:solidFill>
                <a:effectLst/>
                <a:latin typeface="Segoe Print" panose="02000600000000000000" pitchFamily="2" charset="0"/>
                <a:ea typeface="Calibri" panose="020F0502020204030204" pitchFamily="34" charset="0"/>
                <a:cs typeface="Times New Roman" panose="02020603050405020304" pitchFamily="18" charset="0"/>
              </a:rPr>
              <a:t>A story matrix connects all of us.</a:t>
            </a:r>
          </a:p>
          <a:p>
            <a:pPr>
              <a:lnSpc>
                <a:spcPct val="106000"/>
              </a:lnSpc>
              <a:spcAft>
                <a:spcPts val="800"/>
              </a:spcAft>
            </a:pPr>
            <a:endParaRPr lang="en-US" sz="2800" dirty="0">
              <a:solidFill>
                <a:schemeClr val="tx2">
                  <a:lumMod val="50000"/>
                </a:schemeClr>
              </a:solidFill>
              <a:effectLst/>
              <a:latin typeface="Segoe Print" panose="02000600000000000000" pitchFamily="2" charset="0"/>
              <a:ea typeface="Calibri" panose="020F0502020204030204" pitchFamily="34" charset="0"/>
              <a:cs typeface="Times New Roman" panose="02020603050405020304" pitchFamily="18" charset="0"/>
            </a:endParaRPr>
          </a:p>
          <a:p>
            <a:pPr algn="ctr">
              <a:lnSpc>
                <a:spcPct val="150000"/>
              </a:lnSpc>
              <a:spcAft>
                <a:spcPts val="800"/>
              </a:spcAft>
            </a:pPr>
            <a:r>
              <a:rPr lang="en-US" sz="2400" b="1" dirty="0">
                <a:solidFill>
                  <a:schemeClr val="bg1">
                    <a:lumMod val="75000"/>
                    <a:lumOff val="25000"/>
                  </a:schemeClr>
                </a:solidFill>
                <a:latin typeface="Segoe Print" panose="02000600000000000000" pitchFamily="2" charset="0"/>
                <a:ea typeface="Calibri" panose="020F0502020204030204" pitchFamily="34" charset="0"/>
                <a:cs typeface="Times New Roman" panose="02020603050405020304" pitchFamily="18" charset="0"/>
              </a:rPr>
              <a:t>There are rules, processes, and circles </a:t>
            </a:r>
            <a:br>
              <a:rPr lang="en-US" sz="2400" b="1" dirty="0">
                <a:solidFill>
                  <a:schemeClr val="bg1">
                    <a:lumMod val="75000"/>
                    <a:lumOff val="25000"/>
                  </a:schemeClr>
                </a:solidFill>
                <a:latin typeface="Segoe Print" panose="02000600000000000000" pitchFamily="2" charset="0"/>
                <a:ea typeface="Calibri" panose="020F0502020204030204" pitchFamily="34" charset="0"/>
                <a:cs typeface="Times New Roman" panose="02020603050405020304" pitchFamily="18" charset="0"/>
              </a:rPr>
            </a:br>
            <a:r>
              <a:rPr lang="en-US" sz="2400" b="1" dirty="0">
                <a:solidFill>
                  <a:schemeClr val="bg1">
                    <a:lumMod val="75000"/>
                    <a:lumOff val="25000"/>
                  </a:schemeClr>
                </a:solidFill>
                <a:latin typeface="Segoe Print" panose="02000600000000000000" pitchFamily="2" charset="0"/>
                <a:ea typeface="Calibri" panose="020F0502020204030204" pitchFamily="34" charset="0"/>
                <a:cs typeface="Times New Roman" panose="02020603050405020304" pitchFamily="18" charset="0"/>
              </a:rPr>
              <a:t>of responsibility in this world.</a:t>
            </a:r>
            <a:br>
              <a:rPr lang="en-US" sz="2400" b="1" dirty="0">
                <a:solidFill>
                  <a:schemeClr val="bg1">
                    <a:lumMod val="75000"/>
                    <a:lumOff val="25000"/>
                  </a:schemeClr>
                </a:solidFill>
                <a:latin typeface="Segoe Print" panose="02000600000000000000" pitchFamily="2" charset="0"/>
                <a:ea typeface="Calibri" panose="020F0502020204030204" pitchFamily="34" charset="0"/>
                <a:cs typeface="Times New Roman" panose="02020603050405020304" pitchFamily="18" charset="0"/>
              </a:rPr>
            </a:br>
            <a:r>
              <a:rPr lang="en-US" sz="2400" b="1" dirty="0">
                <a:solidFill>
                  <a:schemeClr val="bg1">
                    <a:lumMod val="75000"/>
                    <a:lumOff val="25000"/>
                  </a:schemeClr>
                </a:solidFill>
                <a:latin typeface="Segoe Print" panose="02000600000000000000" pitchFamily="2" charset="0"/>
                <a:ea typeface="Calibri" panose="020F0502020204030204" pitchFamily="34" charset="0"/>
                <a:cs typeface="Times New Roman" panose="02020603050405020304" pitchFamily="18" charset="0"/>
              </a:rPr>
              <a:t> And the story begins exactly where it is supposed to begin. </a:t>
            </a:r>
            <a:br>
              <a:rPr lang="en-US" sz="2400" b="1" dirty="0">
                <a:solidFill>
                  <a:schemeClr val="bg1">
                    <a:lumMod val="75000"/>
                    <a:lumOff val="25000"/>
                  </a:schemeClr>
                </a:solidFill>
                <a:latin typeface="Segoe Print" panose="02000600000000000000" pitchFamily="2" charset="0"/>
                <a:ea typeface="Calibri" panose="020F0502020204030204" pitchFamily="34" charset="0"/>
                <a:cs typeface="Times New Roman" panose="02020603050405020304" pitchFamily="18" charset="0"/>
              </a:rPr>
            </a:br>
            <a:r>
              <a:rPr lang="en-US" sz="2400" b="1" dirty="0">
                <a:solidFill>
                  <a:schemeClr val="bg1">
                    <a:lumMod val="75000"/>
                    <a:lumOff val="25000"/>
                  </a:schemeClr>
                </a:solidFill>
                <a:latin typeface="Segoe Print" panose="02000600000000000000" pitchFamily="2" charset="0"/>
                <a:ea typeface="Calibri" panose="020F0502020204030204" pitchFamily="34" charset="0"/>
                <a:cs typeface="Times New Roman" panose="02020603050405020304" pitchFamily="18" charset="0"/>
              </a:rPr>
              <a:t>We cannot skip any part.</a:t>
            </a:r>
            <a:endParaRPr lang="en-US" sz="2400" b="1" dirty="0">
              <a:solidFill>
                <a:schemeClr val="bg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Wave 2">
            <a:extLst>
              <a:ext uri="{FF2B5EF4-FFF2-40B4-BE49-F238E27FC236}">
                <a16:creationId xmlns:a16="http://schemas.microsoft.com/office/drawing/2014/main" id="{7F38DEEF-C1F1-425A-A97E-086CE9408337}"/>
              </a:ext>
            </a:extLst>
          </p:cNvPr>
          <p:cNvSpPr/>
          <p:nvPr/>
        </p:nvSpPr>
        <p:spPr>
          <a:xfrm rot="16200000">
            <a:off x="-3406139" y="329278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97598AE-2E82-48EB-A81F-D51BEC239C4F}"/>
              </a:ext>
            </a:extLst>
          </p:cNvPr>
          <p:cNvCxnSpPr>
            <a:cxnSpLocks/>
          </p:cNvCxnSpPr>
          <p:nvPr/>
        </p:nvCxnSpPr>
        <p:spPr>
          <a:xfrm>
            <a:off x="2120110" y="5009135"/>
            <a:ext cx="8494878" cy="0"/>
          </a:xfrm>
          <a:prstGeom prst="line">
            <a:avLst/>
          </a:prstGeom>
          <a:ln w="1270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AB33819-D5AE-4109-8DF1-AB145C0CC4E1}"/>
              </a:ext>
            </a:extLst>
          </p:cNvPr>
          <p:cNvSpPr/>
          <p:nvPr/>
        </p:nvSpPr>
        <p:spPr>
          <a:xfrm>
            <a:off x="3624587" y="5349931"/>
            <a:ext cx="7103165" cy="1077218"/>
          </a:xfrm>
          <a:prstGeom prst="rect">
            <a:avLst/>
          </a:prstGeom>
        </p:spPr>
        <p:txBody>
          <a:bodyPr wrap="square">
            <a:spAutoFit/>
          </a:bodyPr>
          <a:lstStyle/>
          <a:p>
            <a:r>
              <a:rPr lang="en-US" sz="2000" dirty="0"/>
              <a:t>—</a:t>
            </a:r>
            <a:r>
              <a:rPr lang="en-US" sz="2400" b="1" dirty="0"/>
              <a:t>Joy Harjo, First Native American U.S. Poet Laureate </a:t>
            </a:r>
            <a:r>
              <a:rPr lang="en-US" sz="2000" dirty="0"/>
              <a:t>(2019—2021), Muscogee Creek. From her poem </a:t>
            </a:r>
            <a:r>
              <a:rPr lang="en-US" sz="2000" i="1" dirty="0"/>
              <a:t>Crazy Brave: </a:t>
            </a:r>
            <a:br>
              <a:rPr lang="en-US" sz="2000" i="1" dirty="0"/>
            </a:br>
            <a:r>
              <a:rPr lang="en-US" sz="2000" i="1" dirty="0"/>
              <a:t>A Memoir.</a:t>
            </a:r>
          </a:p>
        </p:txBody>
      </p:sp>
    </p:spTree>
    <p:extLst>
      <p:ext uri="{BB962C8B-B14F-4D97-AF65-F5344CB8AC3E}">
        <p14:creationId xmlns:p14="http://schemas.microsoft.com/office/powerpoint/2010/main" val="200786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DEA1-E945-4610-AEEA-0FD4488E1DD1}"/>
              </a:ext>
            </a:extLst>
          </p:cNvPr>
          <p:cNvSpPr txBox="1">
            <a:spLocks/>
          </p:cNvSpPr>
          <p:nvPr/>
        </p:nvSpPr>
        <p:spPr>
          <a:xfrm>
            <a:off x="2315304" y="125558"/>
            <a:ext cx="7626350" cy="657780"/>
          </a:xfrm>
          <a:prstGeom prst="rect">
            <a:avLst/>
          </a:prstGeom>
        </p:spPr>
        <p:txBody>
          <a:bodyP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990033"/>
                </a:solidFill>
                <a:latin typeface="+mn-lt"/>
              </a:rPr>
              <a:t>Carmen Sánchez </a:t>
            </a:r>
            <a:r>
              <a:rPr lang="en-US" sz="3600" dirty="0">
                <a:solidFill>
                  <a:schemeClr val="bg1">
                    <a:lumMod val="50000"/>
                  </a:schemeClr>
                </a:solidFill>
                <a:latin typeface="+mn-lt"/>
              </a:rPr>
              <a:t>|</a:t>
            </a:r>
            <a:r>
              <a:rPr lang="en-US" sz="3600" dirty="0">
                <a:solidFill>
                  <a:srgbClr val="990033"/>
                </a:solidFill>
                <a:latin typeface="+mn-lt"/>
              </a:rPr>
              <a:t> </a:t>
            </a:r>
            <a:r>
              <a:rPr lang="en-US" sz="3600" b="1" dirty="0">
                <a:solidFill>
                  <a:srgbClr val="990033"/>
                </a:solidFill>
                <a:latin typeface="+mn-lt"/>
              </a:rPr>
              <a:t>About NAPTAC</a:t>
            </a:r>
          </a:p>
        </p:txBody>
      </p:sp>
      <p:cxnSp>
        <p:nvCxnSpPr>
          <p:cNvPr id="3" name="Straight Connector 2">
            <a:extLst>
              <a:ext uri="{FF2B5EF4-FFF2-40B4-BE49-F238E27FC236}">
                <a16:creationId xmlns:a16="http://schemas.microsoft.com/office/drawing/2014/main" id="{DAF0675E-6348-47CB-A501-286DAFAC897B}"/>
              </a:ext>
            </a:extLst>
          </p:cNvPr>
          <p:cNvCxnSpPr>
            <a:cxnSpLocks/>
          </p:cNvCxnSpPr>
          <p:nvPr/>
        </p:nvCxnSpPr>
        <p:spPr>
          <a:xfrm>
            <a:off x="659876" y="764288"/>
            <a:ext cx="11067068" cy="0"/>
          </a:xfrm>
          <a:prstGeom prst="line">
            <a:avLst/>
          </a:prstGeom>
          <a:ln w="12700">
            <a:solidFill>
              <a:schemeClr val="bg2">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B38178-95AC-4F08-8F22-C138BDA4AE9F}"/>
              </a:ext>
            </a:extLst>
          </p:cNvPr>
          <p:cNvSpPr txBox="1"/>
          <p:nvPr/>
        </p:nvSpPr>
        <p:spPr>
          <a:xfrm>
            <a:off x="857461" y="866474"/>
            <a:ext cx="10482264" cy="830997"/>
          </a:xfrm>
          <a:prstGeom prst="rect">
            <a:avLst/>
          </a:prstGeom>
          <a:noFill/>
        </p:spPr>
        <p:txBody>
          <a:bodyPr wrap="square" rtlCol="0">
            <a:spAutoFit/>
          </a:bodyPr>
          <a:lstStyle/>
          <a:p>
            <a:r>
              <a:rPr lang="en-US" sz="2400" b="1" kern="0" dirty="0">
                <a:solidFill>
                  <a:srgbClr val="DDDDDD">
                    <a:lumMod val="25000"/>
                  </a:srgbClr>
                </a:solidFill>
              </a:rPr>
              <a:t>NAPTAC</a:t>
            </a:r>
            <a:r>
              <a:rPr lang="en-US" sz="2400" kern="0" dirty="0">
                <a:solidFill>
                  <a:srgbClr val="DDDDDD">
                    <a:lumMod val="25000"/>
                  </a:srgbClr>
                </a:solidFill>
              </a:rPr>
              <a:t>, the </a:t>
            </a:r>
            <a:r>
              <a:rPr lang="en-US" altLang="en-US" sz="2400" dirty="0">
                <a:solidFill>
                  <a:schemeClr val="bg2">
                    <a:lumMod val="25000"/>
                  </a:schemeClr>
                </a:solidFill>
              </a:rPr>
              <a:t>Native American Parent Technical </a:t>
            </a:r>
            <a:br>
              <a:rPr lang="en-US" altLang="en-US" sz="2400" dirty="0">
                <a:solidFill>
                  <a:schemeClr val="bg2">
                    <a:lumMod val="25000"/>
                  </a:schemeClr>
                </a:solidFill>
              </a:rPr>
            </a:br>
            <a:r>
              <a:rPr lang="en-US" altLang="en-US" sz="2400" dirty="0">
                <a:solidFill>
                  <a:schemeClr val="bg2">
                    <a:lumMod val="25000"/>
                  </a:schemeClr>
                </a:solidFill>
              </a:rPr>
              <a:t>Assistance Center, </a:t>
            </a:r>
            <a:r>
              <a:rPr lang="en-US" sz="2400" kern="0" dirty="0">
                <a:solidFill>
                  <a:srgbClr val="DDDDDD">
                    <a:lumMod val="25000"/>
                  </a:srgbClr>
                </a:solidFill>
              </a:rPr>
              <a:t> was funded by OSEP to:</a:t>
            </a:r>
            <a:endParaRPr lang="en-US" sz="2000" kern="0" dirty="0">
              <a:solidFill>
                <a:srgbClr val="DDDDDD">
                  <a:lumMod val="25000"/>
                </a:srgbClr>
              </a:solidFill>
            </a:endParaRPr>
          </a:p>
        </p:txBody>
      </p:sp>
      <p:sp>
        <p:nvSpPr>
          <p:cNvPr id="11" name="TextBox 10">
            <a:extLst>
              <a:ext uri="{FF2B5EF4-FFF2-40B4-BE49-F238E27FC236}">
                <a16:creationId xmlns:a16="http://schemas.microsoft.com/office/drawing/2014/main" id="{B6C2E2CA-B7BA-49E8-9D87-9BCC71D2B295}"/>
              </a:ext>
            </a:extLst>
          </p:cNvPr>
          <p:cNvSpPr txBox="1"/>
          <p:nvPr/>
        </p:nvSpPr>
        <p:spPr>
          <a:xfrm>
            <a:off x="6761712" y="4536385"/>
            <a:ext cx="4575420" cy="1877437"/>
          </a:xfrm>
          <a:prstGeom prst="rect">
            <a:avLst/>
          </a:prstGeom>
          <a:noFill/>
        </p:spPr>
        <p:txBody>
          <a:bodyPr wrap="square" rtlCol="0">
            <a:spAutoFit/>
          </a:bodyPr>
          <a:lstStyle/>
          <a:p>
            <a:pPr marL="512762" indent="-342900">
              <a:buFont typeface="Wingdings" panose="05000000000000000000" pitchFamily="2" charset="2"/>
              <a:buChar char="ü"/>
            </a:pPr>
            <a:r>
              <a:rPr lang="en-US" sz="2400" kern="0" dirty="0">
                <a:solidFill>
                  <a:srgbClr val="DDDDDD">
                    <a:lumMod val="25000"/>
                  </a:srgbClr>
                </a:solidFill>
              </a:rPr>
              <a:t>Build Parent Center </a:t>
            </a:r>
            <a:r>
              <a:rPr lang="en-US" sz="2400" b="1" kern="0" dirty="0">
                <a:solidFill>
                  <a:srgbClr val="DDDDDD">
                    <a:lumMod val="25000"/>
                  </a:srgbClr>
                </a:solidFill>
              </a:rPr>
              <a:t>capacity to conduct effective outreach </a:t>
            </a:r>
            <a:r>
              <a:rPr lang="en-US" sz="2400" kern="0" dirty="0">
                <a:solidFill>
                  <a:srgbClr val="DDDDDD">
                    <a:lumMod val="25000"/>
                  </a:srgbClr>
                </a:solidFill>
              </a:rPr>
              <a:t>to Native families within their service area</a:t>
            </a:r>
            <a:br>
              <a:rPr lang="en-US" sz="2000" kern="0" dirty="0">
                <a:solidFill>
                  <a:srgbClr val="DDDDDD">
                    <a:lumMod val="25000"/>
                  </a:srgbClr>
                </a:solidFill>
              </a:rPr>
            </a:br>
            <a:endParaRPr lang="en-US" sz="2000" kern="0" dirty="0">
              <a:solidFill>
                <a:srgbClr val="DDDDDD">
                  <a:lumMod val="25000"/>
                </a:srgbClr>
              </a:solidFill>
            </a:endParaRPr>
          </a:p>
        </p:txBody>
      </p:sp>
      <p:sp>
        <p:nvSpPr>
          <p:cNvPr id="12" name="TextBox 11">
            <a:extLst>
              <a:ext uri="{FF2B5EF4-FFF2-40B4-BE49-F238E27FC236}">
                <a16:creationId xmlns:a16="http://schemas.microsoft.com/office/drawing/2014/main" id="{77B2BCC5-0CC0-403E-9AD3-0D0C625F341D}"/>
              </a:ext>
            </a:extLst>
          </p:cNvPr>
          <p:cNvSpPr txBox="1"/>
          <p:nvPr/>
        </p:nvSpPr>
        <p:spPr>
          <a:xfrm>
            <a:off x="526080" y="1994809"/>
            <a:ext cx="5459392" cy="1938992"/>
          </a:xfrm>
          <a:prstGeom prst="rect">
            <a:avLst/>
          </a:prstGeom>
          <a:noFill/>
        </p:spPr>
        <p:txBody>
          <a:bodyPr wrap="square" rtlCol="0">
            <a:spAutoFit/>
          </a:bodyPr>
          <a:lstStyle/>
          <a:p>
            <a:pPr marL="512762" indent="-342900">
              <a:buFont typeface="Wingdings" panose="05000000000000000000" pitchFamily="2" charset="2"/>
              <a:buChar char="ü"/>
            </a:pPr>
            <a:r>
              <a:rPr lang="en-US" sz="2400" kern="0" dirty="0">
                <a:solidFill>
                  <a:srgbClr val="DDDDDD">
                    <a:lumMod val="25000"/>
                  </a:srgbClr>
                </a:solidFill>
              </a:rPr>
              <a:t>Equip Parent Centers with the </a:t>
            </a:r>
            <a:r>
              <a:rPr lang="en-US" sz="2400" b="1" kern="0" dirty="0">
                <a:solidFill>
                  <a:srgbClr val="DDDDDD">
                    <a:lumMod val="25000"/>
                  </a:srgbClr>
                </a:solidFill>
              </a:rPr>
              <a:t>cultural knowledge </a:t>
            </a:r>
            <a:r>
              <a:rPr lang="en-US" sz="2400" kern="0" dirty="0">
                <a:solidFill>
                  <a:srgbClr val="DDDDDD">
                    <a:lumMod val="25000"/>
                  </a:srgbClr>
                </a:solidFill>
              </a:rPr>
              <a:t>and skills they would need to build trust and establish lasting relationships within Native communities</a:t>
            </a:r>
            <a:endParaRPr lang="en-US" sz="2000" kern="0" dirty="0">
              <a:solidFill>
                <a:srgbClr val="DDDDDD">
                  <a:lumMod val="25000"/>
                </a:srgbClr>
              </a:solidFill>
            </a:endParaRPr>
          </a:p>
        </p:txBody>
      </p:sp>
      <p:pic>
        <p:nvPicPr>
          <p:cNvPr id="13" name="Picture 12">
            <a:extLst>
              <a:ext uri="{FF2B5EF4-FFF2-40B4-BE49-F238E27FC236}">
                <a16:creationId xmlns:a16="http://schemas.microsoft.com/office/drawing/2014/main" id="{3D8DF221-68FB-40DC-B674-51500EE53FE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835434" y="1357698"/>
            <a:ext cx="2427976" cy="2623375"/>
          </a:xfrm>
          <a:prstGeom prst="rect">
            <a:avLst/>
          </a:prstGeom>
          <a:effectLst>
            <a:outerShdw blurRad="50800" dist="38100" dir="2700000" algn="tl" rotWithShape="0">
              <a:prstClr val="black">
                <a:alpha val="40000"/>
              </a:prstClr>
            </a:outerShdw>
          </a:effectLst>
        </p:spPr>
      </p:pic>
      <p:pic>
        <p:nvPicPr>
          <p:cNvPr id="14" name="Picture 13" descr="A group of people posing for a photo&#10;&#10;Description automatically generated">
            <a:extLst>
              <a:ext uri="{FF2B5EF4-FFF2-40B4-BE49-F238E27FC236}">
                <a16:creationId xmlns:a16="http://schemas.microsoft.com/office/drawing/2014/main" id="{2BC81981-85BD-4A94-88E0-EDE0ECFD312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03111" y="4191543"/>
            <a:ext cx="4782361" cy="2222279"/>
          </a:xfrm>
          <a:prstGeom prst="rect">
            <a:avLst/>
          </a:prstGeom>
          <a:ln>
            <a:solidFill>
              <a:srgbClr val="99003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738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5665EE-8AC9-4870-88E1-1CE96665F875}"/>
              </a:ext>
            </a:extLst>
          </p:cNvPr>
          <p:cNvCxnSpPr>
            <a:cxnSpLocks/>
          </p:cNvCxnSpPr>
          <p:nvPr/>
        </p:nvCxnSpPr>
        <p:spPr>
          <a:xfrm>
            <a:off x="487143" y="1144118"/>
            <a:ext cx="7826581" cy="0"/>
          </a:xfrm>
          <a:prstGeom prst="line">
            <a:avLst/>
          </a:prstGeom>
          <a:ln w="12700">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B3C0BAB-995C-44B7-A4CE-74B1356E06D9}"/>
              </a:ext>
            </a:extLst>
          </p:cNvPr>
          <p:cNvSpPr/>
          <p:nvPr/>
        </p:nvSpPr>
        <p:spPr>
          <a:xfrm>
            <a:off x="7236822" y="148047"/>
            <a:ext cx="2358515" cy="328095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36007-F20D-49CF-B8AF-7C36280DC7B4}"/>
              </a:ext>
            </a:extLst>
          </p:cNvPr>
          <p:cNvSpPr>
            <a:spLocks noGrp="1"/>
          </p:cNvSpPr>
          <p:nvPr>
            <p:ph type="title"/>
          </p:nvPr>
        </p:nvSpPr>
        <p:spPr>
          <a:xfrm>
            <a:off x="687373" y="102244"/>
            <a:ext cx="7626350" cy="1325563"/>
          </a:xfrm>
        </p:spPr>
        <p:txBody>
          <a:bodyPr>
            <a:normAutofit/>
          </a:bodyPr>
          <a:lstStyle/>
          <a:p>
            <a:r>
              <a:rPr lang="en-US" sz="3600" b="1" dirty="0">
                <a:solidFill>
                  <a:srgbClr val="990033"/>
                </a:solidFill>
                <a:latin typeface="+mn-lt"/>
              </a:rPr>
              <a:t>CPIR’s Commitment</a:t>
            </a:r>
          </a:p>
        </p:txBody>
      </p:sp>
      <p:sp>
        <p:nvSpPr>
          <p:cNvPr id="8" name="Rectangle 90">
            <a:extLst>
              <a:ext uri="{FF2B5EF4-FFF2-40B4-BE49-F238E27FC236}">
                <a16:creationId xmlns:a16="http://schemas.microsoft.com/office/drawing/2014/main" id="{2751D695-CBA6-466C-B0D3-31D4D1AFB079}"/>
              </a:ext>
            </a:extLst>
          </p:cNvPr>
          <p:cNvSpPr>
            <a:spLocks noChangeArrowheads="1"/>
          </p:cNvSpPr>
          <p:nvPr/>
        </p:nvSpPr>
        <p:spPr bwMode="auto">
          <a:xfrm>
            <a:off x="863339" y="1381915"/>
            <a:ext cx="4413511" cy="4401205"/>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Aft>
                <a:spcPts val="2400"/>
              </a:spcAft>
              <a:buClr>
                <a:srgbClr val="990033"/>
              </a:buClr>
              <a:buFont typeface="Wingdings" panose="05000000000000000000" pitchFamily="2" charset="2"/>
              <a:buChar char="§"/>
            </a:pPr>
            <a:r>
              <a:rPr lang="en-US" altLang="en-US" sz="2200" dirty="0">
                <a:solidFill>
                  <a:schemeClr val="bg2">
                    <a:lumMod val="25000"/>
                  </a:schemeClr>
                </a:solidFill>
              </a:rPr>
              <a:t>Is </a:t>
            </a:r>
            <a:r>
              <a:rPr lang="en-US" altLang="en-US" sz="2200" b="1" dirty="0">
                <a:solidFill>
                  <a:schemeClr val="bg2">
                    <a:lumMod val="25000"/>
                  </a:schemeClr>
                </a:solidFill>
              </a:rPr>
              <a:t>honored</a:t>
            </a:r>
            <a:r>
              <a:rPr lang="en-US" altLang="en-US" sz="2200" dirty="0">
                <a:solidFill>
                  <a:schemeClr val="bg2">
                    <a:lumMod val="25000"/>
                  </a:schemeClr>
                </a:solidFill>
              </a:rPr>
              <a:t> to host the library of resources created by NAPTAC </a:t>
            </a:r>
          </a:p>
          <a:p>
            <a:pPr marL="342900" indent="-342900">
              <a:spcAft>
                <a:spcPts val="2400"/>
              </a:spcAft>
              <a:buClr>
                <a:srgbClr val="990033"/>
              </a:buClr>
              <a:buFont typeface="Wingdings" panose="05000000000000000000" pitchFamily="2" charset="2"/>
              <a:buChar char="§"/>
            </a:pPr>
            <a:r>
              <a:rPr lang="en-US" altLang="en-US" sz="2200" dirty="0">
                <a:solidFill>
                  <a:schemeClr val="bg2">
                    <a:lumMod val="25000"/>
                  </a:schemeClr>
                </a:solidFill>
              </a:rPr>
              <a:t>Recognizes the unique American Indian and Alaska Native </a:t>
            </a:r>
            <a:r>
              <a:rPr lang="en-US" altLang="en-US" sz="2200" b="1" dirty="0">
                <a:solidFill>
                  <a:schemeClr val="bg2">
                    <a:lumMod val="25000"/>
                  </a:schemeClr>
                </a:solidFill>
              </a:rPr>
              <a:t>(AI/AN) perspective </a:t>
            </a:r>
            <a:r>
              <a:rPr lang="en-US" altLang="en-US" sz="2200" dirty="0">
                <a:solidFill>
                  <a:schemeClr val="bg2">
                    <a:lumMod val="25000"/>
                  </a:schemeClr>
                </a:solidFill>
              </a:rPr>
              <a:t>of the materials</a:t>
            </a:r>
          </a:p>
          <a:p>
            <a:pPr marL="342900" indent="-342900">
              <a:spcAft>
                <a:spcPts val="2400"/>
              </a:spcAft>
              <a:buClr>
                <a:srgbClr val="990033"/>
              </a:buClr>
              <a:buFont typeface="Wingdings" panose="05000000000000000000" pitchFamily="2" charset="2"/>
              <a:buChar char="§"/>
            </a:pPr>
            <a:r>
              <a:rPr lang="en-US" altLang="en-US" sz="2200" dirty="0">
                <a:solidFill>
                  <a:schemeClr val="bg2">
                    <a:lumMod val="25000"/>
                  </a:schemeClr>
                </a:solidFill>
              </a:rPr>
              <a:t>Is responsible for </a:t>
            </a:r>
            <a:r>
              <a:rPr lang="en-US" altLang="en-US" sz="2200" b="1" dirty="0">
                <a:solidFill>
                  <a:schemeClr val="bg2">
                    <a:lumMod val="25000"/>
                  </a:schemeClr>
                </a:solidFill>
              </a:rPr>
              <a:t>updating</a:t>
            </a:r>
            <a:r>
              <a:rPr lang="en-US" altLang="en-US" sz="2200" dirty="0">
                <a:solidFill>
                  <a:schemeClr val="bg2">
                    <a:lumMod val="25000"/>
                  </a:schemeClr>
                </a:solidFill>
              </a:rPr>
              <a:t> the published print and video materials</a:t>
            </a:r>
          </a:p>
          <a:p>
            <a:pPr marL="342900" indent="-342900">
              <a:spcAft>
                <a:spcPts val="2400"/>
              </a:spcAft>
              <a:buClr>
                <a:srgbClr val="990033"/>
              </a:buClr>
              <a:buFont typeface="Wingdings" panose="05000000000000000000" pitchFamily="2" charset="2"/>
              <a:buChar char="§"/>
            </a:pPr>
            <a:r>
              <a:rPr lang="en-US" altLang="en-US" sz="2200" dirty="0">
                <a:solidFill>
                  <a:schemeClr val="bg2">
                    <a:lumMod val="25000"/>
                  </a:schemeClr>
                </a:solidFill>
              </a:rPr>
              <a:t>Will </a:t>
            </a:r>
            <a:r>
              <a:rPr lang="en-US" altLang="en-US" sz="2200" b="1" dirty="0">
                <a:solidFill>
                  <a:schemeClr val="bg2">
                    <a:lumMod val="25000"/>
                  </a:schemeClr>
                </a:solidFill>
              </a:rPr>
              <a:t>create</a:t>
            </a:r>
            <a:r>
              <a:rPr lang="en-US" altLang="en-US" sz="2200" dirty="0">
                <a:solidFill>
                  <a:schemeClr val="bg2">
                    <a:lumMod val="25000"/>
                  </a:schemeClr>
                </a:solidFill>
              </a:rPr>
              <a:t> new content on current topics in the future</a:t>
            </a:r>
          </a:p>
        </p:txBody>
      </p:sp>
      <p:sp>
        <p:nvSpPr>
          <p:cNvPr id="12" name="Rectangle 90">
            <a:extLst>
              <a:ext uri="{FF2B5EF4-FFF2-40B4-BE49-F238E27FC236}">
                <a16:creationId xmlns:a16="http://schemas.microsoft.com/office/drawing/2014/main" id="{C7406445-8BD1-4046-9D23-06EB2C08E57F}"/>
              </a:ext>
            </a:extLst>
          </p:cNvPr>
          <p:cNvSpPr>
            <a:spLocks noChangeArrowheads="1"/>
          </p:cNvSpPr>
          <p:nvPr/>
        </p:nvSpPr>
        <p:spPr bwMode="auto">
          <a:xfrm>
            <a:off x="6173034" y="3713948"/>
            <a:ext cx="5371364" cy="2769989"/>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Aft>
                <a:spcPts val="2400"/>
              </a:spcAft>
              <a:buClr>
                <a:srgbClr val="990033"/>
              </a:buClr>
              <a:buFont typeface="Wingdings" panose="05000000000000000000" pitchFamily="2" charset="2"/>
              <a:buChar char="§"/>
            </a:pPr>
            <a:r>
              <a:rPr lang="en-US" altLang="en-US" sz="2200" dirty="0">
                <a:solidFill>
                  <a:schemeClr val="bg2">
                    <a:lumMod val="25000"/>
                  </a:schemeClr>
                </a:solidFill>
              </a:rPr>
              <a:t>Will </a:t>
            </a:r>
            <a:r>
              <a:rPr lang="en-US" altLang="en-US" sz="2200" b="1" dirty="0">
                <a:solidFill>
                  <a:schemeClr val="bg2">
                    <a:lumMod val="25000"/>
                  </a:schemeClr>
                </a:solidFill>
              </a:rPr>
              <a:t>disseminate</a:t>
            </a:r>
            <a:r>
              <a:rPr lang="en-US" altLang="en-US" sz="2200" dirty="0">
                <a:solidFill>
                  <a:schemeClr val="bg2">
                    <a:lumMod val="25000"/>
                  </a:schemeClr>
                </a:solidFill>
              </a:rPr>
              <a:t> information broadly about the NAPTAC Library to non-Native and Native groups </a:t>
            </a:r>
          </a:p>
          <a:p>
            <a:pPr marL="342900" indent="-342900">
              <a:spcAft>
                <a:spcPts val="2400"/>
              </a:spcAft>
              <a:buClr>
                <a:srgbClr val="990033"/>
              </a:buClr>
              <a:buFont typeface="Wingdings" panose="05000000000000000000" pitchFamily="2" charset="2"/>
              <a:buChar char="§"/>
            </a:pPr>
            <a:r>
              <a:rPr lang="en-US" altLang="en-US" sz="2200" dirty="0">
                <a:solidFill>
                  <a:schemeClr val="bg2">
                    <a:lumMod val="25000"/>
                  </a:schemeClr>
                </a:solidFill>
              </a:rPr>
              <a:t>Will </a:t>
            </a:r>
            <a:r>
              <a:rPr lang="en-US" altLang="en-US" sz="2200" b="1" dirty="0">
                <a:solidFill>
                  <a:schemeClr val="bg2">
                    <a:lumMod val="25000"/>
                  </a:schemeClr>
                </a:solidFill>
              </a:rPr>
              <a:t>continue to build capacity </a:t>
            </a:r>
            <a:r>
              <a:rPr lang="en-US" altLang="en-US" sz="2200" dirty="0">
                <a:solidFill>
                  <a:schemeClr val="bg2">
                    <a:lumMod val="25000"/>
                  </a:schemeClr>
                </a:solidFill>
              </a:rPr>
              <a:t>of Parent Centers to provide culturally appropriate services to Native families who have children with disabilities</a:t>
            </a:r>
          </a:p>
        </p:txBody>
      </p:sp>
      <p:pic>
        <p:nvPicPr>
          <p:cNvPr id="4" name="Picture 3">
            <a:extLst>
              <a:ext uri="{FF2B5EF4-FFF2-40B4-BE49-F238E27FC236}">
                <a16:creationId xmlns:a16="http://schemas.microsoft.com/office/drawing/2014/main" id="{CB9D7E06-7F0F-44F5-91BC-752EB6CCD64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58743" y="213808"/>
            <a:ext cx="2104764" cy="3067509"/>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0" name="Wave 9">
            <a:extLst>
              <a:ext uri="{FF2B5EF4-FFF2-40B4-BE49-F238E27FC236}">
                <a16:creationId xmlns:a16="http://schemas.microsoft.com/office/drawing/2014/main" id="{CDD55C53-D49E-452E-B6B3-EB5BDB8A0D03}"/>
              </a:ext>
            </a:extLst>
          </p:cNvPr>
          <p:cNvSpPr/>
          <p:nvPr/>
        </p:nvSpPr>
        <p:spPr>
          <a:xfrm rot="16200000">
            <a:off x="-3440014"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57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1BACCCC-0634-4E16-BB54-35F25F7ABCC4}"/>
              </a:ext>
            </a:extLst>
          </p:cNvPr>
          <p:cNvSpPr txBox="1"/>
          <p:nvPr/>
        </p:nvSpPr>
        <p:spPr>
          <a:xfrm>
            <a:off x="3617619" y="2059283"/>
            <a:ext cx="4658882" cy="1384995"/>
          </a:xfrm>
          <a:prstGeom prst="rect">
            <a:avLst/>
          </a:prstGeom>
          <a:noFill/>
        </p:spPr>
        <p:txBody>
          <a:bodyPr wrap="square" rtlCol="0" anchor="ctr">
            <a:spAutoFit/>
          </a:bodyPr>
          <a:lstStyle/>
          <a:p>
            <a:pPr algn="ctr"/>
            <a:r>
              <a:rPr lang="en-US" sz="2800" kern="0" dirty="0">
                <a:solidFill>
                  <a:srgbClr val="005680"/>
                </a:solidFill>
              </a:rPr>
              <a:t>Let’s Tour the </a:t>
            </a:r>
            <a:br>
              <a:rPr lang="en-US" sz="2800" kern="0" dirty="0">
                <a:solidFill>
                  <a:srgbClr val="005680"/>
                </a:solidFill>
              </a:rPr>
            </a:br>
            <a:r>
              <a:rPr lang="en-US" sz="2800" kern="0" dirty="0">
                <a:solidFill>
                  <a:srgbClr val="005680"/>
                </a:solidFill>
              </a:rPr>
              <a:t>Native American </a:t>
            </a:r>
            <a:br>
              <a:rPr lang="en-US" sz="2800" kern="0" dirty="0">
                <a:solidFill>
                  <a:srgbClr val="005680"/>
                </a:solidFill>
              </a:rPr>
            </a:br>
            <a:r>
              <a:rPr lang="en-US" sz="2800" kern="0" dirty="0">
                <a:solidFill>
                  <a:srgbClr val="005680"/>
                </a:solidFill>
              </a:rPr>
              <a:t>Resource Collection</a:t>
            </a:r>
          </a:p>
        </p:txBody>
      </p:sp>
      <p:sp>
        <p:nvSpPr>
          <p:cNvPr id="15" name="TextBox 14">
            <a:extLst>
              <a:ext uri="{FF2B5EF4-FFF2-40B4-BE49-F238E27FC236}">
                <a16:creationId xmlns:a16="http://schemas.microsoft.com/office/drawing/2014/main" id="{E1A33315-EB44-4E6A-87A6-0C3890B049B1}"/>
              </a:ext>
            </a:extLst>
          </p:cNvPr>
          <p:cNvSpPr txBox="1"/>
          <p:nvPr/>
        </p:nvSpPr>
        <p:spPr>
          <a:xfrm>
            <a:off x="8574463" y="1518389"/>
            <a:ext cx="2954220" cy="954107"/>
          </a:xfrm>
          <a:prstGeom prst="rect">
            <a:avLst/>
          </a:prstGeom>
          <a:noFill/>
        </p:spPr>
        <p:txBody>
          <a:bodyPr wrap="square" rtlCol="0" anchor="ctr">
            <a:spAutoFit/>
          </a:bodyPr>
          <a:lstStyle/>
          <a:p>
            <a:pPr algn="ctr"/>
            <a:r>
              <a:rPr lang="en-US" sz="2800" kern="0" dirty="0">
                <a:solidFill>
                  <a:srgbClr val="005680"/>
                </a:solidFill>
              </a:rPr>
              <a:t>Voices from </a:t>
            </a:r>
            <a:br>
              <a:rPr lang="en-US" sz="2800" kern="0" dirty="0">
                <a:solidFill>
                  <a:srgbClr val="005680"/>
                </a:solidFill>
              </a:rPr>
            </a:br>
            <a:r>
              <a:rPr lang="en-US" sz="2800" kern="0" dirty="0">
                <a:solidFill>
                  <a:srgbClr val="005680"/>
                </a:solidFill>
              </a:rPr>
              <a:t>the Field</a:t>
            </a:r>
          </a:p>
        </p:txBody>
      </p:sp>
      <p:sp>
        <p:nvSpPr>
          <p:cNvPr id="16" name="TextBox 15">
            <a:extLst>
              <a:ext uri="{FF2B5EF4-FFF2-40B4-BE49-F238E27FC236}">
                <a16:creationId xmlns:a16="http://schemas.microsoft.com/office/drawing/2014/main" id="{B5AAF062-B469-43DE-91E7-CED6CE97CECA}"/>
              </a:ext>
            </a:extLst>
          </p:cNvPr>
          <p:cNvSpPr txBox="1"/>
          <p:nvPr/>
        </p:nvSpPr>
        <p:spPr>
          <a:xfrm>
            <a:off x="1947506" y="1052675"/>
            <a:ext cx="8229599" cy="400110"/>
          </a:xfrm>
          <a:prstGeom prst="rect">
            <a:avLst/>
          </a:prstGeom>
          <a:noFill/>
        </p:spPr>
        <p:txBody>
          <a:bodyPr wrap="square" rtlCol="0">
            <a:spAutoFit/>
          </a:bodyPr>
          <a:lstStyle/>
          <a:p>
            <a:pPr algn="ctr"/>
            <a:r>
              <a:rPr lang="en-US" sz="2000" b="1" i="1" kern="0" dirty="0">
                <a:solidFill>
                  <a:srgbClr val="DDDDDD">
                    <a:lumMod val="25000"/>
                  </a:srgbClr>
                </a:solidFill>
              </a:rPr>
              <a:t>Please welcome today’s presenters</a:t>
            </a:r>
            <a:r>
              <a:rPr lang="en-US" sz="2000" i="1" kern="0" dirty="0">
                <a:solidFill>
                  <a:srgbClr val="DDDDDD">
                    <a:lumMod val="25000"/>
                  </a:srgbClr>
                </a:solidFill>
              </a:rPr>
              <a:t>.</a:t>
            </a:r>
          </a:p>
        </p:txBody>
      </p:sp>
      <p:cxnSp>
        <p:nvCxnSpPr>
          <p:cNvPr id="17" name="Straight Connector 16">
            <a:extLst>
              <a:ext uri="{FF2B5EF4-FFF2-40B4-BE49-F238E27FC236}">
                <a16:creationId xmlns:a16="http://schemas.microsoft.com/office/drawing/2014/main" id="{CEE8A194-A8B5-4763-BE4D-EA7E613F54FD}"/>
              </a:ext>
            </a:extLst>
          </p:cNvPr>
          <p:cNvCxnSpPr>
            <a:cxnSpLocks/>
          </p:cNvCxnSpPr>
          <p:nvPr/>
        </p:nvCxnSpPr>
        <p:spPr>
          <a:xfrm>
            <a:off x="8310738" y="1896592"/>
            <a:ext cx="0" cy="4730451"/>
          </a:xfrm>
          <a:prstGeom prst="line">
            <a:avLst/>
          </a:prstGeom>
          <a:noFill/>
          <a:ln w="12700" cap="flat" cmpd="sng" algn="ctr">
            <a:solidFill>
              <a:srgbClr val="BE007C"/>
            </a:solidFill>
            <a:prstDash val="solid"/>
            <a:miter lim="800000"/>
          </a:ln>
          <a:effectLst>
            <a:outerShdw blurRad="50800" dist="38100" dir="2700000" algn="tl" rotWithShape="0">
              <a:prstClr val="black">
                <a:alpha val="40000"/>
              </a:prstClr>
            </a:outerShdw>
          </a:effectLst>
        </p:spPr>
      </p:cxnSp>
      <p:sp>
        <p:nvSpPr>
          <p:cNvPr id="18" name="TextBox 17">
            <a:extLst>
              <a:ext uri="{FF2B5EF4-FFF2-40B4-BE49-F238E27FC236}">
                <a16:creationId xmlns:a16="http://schemas.microsoft.com/office/drawing/2014/main" id="{D2A03BA2-0574-4858-BA87-B8CB13E468A1}"/>
              </a:ext>
            </a:extLst>
          </p:cNvPr>
          <p:cNvSpPr txBox="1"/>
          <p:nvPr/>
        </p:nvSpPr>
        <p:spPr>
          <a:xfrm>
            <a:off x="3882364" y="3685766"/>
            <a:ext cx="4164650" cy="1938992"/>
          </a:xfrm>
          <a:prstGeom prst="rect">
            <a:avLst/>
          </a:prstGeom>
          <a:noFill/>
        </p:spPr>
        <p:txBody>
          <a:bodyPr wrap="square" rtlCol="0">
            <a:spAutoFit/>
          </a:bodyPr>
          <a:lstStyle/>
          <a:p>
            <a:pPr algn="ctr"/>
            <a:r>
              <a:rPr lang="en-US" sz="2000" b="1" i="1" kern="0" dirty="0">
                <a:solidFill>
                  <a:srgbClr val="DDDDDD">
                    <a:lumMod val="25000"/>
                  </a:srgbClr>
                </a:solidFill>
              </a:rPr>
              <a:t>Judy Wiley</a:t>
            </a:r>
          </a:p>
          <a:p>
            <a:pPr algn="ctr"/>
            <a:r>
              <a:rPr lang="en-US" sz="2000" kern="0" dirty="0">
                <a:solidFill>
                  <a:srgbClr val="DDDDDD">
                    <a:lumMod val="25000"/>
                  </a:srgbClr>
                </a:solidFill>
              </a:rPr>
              <a:t>Program Manager</a:t>
            </a:r>
            <a:br>
              <a:rPr lang="en-US" sz="2000" kern="0" dirty="0">
                <a:solidFill>
                  <a:srgbClr val="DDDDDD">
                    <a:lumMod val="25000"/>
                  </a:srgbClr>
                </a:solidFill>
              </a:rPr>
            </a:br>
            <a:r>
              <a:rPr lang="en-US" sz="2000" kern="0" dirty="0">
                <a:solidFill>
                  <a:srgbClr val="DDDDDD">
                    <a:lumMod val="25000"/>
                  </a:srgbClr>
                </a:solidFill>
              </a:rPr>
              <a:t>NAPTAC</a:t>
            </a:r>
          </a:p>
          <a:p>
            <a:pPr algn="ctr"/>
            <a:endParaRPr lang="en-US" sz="2000" kern="0" dirty="0">
              <a:solidFill>
                <a:srgbClr val="DDDDDD">
                  <a:lumMod val="25000"/>
                </a:srgbClr>
              </a:solidFill>
            </a:endParaRPr>
          </a:p>
          <a:p>
            <a:pPr algn="ctr"/>
            <a:r>
              <a:rPr lang="en-US" sz="2000" b="1" i="1" kern="0" dirty="0">
                <a:solidFill>
                  <a:srgbClr val="DDDDDD">
                    <a:lumMod val="25000"/>
                  </a:srgbClr>
                </a:solidFill>
              </a:rPr>
              <a:t>Joann Sebastian Morris</a:t>
            </a:r>
          </a:p>
          <a:p>
            <a:pPr algn="ctr"/>
            <a:r>
              <a:rPr lang="en-US" sz="2000" kern="0" dirty="0">
                <a:solidFill>
                  <a:srgbClr val="DDDDDD">
                    <a:lumMod val="25000"/>
                  </a:srgbClr>
                </a:solidFill>
              </a:rPr>
              <a:t>NAPTAC Trainer </a:t>
            </a:r>
            <a:r>
              <a:rPr lang="en-US" sz="2000" kern="0" dirty="0">
                <a:solidFill>
                  <a:srgbClr val="DDDDDD">
                    <a:lumMod val="25000"/>
                  </a:srgbClr>
                </a:solidFill>
                <a:latin typeface="French Script MT" panose="03020402040607040605" pitchFamily="66" charset="0"/>
              </a:rPr>
              <a:t>&amp;</a:t>
            </a:r>
            <a:r>
              <a:rPr lang="en-US" sz="2000" kern="0" dirty="0">
                <a:solidFill>
                  <a:srgbClr val="DDDDDD">
                    <a:lumMod val="25000"/>
                  </a:srgbClr>
                </a:solidFill>
              </a:rPr>
              <a:t> Author</a:t>
            </a:r>
          </a:p>
        </p:txBody>
      </p:sp>
      <p:sp>
        <p:nvSpPr>
          <p:cNvPr id="19" name="TextBox 18">
            <a:extLst>
              <a:ext uri="{FF2B5EF4-FFF2-40B4-BE49-F238E27FC236}">
                <a16:creationId xmlns:a16="http://schemas.microsoft.com/office/drawing/2014/main" id="{BF3DF969-2B6A-47EF-9709-8801117EAAFF}"/>
              </a:ext>
            </a:extLst>
          </p:cNvPr>
          <p:cNvSpPr txBox="1"/>
          <p:nvPr/>
        </p:nvSpPr>
        <p:spPr>
          <a:xfrm>
            <a:off x="8674334" y="2611698"/>
            <a:ext cx="2954220" cy="3785652"/>
          </a:xfrm>
          <a:prstGeom prst="rect">
            <a:avLst/>
          </a:prstGeom>
          <a:noFill/>
        </p:spPr>
        <p:txBody>
          <a:bodyPr wrap="square" rtlCol="0">
            <a:spAutoFit/>
          </a:bodyPr>
          <a:lstStyle/>
          <a:p>
            <a:pPr algn="ctr"/>
            <a:r>
              <a:rPr lang="en-US" sz="2000" b="1" i="1" kern="0" dirty="0">
                <a:solidFill>
                  <a:srgbClr val="DDDDDD">
                    <a:lumMod val="25000"/>
                  </a:srgbClr>
                </a:solidFill>
              </a:rPr>
              <a:t>Jennifer Cole</a:t>
            </a:r>
          </a:p>
          <a:p>
            <a:pPr algn="ctr"/>
            <a:r>
              <a:rPr lang="en-US" sz="2000" i="1" kern="0" dirty="0">
                <a:solidFill>
                  <a:srgbClr val="DDDDDD">
                    <a:lumMod val="25000"/>
                  </a:srgbClr>
                </a:solidFill>
              </a:rPr>
              <a:t>WA PAVE</a:t>
            </a:r>
          </a:p>
          <a:p>
            <a:pPr algn="ctr"/>
            <a:endParaRPr lang="en-US" sz="2000" i="1" kern="0" dirty="0">
              <a:solidFill>
                <a:srgbClr val="DDDDDD">
                  <a:lumMod val="25000"/>
                </a:srgbClr>
              </a:solidFill>
            </a:endParaRPr>
          </a:p>
          <a:p>
            <a:pPr algn="ctr"/>
            <a:r>
              <a:rPr lang="en-US" sz="2000" b="1" i="1" kern="0" dirty="0">
                <a:solidFill>
                  <a:srgbClr val="DDDDDD">
                    <a:lumMod val="25000"/>
                  </a:srgbClr>
                </a:solidFill>
              </a:rPr>
              <a:t>Alexandra Fogarty</a:t>
            </a:r>
          </a:p>
          <a:p>
            <a:pPr algn="ctr"/>
            <a:r>
              <a:rPr lang="en-US" sz="2000" i="1" kern="0" dirty="0">
                <a:solidFill>
                  <a:srgbClr val="DDDDDD">
                    <a:lumMod val="25000"/>
                  </a:srgbClr>
                </a:solidFill>
              </a:rPr>
              <a:t>Stone Soup Group</a:t>
            </a:r>
          </a:p>
          <a:p>
            <a:pPr algn="ctr"/>
            <a:endParaRPr lang="en-US" sz="2000" b="1" i="1" kern="0" dirty="0">
              <a:solidFill>
                <a:srgbClr val="DDDDDD">
                  <a:lumMod val="25000"/>
                </a:srgbClr>
              </a:solidFill>
            </a:endParaRPr>
          </a:p>
          <a:p>
            <a:pPr algn="ctr"/>
            <a:r>
              <a:rPr lang="en-US" sz="2000" b="1" i="1" kern="0" dirty="0">
                <a:solidFill>
                  <a:srgbClr val="DDDDDD">
                    <a:lumMod val="25000"/>
                  </a:srgbClr>
                </a:solidFill>
              </a:rPr>
              <a:t>Kristi Moscato</a:t>
            </a:r>
          </a:p>
          <a:p>
            <a:pPr algn="ctr"/>
            <a:r>
              <a:rPr lang="en-US" sz="2000" i="1" kern="0" dirty="0">
                <a:solidFill>
                  <a:srgbClr val="DDDDDD">
                    <a:lumMod val="25000"/>
                  </a:srgbClr>
                </a:solidFill>
              </a:rPr>
              <a:t>Parent Network of WNY</a:t>
            </a:r>
          </a:p>
          <a:p>
            <a:pPr algn="ctr"/>
            <a:endParaRPr lang="en-US" sz="2000" b="1" i="1" kern="0" dirty="0">
              <a:solidFill>
                <a:srgbClr val="DDDDDD">
                  <a:lumMod val="25000"/>
                </a:srgbClr>
              </a:solidFill>
            </a:endParaRPr>
          </a:p>
          <a:p>
            <a:pPr algn="ctr"/>
            <a:r>
              <a:rPr lang="en-US" sz="2000" b="1" i="1" kern="0" dirty="0">
                <a:solidFill>
                  <a:srgbClr val="DDDDDD">
                    <a:lumMod val="25000"/>
                  </a:srgbClr>
                </a:solidFill>
              </a:rPr>
              <a:t>Yvonne </a:t>
            </a:r>
            <a:r>
              <a:rPr lang="en-US" sz="2000" b="1" i="1" kern="0" dirty="0" err="1">
                <a:solidFill>
                  <a:srgbClr val="DDDDDD">
                    <a:lumMod val="25000"/>
                  </a:srgbClr>
                </a:solidFill>
              </a:rPr>
              <a:t>Sinisgalli</a:t>
            </a:r>
            <a:endParaRPr lang="en-US" sz="2000" b="1" i="1" kern="0" dirty="0">
              <a:solidFill>
                <a:srgbClr val="DDDDDD">
                  <a:lumMod val="25000"/>
                </a:srgbClr>
              </a:solidFill>
            </a:endParaRPr>
          </a:p>
          <a:p>
            <a:pPr algn="ctr"/>
            <a:r>
              <a:rPr lang="en-US" sz="2000" i="1" kern="0" dirty="0">
                <a:solidFill>
                  <a:srgbClr val="DDDDDD">
                    <a:lumMod val="25000"/>
                  </a:srgbClr>
                </a:solidFill>
              </a:rPr>
              <a:t>Formerly of the Long Island Advocacy Center</a:t>
            </a:r>
          </a:p>
        </p:txBody>
      </p:sp>
      <p:pic>
        <p:nvPicPr>
          <p:cNvPr id="23" name="Picture 22">
            <a:extLst>
              <a:ext uri="{FF2B5EF4-FFF2-40B4-BE49-F238E27FC236}">
                <a16:creationId xmlns:a16="http://schemas.microsoft.com/office/drawing/2014/main" id="{2CD8A4E1-A41B-42BD-BECE-BA82396DE2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3995" y="349637"/>
            <a:ext cx="668179" cy="703038"/>
          </a:xfrm>
          <a:prstGeom prst="rect">
            <a:avLst/>
          </a:prstGeom>
        </p:spPr>
      </p:pic>
      <p:pic>
        <p:nvPicPr>
          <p:cNvPr id="24" name="Picture 23">
            <a:extLst>
              <a:ext uri="{FF2B5EF4-FFF2-40B4-BE49-F238E27FC236}">
                <a16:creationId xmlns:a16="http://schemas.microsoft.com/office/drawing/2014/main" id="{8BBD72EF-C100-4846-8CD9-64AB481DEE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276" y="437961"/>
            <a:ext cx="521883" cy="549110"/>
          </a:xfrm>
          <a:prstGeom prst="rect">
            <a:avLst/>
          </a:prstGeom>
        </p:spPr>
      </p:pic>
      <p:pic>
        <p:nvPicPr>
          <p:cNvPr id="25" name="Picture 24">
            <a:extLst>
              <a:ext uri="{FF2B5EF4-FFF2-40B4-BE49-F238E27FC236}">
                <a16:creationId xmlns:a16="http://schemas.microsoft.com/office/drawing/2014/main" id="{426A0BF2-9468-425C-8BB0-A9546A0934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620" y="451529"/>
            <a:ext cx="521883" cy="549110"/>
          </a:xfrm>
          <a:prstGeom prst="rect">
            <a:avLst/>
          </a:prstGeom>
        </p:spPr>
      </p:pic>
      <p:sp>
        <p:nvSpPr>
          <p:cNvPr id="26" name="TextBox 25">
            <a:extLst>
              <a:ext uri="{FF2B5EF4-FFF2-40B4-BE49-F238E27FC236}">
                <a16:creationId xmlns:a16="http://schemas.microsoft.com/office/drawing/2014/main" id="{10FA96E2-8012-4EB1-A24C-A9C7BCEAAF5B}"/>
              </a:ext>
            </a:extLst>
          </p:cNvPr>
          <p:cNvSpPr txBox="1"/>
          <p:nvPr/>
        </p:nvSpPr>
        <p:spPr>
          <a:xfrm>
            <a:off x="411110" y="2174872"/>
            <a:ext cx="3072789" cy="523220"/>
          </a:xfrm>
          <a:prstGeom prst="rect">
            <a:avLst/>
          </a:prstGeom>
          <a:noFill/>
        </p:spPr>
        <p:txBody>
          <a:bodyPr wrap="square" rtlCol="0" anchor="ctr">
            <a:spAutoFit/>
          </a:bodyPr>
          <a:lstStyle/>
          <a:p>
            <a:pPr algn="ctr"/>
            <a:r>
              <a:rPr lang="en-US" sz="2800" kern="0" dirty="0">
                <a:solidFill>
                  <a:srgbClr val="005680"/>
                </a:solidFill>
              </a:rPr>
              <a:t>NAPTAC, in Brief</a:t>
            </a:r>
          </a:p>
        </p:txBody>
      </p:sp>
      <p:sp>
        <p:nvSpPr>
          <p:cNvPr id="27" name="TextBox 26">
            <a:extLst>
              <a:ext uri="{FF2B5EF4-FFF2-40B4-BE49-F238E27FC236}">
                <a16:creationId xmlns:a16="http://schemas.microsoft.com/office/drawing/2014/main" id="{44E2278E-79FB-4169-8D23-57AEEC0094E0}"/>
              </a:ext>
            </a:extLst>
          </p:cNvPr>
          <p:cNvSpPr txBox="1"/>
          <p:nvPr/>
        </p:nvSpPr>
        <p:spPr>
          <a:xfrm>
            <a:off x="93648" y="2936447"/>
            <a:ext cx="3631249" cy="1015663"/>
          </a:xfrm>
          <a:prstGeom prst="rect">
            <a:avLst/>
          </a:prstGeom>
          <a:noFill/>
        </p:spPr>
        <p:txBody>
          <a:bodyPr wrap="square" rtlCol="0">
            <a:spAutoFit/>
          </a:bodyPr>
          <a:lstStyle/>
          <a:p>
            <a:pPr algn="ctr"/>
            <a:r>
              <a:rPr lang="en-US" sz="2000" b="1" i="1" kern="0" dirty="0">
                <a:solidFill>
                  <a:srgbClr val="DDDDDD">
                    <a:lumMod val="25000"/>
                  </a:srgbClr>
                </a:solidFill>
              </a:rPr>
              <a:t>Judy Wiley</a:t>
            </a:r>
            <a:br>
              <a:rPr lang="en-US" sz="2000" b="1" i="1" kern="0" dirty="0">
                <a:solidFill>
                  <a:srgbClr val="DDDDDD">
                    <a:lumMod val="25000"/>
                  </a:srgbClr>
                </a:solidFill>
              </a:rPr>
            </a:br>
            <a:r>
              <a:rPr lang="en-US" sz="2000" kern="0" dirty="0">
                <a:solidFill>
                  <a:srgbClr val="DDDDDD">
                    <a:lumMod val="25000"/>
                  </a:srgbClr>
                </a:solidFill>
              </a:rPr>
              <a:t>Program Manager</a:t>
            </a:r>
          </a:p>
          <a:p>
            <a:pPr algn="ctr"/>
            <a:r>
              <a:rPr lang="en-US" sz="2000" kern="0" dirty="0">
                <a:solidFill>
                  <a:srgbClr val="DDDDDD">
                    <a:lumMod val="25000"/>
                  </a:srgbClr>
                </a:solidFill>
              </a:rPr>
              <a:t>NAPTAC</a:t>
            </a:r>
          </a:p>
        </p:txBody>
      </p:sp>
      <p:cxnSp>
        <p:nvCxnSpPr>
          <p:cNvPr id="28" name="Straight Connector 27">
            <a:extLst>
              <a:ext uri="{FF2B5EF4-FFF2-40B4-BE49-F238E27FC236}">
                <a16:creationId xmlns:a16="http://schemas.microsoft.com/office/drawing/2014/main" id="{9620F23C-20DB-4FC5-BCAA-1CA55DBFBADF}"/>
              </a:ext>
            </a:extLst>
          </p:cNvPr>
          <p:cNvCxnSpPr>
            <a:cxnSpLocks/>
          </p:cNvCxnSpPr>
          <p:nvPr/>
        </p:nvCxnSpPr>
        <p:spPr>
          <a:xfrm>
            <a:off x="3847106" y="1830434"/>
            <a:ext cx="0" cy="4645780"/>
          </a:xfrm>
          <a:prstGeom prst="line">
            <a:avLst/>
          </a:prstGeom>
          <a:noFill/>
          <a:ln w="12700" cap="flat" cmpd="sng" algn="ctr">
            <a:solidFill>
              <a:srgbClr val="BE007C"/>
            </a:solidFill>
            <a:prstDash val="solid"/>
            <a:miter lim="800000"/>
          </a:ln>
          <a:effectLst>
            <a:outerShdw blurRad="50800" dist="38100" dir="2700000" algn="tl" rotWithShape="0">
              <a:prstClr val="black">
                <a:alpha val="40000"/>
              </a:prstClr>
            </a:outerShdw>
          </a:effectLst>
        </p:spPr>
      </p:cxnSp>
      <p:sp>
        <p:nvSpPr>
          <p:cNvPr id="29" name="Wave 28">
            <a:extLst>
              <a:ext uri="{FF2B5EF4-FFF2-40B4-BE49-F238E27FC236}">
                <a16:creationId xmlns:a16="http://schemas.microsoft.com/office/drawing/2014/main" id="{0A9D9736-D576-4301-B126-9CABF99B87B1}"/>
              </a:ext>
            </a:extLst>
          </p:cNvPr>
          <p:cNvSpPr/>
          <p:nvPr/>
        </p:nvSpPr>
        <p:spPr>
          <a:xfrm rot="16200000">
            <a:off x="-3370561"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75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6B2239-9B7D-4E44-8328-C58EFE15D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363" y="939691"/>
            <a:ext cx="2871002" cy="4978617"/>
          </a:xfrm>
          <a:prstGeom prst="rect">
            <a:avLst/>
          </a:prstGeom>
          <a:ln>
            <a:solidFill>
              <a:schemeClr val="accent1"/>
            </a:solidFill>
          </a:ln>
          <a:effectLst>
            <a:outerShdw blurRad="50800" dist="38100" dir="2700000" algn="tl" rotWithShape="0">
              <a:prstClr val="black">
                <a:alpha val="40000"/>
              </a:prstClr>
            </a:outerShdw>
          </a:effectLst>
        </p:spPr>
      </p:pic>
      <p:sp>
        <p:nvSpPr>
          <p:cNvPr id="4" name="Title 1">
            <a:extLst>
              <a:ext uri="{FF2B5EF4-FFF2-40B4-BE49-F238E27FC236}">
                <a16:creationId xmlns:a16="http://schemas.microsoft.com/office/drawing/2014/main" id="{A8062028-5EC5-487C-84A9-82E89EB3F764}"/>
              </a:ext>
            </a:extLst>
          </p:cNvPr>
          <p:cNvSpPr txBox="1">
            <a:spLocks/>
          </p:cNvSpPr>
          <p:nvPr/>
        </p:nvSpPr>
        <p:spPr>
          <a:xfrm>
            <a:off x="3564871" y="5260528"/>
            <a:ext cx="7626350" cy="657780"/>
          </a:xfrm>
          <a:prstGeom prst="rect">
            <a:avLst/>
          </a:prstGeom>
        </p:spPr>
        <p:txBody>
          <a:bodyP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990033"/>
                </a:solidFill>
                <a:latin typeface="+mn-lt"/>
              </a:rPr>
              <a:t>Please do tell us…</a:t>
            </a:r>
          </a:p>
        </p:txBody>
      </p:sp>
      <p:sp>
        <p:nvSpPr>
          <p:cNvPr id="5" name="Wave 4">
            <a:extLst>
              <a:ext uri="{FF2B5EF4-FFF2-40B4-BE49-F238E27FC236}">
                <a16:creationId xmlns:a16="http://schemas.microsoft.com/office/drawing/2014/main" id="{57716441-966E-4952-BA90-AA1A6E26C72A}"/>
              </a:ext>
            </a:extLst>
          </p:cNvPr>
          <p:cNvSpPr/>
          <p:nvPr/>
        </p:nvSpPr>
        <p:spPr>
          <a:xfrm rot="16200000">
            <a:off x="-3370561" y="3321357"/>
            <a:ext cx="6857999" cy="215288"/>
          </a:xfrm>
          <a:prstGeom prst="wave">
            <a:avLst/>
          </a:prstGeom>
          <a:solidFill>
            <a:srgbClr val="00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70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ousekeeping Slides">
  <a:themeElements>
    <a:clrScheme name="CPIR 2.0 COLOR SCHEME">
      <a:dk1>
        <a:srgbClr val="000000"/>
      </a:dk1>
      <a:lt1>
        <a:srgbClr val="000000"/>
      </a:lt1>
      <a:dk2>
        <a:srgbClr val="BCBCB3"/>
      </a:dk2>
      <a:lt2>
        <a:srgbClr val="DDDDDD"/>
      </a:lt2>
      <a:accent1>
        <a:srgbClr val="005680"/>
      </a:accent1>
      <a:accent2>
        <a:srgbClr val="5B2F00"/>
      </a:accent2>
      <a:accent3>
        <a:srgbClr val="617C00"/>
      </a:accent3>
      <a:accent4>
        <a:srgbClr val="BE007C"/>
      </a:accent4>
      <a:accent5>
        <a:srgbClr val="F5F5F0"/>
      </a:accent5>
      <a:accent6>
        <a:srgbClr val="1A00B1"/>
      </a:accent6>
      <a:hlink>
        <a:srgbClr val="2200E5"/>
      </a:hlink>
      <a:folHlink>
        <a:srgbClr val="2200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R Webinar Template NEW" id="{28E893C4-0FFB-4C83-BC5B-B72750DD779B}" vid="{375E1019-D787-4BC2-9DBC-A10B6E987C8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CPIR2 Webinar Template NEW</Template>
  <TotalTime>15076</TotalTime>
  <Words>1243</Words>
  <Application>Microsoft Office PowerPoint</Application>
  <PresentationFormat>Widescreen</PresentationFormat>
  <Paragraphs>194</Paragraphs>
  <Slides>24</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24</vt:i4>
      </vt:variant>
    </vt:vector>
  </HeadingPairs>
  <TitlesOfParts>
    <vt:vector size="39" baseType="lpstr">
      <vt:lpstr>Arial</vt:lpstr>
      <vt:lpstr>Calibri</vt:lpstr>
      <vt:lpstr>Calibri Light</vt:lpstr>
      <vt:lpstr>Californian FB</vt:lpstr>
      <vt:lpstr>Courier New</vt:lpstr>
      <vt:lpstr>Curlz MT</vt:lpstr>
      <vt:lpstr>French Script MT</vt:lpstr>
      <vt:lpstr>Georgia</vt:lpstr>
      <vt:lpstr>Segoe Print</vt:lpstr>
      <vt:lpstr>Wingdings</vt:lpstr>
      <vt:lpstr>Custom Design</vt:lpstr>
      <vt:lpstr>1_Custom Design</vt:lpstr>
      <vt:lpstr>2_Custom Design</vt:lpstr>
      <vt:lpstr>Housekeeping Slides</vt:lpstr>
      <vt:lpstr>Office Theme</vt:lpstr>
      <vt:lpstr>PowerPoint Presentation</vt:lpstr>
      <vt:lpstr>PowerPoint Presentation</vt:lpstr>
      <vt:lpstr>Webinar Housekeeping</vt:lpstr>
      <vt:lpstr>PowerPoint Presentation</vt:lpstr>
      <vt:lpstr>PowerPoint Presentation</vt:lpstr>
      <vt:lpstr>PowerPoint Presentation</vt:lpstr>
      <vt:lpstr>CPIR’s Commitment</vt:lpstr>
      <vt:lpstr>PowerPoint Presentation</vt:lpstr>
      <vt:lpstr>PowerPoint Presentation</vt:lpstr>
      <vt:lpstr>Structure of the Library</vt:lpstr>
      <vt:lpstr>Structure of the Library (continued)</vt:lpstr>
      <vt:lpstr>Welcome | Landing Page</vt:lpstr>
      <vt:lpstr>Tier 1: Native Culture &amp; Background</vt:lpstr>
      <vt:lpstr>PowerPoint Presentation</vt:lpstr>
      <vt:lpstr>PowerPoint Presentation</vt:lpstr>
      <vt:lpstr>PowerPoint Presentation</vt:lpstr>
      <vt:lpstr>Tier 3: Native Children and Youth</vt:lpstr>
      <vt:lpstr>Tier 4: Additional Information &amp; Resources</vt:lpstr>
      <vt:lpstr>Next Steps in Hosting the NAPTAC Library</vt:lpstr>
      <vt:lpstr>PowerPoint Presentation</vt:lpstr>
      <vt:lpstr>Don’t forget that your Rptac is a ready source of targeted and intensive technical assistance!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Kupper</dc:creator>
  <cp:lastModifiedBy>Lisa Kupper</cp:lastModifiedBy>
  <cp:revision>477</cp:revision>
  <dcterms:created xsi:type="dcterms:W3CDTF">2018-11-15T19:06:44Z</dcterms:created>
  <dcterms:modified xsi:type="dcterms:W3CDTF">2020-02-06T19:03:06Z</dcterms:modified>
</cp:coreProperties>
</file>