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29"/>
  </p:notesMasterIdLst>
  <p:sldIdLst>
    <p:sldId id="308" r:id="rId2"/>
    <p:sldId id="309" r:id="rId3"/>
    <p:sldId id="257" r:id="rId4"/>
    <p:sldId id="303" r:id="rId5"/>
    <p:sldId id="264" r:id="rId6"/>
    <p:sldId id="290" r:id="rId7"/>
    <p:sldId id="265" r:id="rId8"/>
    <p:sldId id="270" r:id="rId9"/>
    <p:sldId id="297" r:id="rId10"/>
    <p:sldId id="269" r:id="rId11"/>
    <p:sldId id="272" r:id="rId12"/>
    <p:sldId id="296" r:id="rId13"/>
    <p:sldId id="292" r:id="rId14"/>
    <p:sldId id="304" r:id="rId15"/>
    <p:sldId id="273" r:id="rId16"/>
    <p:sldId id="294" r:id="rId17"/>
    <p:sldId id="305" r:id="rId18"/>
    <p:sldId id="295" r:id="rId19"/>
    <p:sldId id="274" r:id="rId20"/>
    <p:sldId id="271" r:id="rId21"/>
    <p:sldId id="293" r:id="rId22"/>
    <p:sldId id="275" r:id="rId23"/>
    <p:sldId id="284" r:id="rId24"/>
    <p:sldId id="310" r:id="rId25"/>
    <p:sldId id="311" r:id="rId26"/>
    <p:sldId id="312" r:id="rId27"/>
    <p:sldId id="29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EC35A"/>
    <a:srgbClr val="8E27CA"/>
    <a:srgbClr val="C700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5" autoAdjust="0"/>
    <p:restoredTop sz="78418" autoAdjust="0"/>
  </p:normalViewPr>
  <p:slideViewPr>
    <p:cSldViewPr snapToGrid="0" snapToObjects="1">
      <p:cViewPr varScale="1">
        <p:scale>
          <a:sx n="91" d="100"/>
          <a:sy n="91" d="100"/>
        </p:scale>
        <p:origin x="2202" y="78"/>
      </p:cViewPr>
      <p:guideLst>
        <p:guide orient="horz" pos="2160"/>
        <p:guide pos="2880"/>
      </p:guideLst>
    </p:cSldViewPr>
  </p:slideViewPr>
  <p:outlineViewPr>
    <p:cViewPr>
      <p:scale>
        <a:sx n="33" d="100"/>
        <a:sy n="33" d="100"/>
      </p:scale>
      <p:origin x="48" y="3451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C57FA-227C-4647-919E-29125FBD919D}" type="doc">
      <dgm:prSet loTypeId="urn:microsoft.com/office/officeart/2005/8/layout/vList2" loCatId="" qsTypeId="urn:microsoft.com/office/officeart/2005/8/quickstyle/simple4" qsCatId="simple" csTypeId="urn:microsoft.com/office/officeart/2005/8/colors/accent3_4" csCatId="accent3"/>
      <dgm:spPr/>
      <dgm:t>
        <a:bodyPr/>
        <a:lstStyle/>
        <a:p>
          <a:endParaRPr lang="en-US"/>
        </a:p>
      </dgm:t>
    </dgm:pt>
    <dgm:pt modelId="{82EF4FC0-B51C-7F4A-A2DF-80629178CF0D}">
      <dgm:prSet/>
      <dgm:spPr/>
      <dgm:t>
        <a:bodyPr/>
        <a:lstStyle/>
        <a:p>
          <a:pPr rtl="0"/>
          <a:r>
            <a:rPr lang="en-US" u="none" dirty="0" smtClean="0"/>
            <a:t>3 broad goals: </a:t>
          </a:r>
          <a:endParaRPr lang="en-US" u="none" dirty="0"/>
        </a:p>
      </dgm:t>
    </dgm:pt>
    <dgm:pt modelId="{41EF8803-508B-0C4F-98FA-9CE345535E76}" type="parTrans" cxnId="{25885CC8-A166-AE4F-BBFB-1B0812AE06DE}">
      <dgm:prSet/>
      <dgm:spPr/>
      <dgm:t>
        <a:bodyPr/>
        <a:lstStyle/>
        <a:p>
          <a:endParaRPr lang="en-US"/>
        </a:p>
      </dgm:t>
    </dgm:pt>
    <dgm:pt modelId="{304FFF17-5516-B142-A4E9-90A6676BF463}" type="sibTrans" cxnId="{25885CC8-A166-AE4F-BBFB-1B0812AE06DE}">
      <dgm:prSet/>
      <dgm:spPr/>
      <dgm:t>
        <a:bodyPr/>
        <a:lstStyle/>
        <a:p>
          <a:endParaRPr lang="en-US"/>
        </a:p>
      </dgm:t>
    </dgm:pt>
    <dgm:pt modelId="{690FFA86-6AD5-B24B-AC5D-8989BF8436B3}">
      <dgm:prSet/>
      <dgm:spPr/>
      <dgm:t>
        <a:bodyPr/>
        <a:lstStyle/>
        <a:p>
          <a:pPr rtl="0"/>
          <a:r>
            <a:rPr lang="en-US" dirty="0" smtClean="0"/>
            <a:t>Improve educational services in </a:t>
          </a:r>
          <a:r>
            <a:rPr lang="en-US" b="1" dirty="0" smtClean="0"/>
            <a:t>institutions</a:t>
          </a:r>
          <a:endParaRPr lang="en-US" dirty="0"/>
        </a:p>
      </dgm:t>
    </dgm:pt>
    <dgm:pt modelId="{1ACAAD84-B090-BF49-9050-F8908BFC9A98}" type="parTrans" cxnId="{32C0B845-5D83-D64F-B3A7-658EF48FC36D}">
      <dgm:prSet/>
      <dgm:spPr/>
      <dgm:t>
        <a:bodyPr/>
        <a:lstStyle/>
        <a:p>
          <a:endParaRPr lang="en-US"/>
        </a:p>
      </dgm:t>
    </dgm:pt>
    <dgm:pt modelId="{2A5DF9C9-862D-8246-BF53-5C9DA285D59B}" type="sibTrans" cxnId="{32C0B845-5D83-D64F-B3A7-658EF48FC36D}">
      <dgm:prSet/>
      <dgm:spPr/>
      <dgm:t>
        <a:bodyPr/>
        <a:lstStyle/>
        <a:p>
          <a:endParaRPr lang="en-US"/>
        </a:p>
      </dgm:t>
    </dgm:pt>
    <dgm:pt modelId="{60912757-5111-B647-8668-5872640AA99F}">
      <dgm:prSet/>
      <dgm:spPr/>
      <dgm:t>
        <a:bodyPr/>
        <a:lstStyle/>
        <a:p>
          <a:pPr rtl="0"/>
          <a:r>
            <a:rPr lang="en-US" dirty="0" smtClean="0"/>
            <a:t>Improve youth </a:t>
          </a:r>
          <a:r>
            <a:rPr lang="en-US" b="1" dirty="0" smtClean="0"/>
            <a:t>transition</a:t>
          </a:r>
          <a:r>
            <a:rPr lang="en-US" dirty="0" smtClean="0"/>
            <a:t> between institutionalization to further schooling or employment</a:t>
          </a:r>
          <a:endParaRPr lang="en-US" dirty="0"/>
        </a:p>
      </dgm:t>
    </dgm:pt>
    <dgm:pt modelId="{A2F2F665-8130-344B-922A-B8D5BE1E6AED}" type="parTrans" cxnId="{92B6CB8C-4EAC-FA4B-BB77-06C31F674FA5}">
      <dgm:prSet/>
      <dgm:spPr/>
      <dgm:t>
        <a:bodyPr/>
        <a:lstStyle/>
        <a:p>
          <a:endParaRPr lang="en-US"/>
        </a:p>
      </dgm:t>
    </dgm:pt>
    <dgm:pt modelId="{C9293487-0592-EE4D-9714-89419D2C1353}" type="sibTrans" cxnId="{92B6CB8C-4EAC-FA4B-BB77-06C31F674FA5}">
      <dgm:prSet/>
      <dgm:spPr/>
      <dgm:t>
        <a:bodyPr/>
        <a:lstStyle/>
        <a:p>
          <a:endParaRPr lang="en-US"/>
        </a:p>
      </dgm:t>
    </dgm:pt>
    <dgm:pt modelId="{F4D6F724-1102-FC4B-A03B-A15430730EB2}">
      <dgm:prSet/>
      <dgm:spPr/>
      <dgm:t>
        <a:bodyPr/>
        <a:lstStyle/>
        <a:p>
          <a:pPr rtl="0"/>
          <a:r>
            <a:rPr lang="en-US" dirty="0" smtClean="0"/>
            <a:t>Prevent </a:t>
          </a:r>
          <a:r>
            <a:rPr lang="en-US" b="1" dirty="0" smtClean="0"/>
            <a:t>dropout</a:t>
          </a:r>
          <a:endParaRPr lang="en-US" dirty="0"/>
        </a:p>
      </dgm:t>
    </dgm:pt>
    <dgm:pt modelId="{7DBCA3E1-78CD-514E-9EDF-FAEBEBA968C0}" type="parTrans" cxnId="{7A9DD453-B6CE-AC44-AEF0-9E678A827175}">
      <dgm:prSet/>
      <dgm:spPr/>
      <dgm:t>
        <a:bodyPr/>
        <a:lstStyle/>
        <a:p>
          <a:endParaRPr lang="en-US"/>
        </a:p>
      </dgm:t>
    </dgm:pt>
    <dgm:pt modelId="{C20CC8AB-0F3E-7C41-88EE-1FFC663FC37D}" type="sibTrans" cxnId="{7A9DD453-B6CE-AC44-AEF0-9E678A827175}">
      <dgm:prSet/>
      <dgm:spPr/>
      <dgm:t>
        <a:bodyPr/>
        <a:lstStyle/>
        <a:p>
          <a:endParaRPr lang="en-US"/>
        </a:p>
      </dgm:t>
    </dgm:pt>
    <dgm:pt modelId="{9597A620-D3AE-5946-92A1-865BD8DADA67}" type="pres">
      <dgm:prSet presAssocID="{884C57FA-227C-4647-919E-29125FBD919D}" presName="linear" presStyleCnt="0">
        <dgm:presLayoutVars>
          <dgm:animLvl val="lvl"/>
          <dgm:resizeHandles val="exact"/>
        </dgm:presLayoutVars>
      </dgm:prSet>
      <dgm:spPr/>
      <dgm:t>
        <a:bodyPr/>
        <a:lstStyle/>
        <a:p>
          <a:endParaRPr lang="en-US"/>
        </a:p>
      </dgm:t>
    </dgm:pt>
    <dgm:pt modelId="{0EE6151C-B288-CE46-880C-AC159CA635A8}" type="pres">
      <dgm:prSet presAssocID="{82EF4FC0-B51C-7F4A-A2DF-80629178CF0D}" presName="parentText" presStyleLbl="node1" presStyleIdx="0" presStyleCnt="1">
        <dgm:presLayoutVars>
          <dgm:chMax val="0"/>
          <dgm:bulletEnabled val="1"/>
        </dgm:presLayoutVars>
      </dgm:prSet>
      <dgm:spPr/>
      <dgm:t>
        <a:bodyPr/>
        <a:lstStyle/>
        <a:p>
          <a:endParaRPr lang="en-US"/>
        </a:p>
      </dgm:t>
    </dgm:pt>
    <dgm:pt modelId="{5880CAC1-9029-2143-B3D6-94C6A2137E8C}" type="pres">
      <dgm:prSet presAssocID="{82EF4FC0-B51C-7F4A-A2DF-80629178CF0D}" presName="childText" presStyleLbl="revTx" presStyleIdx="0" presStyleCnt="1">
        <dgm:presLayoutVars>
          <dgm:bulletEnabled val="1"/>
        </dgm:presLayoutVars>
      </dgm:prSet>
      <dgm:spPr/>
      <dgm:t>
        <a:bodyPr/>
        <a:lstStyle/>
        <a:p>
          <a:endParaRPr lang="en-US"/>
        </a:p>
      </dgm:t>
    </dgm:pt>
  </dgm:ptLst>
  <dgm:cxnLst>
    <dgm:cxn modelId="{9D2098F4-8618-4DC5-8F05-1539316902B3}" type="presOf" srcId="{690FFA86-6AD5-B24B-AC5D-8989BF8436B3}" destId="{5880CAC1-9029-2143-B3D6-94C6A2137E8C}" srcOrd="0" destOrd="0" presId="urn:microsoft.com/office/officeart/2005/8/layout/vList2"/>
    <dgm:cxn modelId="{97A2C770-20F7-4237-B662-5955B07D77A6}" type="presOf" srcId="{60912757-5111-B647-8668-5872640AA99F}" destId="{5880CAC1-9029-2143-B3D6-94C6A2137E8C}" srcOrd="0" destOrd="1" presId="urn:microsoft.com/office/officeart/2005/8/layout/vList2"/>
    <dgm:cxn modelId="{327A5A98-23DB-4D9E-8819-7491CA2C0827}" type="presOf" srcId="{884C57FA-227C-4647-919E-29125FBD919D}" destId="{9597A620-D3AE-5946-92A1-865BD8DADA67}" srcOrd="0" destOrd="0" presId="urn:microsoft.com/office/officeart/2005/8/layout/vList2"/>
    <dgm:cxn modelId="{5B070425-8206-4F14-9379-B2E23AAC8C5B}" type="presOf" srcId="{82EF4FC0-B51C-7F4A-A2DF-80629178CF0D}" destId="{0EE6151C-B288-CE46-880C-AC159CA635A8}" srcOrd="0" destOrd="0" presId="urn:microsoft.com/office/officeart/2005/8/layout/vList2"/>
    <dgm:cxn modelId="{92B6CB8C-4EAC-FA4B-BB77-06C31F674FA5}" srcId="{82EF4FC0-B51C-7F4A-A2DF-80629178CF0D}" destId="{60912757-5111-B647-8668-5872640AA99F}" srcOrd="1" destOrd="0" parTransId="{A2F2F665-8130-344B-922A-B8D5BE1E6AED}" sibTransId="{C9293487-0592-EE4D-9714-89419D2C1353}"/>
    <dgm:cxn modelId="{A7BD8169-3217-4E43-93B0-2AB458C57811}" type="presOf" srcId="{F4D6F724-1102-FC4B-A03B-A15430730EB2}" destId="{5880CAC1-9029-2143-B3D6-94C6A2137E8C}" srcOrd="0" destOrd="2" presId="urn:microsoft.com/office/officeart/2005/8/layout/vList2"/>
    <dgm:cxn modelId="{32C0B845-5D83-D64F-B3A7-658EF48FC36D}" srcId="{82EF4FC0-B51C-7F4A-A2DF-80629178CF0D}" destId="{690FFA86-6AD5-B24B-AC5D-8989BF8436B3}" srcOrd="0" destOrd="0" parTransId="{1ACAAD84-B090-BF49-9050-F8908BFC9A98}" sibTransId="{2A5DF9C9-862D-8246-BF53-5C9DA285D59B}"/>
    <dgm:cxn modelId="{25885CC8-A166-AE4F-BBFB-1B0812AE06DE}" srcId="{884C57FA-227C-4647-919E-29125FBD919D}" destId="{82EF4FC0-B51C-7F4A-A2DF-80629178CF0D}" srcOrd="0" destOrd="0" parTransId="{41EF8803-508B-0C4F-98FA-9CE345535E76}" sibTransId="{304FFF17-5516-B142-A4E9-90A6676BF463}"/>
    <dgm:cxn modelId="{7A9DD453-B6CE-AC44-AEF0-9E678A827175}" srcId="{82EF4FC0-B51C-7F4A-A2DF-80629178CF0D}" destId="{F4D6F724-1102-FC4B-A03B-A15430730EB2}" srcOrd="2" destOrd="0" parTransId="{7DBCA3E1-78CD-514E-9EDF-FAEBEBA968C0}" sibTransId="{C20CC8AB-0F3E-7C41-88EE-1FFC663FC37D}"/>
    <dgm:cxn modelId="{9AA2349B-5BA4-4FA1-BCE4-2470529E3E88}" type="presParOf" srcId="{9597A620-D3AE-5946-92A1-865BD8DADA67}" destId="{0EE6151C-B288-CE46-880C-AC159CA635A8}" srcOrd="0" destOrd="0" presId="urn:microsoft.com/office/officeart/2005/8/layout/vList2"/>
    <dgm:cxn modelId="{45F67B8B-1CF0-4ACB-9CEF-6E5652852E33}" type="presParOf" srcId="{9597A620-D3AE-5946-92A1-865BD8DADA67}" destId="{5880CAC1-9029-2143-B3D6-94C6A2137E8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0A6741-2BE3-294E-968A-ACF59D4DD510}" type="doc">
      <dgm:prSet loTypeId="urn:microsoft.com/office/officeart/2005/8/layout/vList2" loCatId="" qsTypeId="urn:microsoft.com/office/officeart/2005/8/quickstyle/simple4" qsCatId="simple" csTypeId="urn:microsoft.com/office/officeart/2005/8/colors/accent3_4" csCatId="accent3" phldr="1"/>
      <dgm:spPr/>
      <dgm:t>
        <a:bodyPr/>
        <a:lstStyle/>
        <a:p>
          <a:endParaRPr lang="en-US"/>
        </a:p>
      </dgm:t>
    </dgm:pt>
    <dgm:pt modelId="{C7CA9857-6287-4D4E-A3EE-374218BCF8EE}">
      <dgm:prSet/>
      <dgm:spPr/>
      <dgm:t>
        <a:bodyPr/>
        <a:lstStyle/>
        <a:p>
          <a:pPr rtl="0"/>
          <a:r>
            <a:rPr lang="en-US" dirty="0" smtClean="0"/>
            <a:t>Find out more at http://</a:t>
          </a:r>
          <a:r>
            <a:rPr lang="en-US" dirty="0" err="1" smtClean="0"/>
            <a:t>jlc.org</a:t>
          </a:r>
          <a:r>
            <a:rPr lang="en-US" dirty="0" smtClean="0"/>
            <a:t>/current-initiatives/protecting-incarcerated-youth/access-quality-education</a:t>
          </a:r>
          <a:endParaRPr lang="en-US" dirty="0"/>
        </a:p>
      </dgm:t>
    </dgm:pt>
    <dgm:pt modelId="{D886EA47-5F80-3045-ABD1-282F8756E2D1}" type="parTrans" cxnId="{8B3DD4A8-D863-B045-B4AA-CB93C182C4F4}">
      <dgm:prSet/>
      <dgm:spPr/>
      <dgm:t>
        <a:bodyPr/>
        <a:lstStyle/>
        <a:p>
          <a:endParaRPr lang="en-US"/>
        </a:p>
      </dgm:t>
    </dgm:pt>
    <dgm:pt modelId="{36F84C71-5D43-FD47-9F74-E238C4E17292}" type="sibTrans" cxnId="{8B3DD4A8-D863-B045-B4AA-CB93C182C4F4}">
      <dgm:prSet/>
      <dgm:spPr/>
      <dgm:t>
        <a:bodyPr/>
        <a:lstStyle/>
        <a:p>
          <a:endParaRPr lang="en-US"/>
        </a:p>
      </dgm:t>
    </dgm:pt>
    <dgm:pt modelId="{44E8190B-077B-344B-8DC3-39F22753E1FB}">
      <dgm:prSet/>
      <dgm:spPr/>
      <dgm:t>
        <a:bodyPr/>
        <a:lstStyle/>
        <a:p>
          <a:pPr rtl="0"/>
          <a:r>
            <a:rPr lang="en-US" dirty="0" smtClean="0"/>
            <a:t>national juvenile justice and education listserv! 	</a:t>
          </a:r>
          <a:endParaRPr lang="en-US" dirty="0"/>
        </a:p>
      </dgm:t>
    </dgm:pt>
    <dgm:pt modelId="{3CBC122D-66F1-D448-9E9A-24BC405F202A}" type="parTrans" cxnId="{34FA2B46-F1FD-704E-8093-3A2D399E8FDD}">
      <dgm:prSet/>
      <dgm:spPr/>
      <dgm:t>
        <a:bodyPr/>
        <a:lstStyle/>
        <a:p>
          <a:endParaRPr lang="en-US"/>
        </a:p>
      </dgm:t>
    </dgm:pt>
    <dgm:pt modelId="{FCF65487-D049-634B-B98C-B373D5D54843}" type="sibTrans" cxnId="{34FA2B46-F1FD-704E-8093-3A2D399E8FDD}">
      <dgm:prSet/>
      <dgm:spPr/>
      <dgm:t>
        <a:bodyPr/>
        <a:lstStyle/>
        <a:p>
          <a:endParaRPr lang="en-US"/>
        </a:p>
      </dgm:t>
    </dgm:pt>
    <dgm:pt modelId="{6E8AE65C-62B7-6544-908A-C5C3BF6D4D63}">
      <dgm:prSet/>
      <dgm:spPr/>
      <dgm:t>
        <a:bodyPr/>
        <a:lstStyle/>
        <a:p>
          <a:r>
            <a:rPr lang="en-US" dirty="0" smtClean="0"/>
            <a:t>Coming soon… Blueprint for Change</a:t>
          </a:r>
          <a:endParaRPr lang="en-US" dirty="0"/>
        </a:p>
      </dgm:t>
    </dgm:pt>
    <dgm:pt modelId="{AC4FB12E-8B7C-4044-B366-78490A6E8E4B}" type="parTrans" cxnId="{37B38385-E912-F547-A40C-6B6DFEC0D2F2}">
      <dgm:prSet/>
      <dgm:spPr/>
      <dgm:t>
        <a:bodyPr/>
        <a:lstStyle/>
        <a:p>
          <a:endParaRPr lang="en-US"/>
        </a:p>
      </dgm:t>
    </dgm:pt>
    <dgm:pt modelId="{B0A7B5ED-AB77-3449-B109-E43DA0E1C76B}" type="sibTrans" cxnId="{37B38385-E912-F547-A40C-6B6DFEC0D2F2}">
      <dgm:prSet/>
      <dgm:spPr/>
      <dgm:t>
        <a:bodyPr/>
        <a:lstStyle/>
        <a:p>
          <a:endParaRPr lang="en-US"/>
        </a:p>
      </dgm:t>
    </dgm:pt>
    <dgm:pt modelId="{197FF0AD-FAB9-E94A-8556-0292092182AB}" type="pres">
      <dgm:prSet presAssocID="{D20A6741-2BE3-294E-968A-ACF59D4DD510}" presName="linear" presStyleCnt="0">
        <dgm:presLayoutVars>
          <dgm:animLvl val="lvl"/>
          <dgm:resizeHandles val="exact"/>
        </dgm:presLayoutVars>
      </dgm:prSet>
      <dgm:spPr/>
      <dgm:t>
        <a:bodyPr/>
        <a:lstStyle/>
        <a:p>
          <a:endParaRPr lang="en-US"/>
        </a:p>
      </dgm:t>
    </dgm:pt>
    <dgm:pt modelId="{3E072298-3741-774F-AD4A-E25EE350F27B}" type="pres">
      <dgm:prSet presAssocID="{C7CA9857-6287-4D4E-A3EE-374218BCF8EE}" presName="parentText" presStyleLbl="node1" presStyleIdx="0" presStyleCnt="3">
        <dgm:presLayoutVars>
          <dgm:chMax val="0"/>
          <dgm:bulletEnabled val="1"/>
        </dgm:presLayoutVars>
      </dgm:prSet>
      <dgm:spPr/>
      <dgm:t>
        <a:bodyPr/>
        <a:lstStyle/>
        <a:p>
          <a:endParaRPr lang="en-US"/>
        </a:p>
      </dgm:t>
    </dgm:pt>
    <dgm:pt modelId="{9378786B-7BCA-9C4A-89EE-457C2CEDAEF1}" type="pres">
      <dgm:prSet presAssocID="{36F84C71-5D43-FD47-9F74-E238C4E17292}" presName="spacer" presStyleCnt="0"/>
      <dgm:spPr/>
      <dgm:t>
        <a:bodyPr/>
        <a:lstStyle/>
        <a:p>
          <a:endParaRPr lang="en-US"/>
        </a:p>
      </dgm:t>
    </dgm:pt>
    <dgm:pt modelId="{B10BA702-C44B-7842-B119-7AB63A445A30}" type="pres">
      <dgm:prSet presAssocID="{44E8190B-077B-344B-8DC3-39F22753E1FB}" presName="parentText" presStyleLbl="node1" presStyleIdx="1" presStyleCnt="3">
        <dgm:presLayoutVars>
          <dgm:chMax val="0"/>
          <dgm:bulletEnabled val="1"/>
        </dgm:presLayoutVars>
      </dgm:prSet>
      <dgm:spPr/>
      <dgm:t>
        <a:bodyPr/>
        <a:lstStyle/>
        <a:p>
          <a:endParaRPr lang="en-US"/>
        </a:p>
      </dgm:t>
    </dgm:pt>
    <dgm:pt modelId="{368A2E69-C30A-C34E-869B-5861AF2A59BC}" type="pres">
      <dgm:prSet presAssocID="{FCF65487-D049-634B-B98C-B373D5D54843}" presName="spacer" presStyleCnt="0"/>
      <dgm:spPr/>
      <dgm:t>
        <a:bodyPr/>
        <a:lstStyle/>
        <a:p>
          <a:endParaRPr lang="en-US"/>
        </a:p>
      </dgm:t>
    </dgm:pt>
    <dgm:pt modelId="{C252CAF1-C1E9-0D49-A300-A40A0B4A8881}" type="pres">
      <dgm:prSet presAssocID="{6E8AE65C-62B7-6544-908A-C5C3BF6D4D63}" presName="parentText" presStyleLbl="node1" presStyleIdx="2" presStyleCnt="3">
        <dgm:presLayoutVars>
          <dgm:chMax val="0"/>
          <dgm:bulletEnabled val="1"/>
        </dgm:presLayoutVars>
      </dgm:prSet>
      <dgm:spPr/>
      <dgm:t>
        <a:bodyPr/>
        <a:lstStyle/>
        <a:p>
          <a:endParaRPr lang="en-US"/>
        </a:p>
      </dgm:t>
    </dgm:pt>
  </dgm:ptLst>
  <dgm:cxnLst>
    <dgm:cxn modelId="{0D5D4DF2-FC47-46C0-9E98-87215CD3DAFB}" type="presOf" srcId="{44E8190B-077B-344B-8DC3-39F22753E1FB}" destId="{B10BA702-C44B-7842-B119-7AB63A445A30}" srcOrd="0" destOrd="0" presId="urn:microsoft.com/office/officeart/2005/8/layout/vList2"/>
    <dgm:cxn modelId="{37B38385-E912-F547-A40C-6B6DFEC0D2F2}" srcId="{D20A6741-2BE3-294E-968A-ACF59D4DD510}" destId="{6E8AE65C-62B7-6544-908A-C5C3BF6D4D63}" srcOrd="2" destOrd="0" parTransId="{AC4FB12E-8B7C-4044-B366-78490A6E8E4B}" sibTransId="{B0A7B5ED-AB77-3449-B109-E43DA0E1C76B}"/>
    <dgm:cxn modelId="{34FA2B46-F1FD-704E-8093-3A2D399E8FDD}" srcId="{D20A6741-2BE3-294E-968A-ACF59D4DD510}" destId="{44E8190B-077B-344B-8DC3-39F22753E1FB}" srcOrd="1" destOrd="0" parTransId="{3CBC122D-66F1-D448-9E9A-24BC405F202A}" sibTransId="{FCF65487-D049-634B-B98C-B373D5D54843}"/>
    <dgm:cxn modelId="{F80B71D6-33BD-49A0-B951-3D7CDE67120C}" type="presOf" srcId="{6E8AE65C-62B7-6544-908A-C5C3BF6D4D63}" destId="{C252CAF1-C1E9-0D49-A300-A40A0B4A8881}" srcOrd="0" destOrd="0" presId="urn:microsoft.com/office/officeart/2005/8/layout/vList2"/>
    <dgm:cxn modelId="{09FDEABC-DA29-42CE-B04B-B0D81BCA19F7}" type="presOf" srcId="{D20A6741-2BE3-294E-968A-ACF59D4DD510}" destId="{197FF0AD-FAB9-E94A-8556-0292092182AB}" srcOrd="0" destOrd="0" presId="urn:microsoft.com/office/officeart/2005/8/layout/vList2"/>
    <dgm:cxn modelId="{014DC14D-2D77-4120-9DAD-F42E18216588}" type="presOf" srcId="{C7CA9857-6287-4D4E-A3EE-374218BCF8EE}" destId="{3E072298-3741-774F-AD4A-E25EE350F27B}" srcOrd="0" destOrd="0" presId="urn:microsoft.com/office/officeart/2005/8/layout/vList2"/>
    <dgm:cxn modelId="{8B3DD4A8-D863-B045-B4AA-CB93C182C4F4}" srcId="{D20A6741-2BE3-294E-968A-ACF59D4DD510}" destId="{C7CA9857-6287-4D4E-A3EE-374218BCF8EE}" srcOrd="0" destOrd="0" parTransId="{D886EA47-5F80-3045-ABD1-282F8756E2D1}" sibTransId="{36F84C71-5D43-FD47-9F74-E238C4E17292}"/>
    <dgm:cxn modelId="{B803A36D-D853-438C-BFEB-31AD0F2B562F}" type="presParOf" srcId="{197FF0AD-FAB9-E94A-8556-0292092182AB}" destId="{3E072298-3741-774F-AD4A-E25EE350F27B}" srcOrd="0" destOrd="0" presId="urn:microsoft.com/office/officeart/2005/8/layout/vList2"/>
    <dgm:cxn modelId="{161E24CF-5FD0-419E-A0ED-6E94BD672CBE}" type="presParOf" srcId="{197FF0AD-FAB9-E94A-8556-0292092182AB}" destId="{9378786B-7BCA-9C4A-89EE-457C2CEDAEF1}" srcOrd="1" destOrd="0" presId="urn:microsoft.com/office/officeart/2005/8/layout/vList2"/>
    <dgm:cxn modelId="{B781508B-B0DF-4DED-B0B5-A05DA984A0C9}" type="presParOf" srcId="{197FF0AD-FAB9-E94A-8556-0292092182AB}" destId="{B10BA702-C44B-7842-B119-7AB63A445A30}" srcOrd="2" destOrd="0" presId="urn:microsoft.com/office/officeart/2005/8/layout/vList2"/>
    <dgm:cxn modelId="{5C0358EF-4438-4418-B641-B9D22F743B98}" type="presParOf" srcId="{197FF0AD-FAB9-E94A-8556-0292092182AB}" destId="{368A2E69-C30A-C34E-869B-5861AF2A59BC}" srcOrd="3" destOrd="0" presId="urn:microsoft.com/office/officeart/2005/8/layout/vList2"/>
    <dgm:cxn modelId="{8F10A946-BA87-44D0-B1EC-BEC2ED2793C8}" type="presParOf" srcId="{197FF0AD-FAB9-E94A-8556-0292092182AB}" destId="{C252CAF1-C1E9-0D49-A300-A40A0B4A888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8776D6-E5B7-F745-A3AD-B5FDF8C0E487}" type="doc">
      <dgm:prSet loTypeId="urn:microsoft.com/office/officeart/2005/8/layout/vList2" loCatId="" qsTypeId="urn:microsoft.com/office/officeart/2005/8/quickstyle/simple4" qsCatId="simple" csTypeId="urn:microsoft.com/office/officeart/2005/8/colors/accent3_4" csCatId="accent3" phldr="1"/>
      <dgm:spPr/>
      <dgm:t>
        <a:bodyPr/>
        <a:lstStyle/>
        <a:p>
          <a:endParaRPr lang="en-US"/>
        </a:p>
      </dgm:t>
    </dgm:pt>
    <dgm:pt modelId="{28050FD9-2195-B646-947C-E7234A2B6CF5}">
      <dgm:prSet/>
      <dgm:spPr/>
      <dgm:t>
        <a:bodyPr/>
        <a:lstStyle/>
        <a:p>
          <a:pPr rtl="0"/>
          <a:r>
            <a:rPr lang="en-US" dirty="0" smtClean="0"/>
            <a:t>Educational assessments when youth enter a juvenile justice facility</a:t>
          </a:r>
          <a:endParaRPr lang="en-US" dirty="0"/>
        </a:p>
      </dgm:t>
    </dgm:pt>
    <dgm:pt modelId="{D2E924C3-30CD-904D-8B10-332D52EB1C6B}" type="parTrans" cxnId="{3EA1C54F-A533-8744-A754-95878D482AEE}">
      <dgm:prSet/>
      <dgm:spPr/>
      <dgm:t>
        <a:bodyPr/>
        <a:lstStyle/>
        <a:p>
          <a:endParaRPr lang="en-US"/>
        </a:p>
      </dgm:t>
    </dgm:pt>
    <dgm:pt modelId="{A494EBC6-7324-074D-A1D7-0A9C672EB886}" type="sibTrans" cxnId="{3EA1C54F-A533-8744-A754-95878D482AEE}">
      <dgm:prSet/>
      <dgm:spPr/>
      <dgm:t>
        <a:bodyPr/>
        <a:lstStyle/>
        <a:p>
          <a:endParaRPr lang="en-US"/>
        </a:p>
      </dgm:t>
    </dgm:pt>
    <dgm:pt modelId="{A80FDCD5-8B45-3A4A-B3AD-6E8613DDC027}">
      <dgm:prSet/>
      <dgm:spPr/>
      <dgm:t>
        <a:bodyPr/>
        <a:lstStyle/>
        <a:p>
          <a:pPr rtl="0"/>
          <a:r>
            <a:rPr lang="en-US" dirty="0" smtClean="0"/>
            <a:t>“when practicable”</a:t>
          </a:r>
          <a:endParaRPr lang="en-US" dirty="0"/>
        </a:p>
      </dgm:t>
    </dgm:pt>
    <dgm:pt modelId="{7E346E11-04CC-F74A-8BCC-3D41126E6B14}" type="parTrans" cxnId="{BE5C7425-6C06-6545-BBAE-03E72451C736}">
      <dgm:prSet/>
      <dgm:spPr/>
      <dgm:t>
        <a:bodyPr/>
        <a:lstStyle/>
        <a:p>
          <a:endParaRPr lang="en-US"/>
        </a:p>
      </dgm:t>
    </dgm:pt>
    <dgm:pt modelId="{AB8F0EF7-6ACA-5340-A50B-B8E5B2D156A2}" type="sibTrans" cxnId="{BE5C7425-6C06-6545-BBAE-03E72451C736}">
      <dgm:prSet/>
      <dgm:spPr/>
      <dgm:t>
        <a:bodyPr/>
        <a:lstStyle/>
        <a:p>
          <a:endParaRPr lang="en-US"/>
        </a:p>
      </dgm:t>
    </dgm:pt>
    <dgm:pt modelId="{1B2AB757-C710-7544-895E-96A029871D9D}" type="pres">
      <dgm:prSet presAssocID="{3B8776D6-E5B7-F745-A3AD-B5FDF8C0E487}" presName="linear" presStyleCnt="0">
        <dgm:presLayoutVars>
          <dgm:animLvl val="lvl"/>
          <dgm:resizeHandles val="exact"/>
        </dgm:presLayoutVars>
      </dgm:prSet>
      <dgm:spPr/>
      <dgm:t>
        <a:bodyPr/>
        <a:lstStyle/>
        <a:p>
          <a:endParaRPr lang="en-US"/>
        </a:p>
      </dgm:t>
    </dgm:pt>
    <dgm:pt modelId="{919771D9-2973-4B4D-B524-BD4EC856A357}" type="pres">
      <dgm:prSet presAssocID="{28050FD9-2195-B646-947C-E7234A2B6CF5}" presName="parentText" presStyleLbl="node1" presStyleIdx="0" presStyleCnt="2">
        <dgm:presLayoutVars>
          <dgm:chMax val="0"/>
          <dgm:bulletEnabled val="1"/>
        </dgm:presLayoutVars>
      </dgm:prSet>
      <dgm:spPr/>
      <dgm:t>
        <a:bodyPr/>
        <a:lstStyle/>
        <a:p>
          <a:endParaRPr lang="en-US"/>
        </a:p>
      </dgm:t>
    </dgm:pt>
    <dgm:pt modelId="{41732FC7-E724-1047-8A24-742F2A240478}" type="pres">
      <dgm:prSet presAssocID="{A494EBC6-7324-074D-A1D7-0A9C672EB886}" presName="spacer" presStyleCnt="0"/>
      <dgm:spPr/>
      <dgm:t>
        <a:bodyPr/>
        <a:lstStyle/>
        <a:p>
          <a:endParaRPr lang="en-US"/>
        </a:p>
      </dgm:t>
    </dgm:pt>
    <dgm:pt modelId="{E255B6B9-6EFC-A04C-A5B9-1D3815455E7F}" type="pres">
      <dgm:prSet presAssocID="{A80FDCD5-8B45-3A4A-B3AD-6E8613DDC027}" presName="parentText" presStyleLbl="node1" presStyleIdx="1" presStyleCnt="2">
        <dgm:presLayoutVars>
          <dgm:chMax val="0"/>
          <dgm:bulletEnabled val="1"/>
        </dgm:presLayoutVars>
      </dgm:prSet>
      <dgm:spPr/>
      <dgm:t>
        <a:bodyPr/>
        <a:lstStyle/>
        <a:p>
          <a:endParaRPr lang="en-US"/>
        </a:p>
      </dgm:t>
    </dgm:pt>
  </dgm:ptLst>
  <dgm:cxnLst>
    <dgm:cxn modelId="{BE5C7425-6C06-6545-BBAE-03E72451C736}" srcId="{3B8776D6-E5B7-F745-A3AD-B5FDF8C0E487}" destId="{A80FDCD5-8B45-3A4A-B3AD-6E8613DDC027}" srcOrd="1" destOrd="0" parTransId="{7E346E11-04CC-F74A-8BCC-3D41126E6B14}" sibTransId="{AB8F0EF7-6ACA-5340-A50B-B8E5B2D156A2}"/>
    <dgm:cxn modelId="{A0BC8A32-91BC-4AEB-8743-520AC508DCD5}" type="presOf" srcId="{28050FD9-2195-B646-947C-E7234A2B6CF5}" destId="{919771D9-2973-4B4D-B524-BD4EC856A357}" srcOrd="0" destOrd="0" presId="urn:microsoft.com/office/officeart/2005/8/layout/vList2"/>
    <dgm:cxn modelId="{EFD906FC-D4EC-4D19-B120-0BBE99F809B7}" type="presOf" srcId="{3B8776D6-E5B7-F745-A3AD-B5FDF8C0E487}" destId="{1B2AB757-C710-7544-895E-96A029871D9D}" srcOrd="0" destOrd="0" presId="urn:microsoft.com/office/officeart/2005/8/layout/vList2"/>
    <dgm:cxn modelId="{86A65B62-8958-4014-9F8A-0B2BA3656E09}" type="presOf" srcId="{A80FDCD5-8B45-3A4A-B3AD-6E8613DDC027}" destId="{E255B6B9-6EFC-A04C-A5B9-1D3815455E7F}" srcOrd="0" destOrd="0" presId="urn:microsoft.com/office/officeart/2005/8/layout/vList2"/>
    <dgm:cxn modelId="{3EA1C54F-A533-8744-A754-95878D482AEE}" srcId="{3B8776D6-E5B7-F745-A3AD-B5FDF8C0E487}" destId="{28050FD9-2195-B646-947C-E7234A2B6CF5}" srcOrd="0" destOrd="0" parTransId="{D2E924C3-30CD-904D-8B10-332D52EB1C6B}" sibTransId="{A494EBC6-7324-074D-A1D7-0A9C672EB886}"/>
    <dgm:cxn modelId="{3FA41010-328A-4774-8247-D8661C932C48}" type="presParOf" srcId="{1B2AB757-C710-7544-895E-96A029871D9D}" destId="{919771D9-2973-4B4D-B524-BD4EC856A357}" srcOrd="0" destOrd="0" presId="urn:microsoft.com/office/officeart/2005/8/layout/vList2"/>
    <dgm:cxn modelId="{21A7B295-DF56-4885-B7AB-E85B3259C18B}" type="presParOf" srcId="{1B2AB757-C710-7544-895E-96A029871D9D}" destId="{41732FC7-E724-1047-8A24-742F2A240478}" srcOrd="1" destOrd="0" presId="urn:microsoft.com/office/officeart/2005/8/layout/vList2"/>
    <dgm:cxn modelId="{10D19400-E322-4B1B-95CD-B125E2F3B10B}" type="presParOf" srcId="{1B2AB757-C710-7544-895E-96A029871D9D}" destId="{E255B6B9-6EFC-A04C-A5B9-1D3815455E7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801F05-203E-7C41-A80E-0287EB6221FF}" type="doc">
      <dgm:prSet loTypeId="urn:microsoft.com/office/officeart/2005/8/layout/hProcess9" loCatId="" qsTypeId="urn:microsoft.com/office/officeart/2005/8/quickstyle/simple4" qsCatId="simple" csTypeId="urn:microsoft.com/office/officeart/2005/8/colors/accent3_4" csCatId="accent3" phldr="1"/>
      <dgm:spPr/>
      <dgm:t>
        <a:bodyPr/>
        <a:lstStyle/>
        <a:p>
          <a:endParaRPr lang="en-US"/>
        </a:p>
      </dgm:t>
    </dgm:pt>
    <dgm:pt modelId="{4B6D103E-D0D2-B146-92EB-2EE324CAF1FE}">
      <dgm:prSet/>
      <dgm:spPr/>
      <dgm:t>
        <a:bodyPr/>
        <a:lstStyle/>
        <a:p>
          <a:pPr rtl="0"/>
          <a:r>
            <a:rPr lang="en-US" dirty="0" smtClean="0"/>
            <a:t>Correctional facilities </a:t>
          </a:r>
        </a:p>
        <a:p>
          <a:pPr rtl="0"/>
          <a:r>
            <a:rPr lang="en-US" dirty="0" smtClean="0"/>
            <a:t>work w/youth’s family &amp; LEA</a:t>
          </a:r>
          <a:endParaRPr lang="en-US" dirty="0"/>
        </a:p>
      </dgm:t>
    </dgm:pt>
    <dgm:pt modelId="{A8B482CE-4CB8-0C48-B6C3-C29A662B84B9}" type="parTrans" cxnId="{74FB6843-C049-7840-A4C1-13EADEC4CA94}">
      <dgm:prSet/>
      <dgm:spPr/>
      <dgm:t>
        <a:bodyPr/>
        <a:lstStyle/>
        <a:p>
          <a:endParaRPr lang="en-US"/>
        </a:p>
      </dgm:t>
    </dgm:pt>
    <dgm:pt modelId="{A8E99261-77EA-C844-ABAF-E2B521979E19}" type="sibTrans" cxnId="{74FB6843-C049-7840-A4C1-13EADEC4CA94}">
      <dgm:prSet/>
      <dgm:spPr/>
      <dgm:t>
        <a:bodyPr/>
        <a:lstStyle/>
        <a:p>
          <a:endParaRPr lang="en-US"/>
        </a:p>
      </dgm:t>
    </dgm:pt>
    <dgm:pt modelId="{3B5F386D-9F3A-494E-8A30-265A20380B81}">
      <dgm:prSet/>
      <dgm:spPr/>
      <dgm:t>
        <a:bodyPr/>
        <a:lstStyle/>
        <a:p>
          <a:r>
            <a:rPr lang="en-US" dirty="0" smtClean="0"/>
            <a:t>ensure academic records &amp; plans re: continuation of ed. services for youth are </a:t>
          </a:r>
          <a:r>
            <a:rPr lang="en-US" u="sng" dirty="0" smtClean="0"/>
            <a:t>shared </a:t>
          </a:r>
          <a:endParaRPr lang="en-US" u="sng" dirty="0"/>
        </a:p>
      </dgm:t>
    </dgm:pt>
    <dgm:pt modelId="{6746FD4B-BD7A-5344-9AA0-4BECA9123707}" type="parTrans" cxnId="{C1693E77-3125-CC42-A1EC-BDA0B20701CB}">
      <dgm:prSet/>
      <dgm:spPr/>
      <dgm:t>
        <a:bodyPr/>
        <a:lstStyle/>
        <a:p>
          <a:endParaRPr lang="en-US"/>
        </a:p>
      </dgm:t>
    </dgm:pt>
    <dgm:pt modelId="{452F253C-0F41-A541-90AD-F5B6AD672BAE}" type="sibTrans" cxnId="{C1693E77-3125-CC42-A1EC-BDA0B20701CB}">
      <dgm:prSet/>
      <dgm:spPr/>
      <dgm:t>
        <a:bodyPr/>
        <a:lstStyle/>
        <a:p>
          <a:endParaRPr lang="en-US"/>
        </a:p>
      </dgm:t>
    </dgm:pt>
    <dgm:pt modelId="{CDD3329E-4ED3-3C40-958A-7BEFB97C7147}">
      <dgm:prSet/>
      <dgm:spPr/>
      <dgm:t>
        <a:bodyPr/>
        <a:lstStyle/>
        <a:p>
          <a:r>
            <a:rPr lang="en-US" dirty="0" smtClean="0"/>
            <a:t>and </a:t>
          </a:r>
          <a:r>
            <a:rPr lang="en-US" u="sng" dirty="0" smtClean="0"/>
            <a:t>transfer</a:t>
          </a:r>
          <a:r>
            <a:rPr lang="en-US" dirty="0" smtClean="0"/>
            <a:t> with the youth to the facility</a:t>
          </a:r>
          <a:endParaRPr lang="en-US" dirty="0"/>
        </a:p>
      </dgm:t>
    </dgm:pt>
    <dgm:pt modelId="{AB42E11C-F049-654F-A0F2-4154B43646FB}" type="parTrans" cxnId="{96D49C12-D770-9345-AC2F-4C656E0A69DD}">
      <dgm:prSet/>
      <dgm:spPr/>
      <dgm:t>
        <a:bodyPr/>
        <a:lstStyle/>
        <a:p>
          <a:endParaRPr lang="en-US"/>
        </a:p>
      </dgm:t>
    </dgm:pt>
    <dgm:pt modelId="{DBE0A399-55A2-CA40-9504-3FB1D4E3B103}" type="sibTrans" cxnId="{96D49C12-D770-9345-AC2F-4C656E0A69DD}">
      <dgm:prSet/>
      <dgm:spPr/>
      <dgm:t>
        <a:bodyPr/>
        <a:lstStyle/>
        <a:p>
          <a:endParaRPr lang="en-US"/>
        </a:p>
      </dgm:t>
    </dgm:pt>
    <dgm:pt modelId="{80AD871E-3A41-0E48-98EE-BC30BB9B6CE4}" type="pres">
      <dgm:prSet presAssocID="{27801F05-203E-7C41-A80E-0287EB6221FF}" presName="CompostProcess" presStyleCnt="0">
        <dgm:presLayoutVars>
          <dgm:dir/>
          <dgm:resizeHandles val="exact"/>
        </dgm:presLayoutVars>
      </dgm:prSet>
      <dgm:spPr/>
      <dgm:t>
        <a:bodyPr/>
        <a:lstStyle/>
        <a:p>
          <a:endParaRPr lang="en-US"/>
        </a:p>
      </dgm:t>
    </dgm:pt>
    <dgm:pt modelId="{5029AF51-25C6-6348-83F0-1AB5A9CBE638}" type="pres">
      <dgm:prSet presAssocID="{27801F05-203E-7C41-A80E-0287EB6221FF}" presName="arrow" presStyleLbl="bgShp" presStyleIdx="0" presStyleCnt="1"/>
      <dgm:spPr/>
      <dgm:t>
        <a:bodyPr/>
        <a:lstStyle/>
        <a:p>
          <a:endParaRPr lang="en-US"/>
        </a:p>
      </dgm:t>
    </dgm:pt>
    <dgm:pt modelId="{2B63C97C-79C4-0640-950D-E143D27B1705}" type="pres">
      <dgm:prSet presAssocID="{27801F05-203E-7C41-A80E-0287EB6221FF}" presName="linearProcess" presStyleCnt="0"/>
      <dgm:spPr/>
      <dgm:t>
        <a:bodyPr/>
        <a:lstStyle/>
        <a:p>
          <a:endParaRPr lang="en-US"/>
        </a:p>
      </dgm:t>
    </dgm:pt>
    <dgm:pt modelId="{AF1C7E07-F33E-4042-A8BB-7DDD72B6D799}" type="pres">
      <dgm:prSet presAssocID="{4B6D103E-D0D2-B146-92EB-2EE324CAF1FE}" presName="textNode" presStyleLbl="node1" presStyleIdx="0" presStyleCnt="3">
        <dgm:presLayoutVars>
          <dgm:bulletEnabled val="1"/>
        </dgm:presLayoutVars>
      </dgm:prSet>
      <dgm:spPr/>
      <dgm:t>
        <a:bodyPr/>
        <a:lstStyle/>
        <a:p>
          <a:endParaRPr lang="en-US"/>
        </a:p>
      </dgm:t>
    </dgm:pt>
    <dgm:pt modelId="{BC4E3845-6E8C-5745-86F7-8ABD2B374D97}" type="pres">
      <dgm:prSet presAssocID="{A8E99261-77EA-C844-ABAF-E2B521979E19}" presName="sibTrans" presStyleCnt="0"/>
      <dgm:spPr/>
      <dgm:t>
        <a:bodyPr/>
        <a:lstStyle/>
        <a:p>
          <a:endParaRPr lang="en-US"/>
        </a:p>
      </dgm:t>
    </dgm:pt>
    <dgm:pt modelId="{7640D984-E07B-AE40-AF3E-54037CB91234}" type="pres">
      <dgm:prSet presAssocID="{3B5F386D-9F3A-494E-8A30-265A20380B81}" presName="textNode" presStyleLbl="node1" presStyleIdx="1" presStyleCnt="3">
        <dgm:presLayoutVars>
          <dgm:bulletEnabled val="1"/>
        </dgm:presLayoutVars>
      </dgm:prSet>
      <dgm:spPr/>
      <dgm:t>
        <a:bodyPr/>
        <a:lstStyle/>
        <a:p>
          <a:endParaRPr lang="en-US"/>
        </a:p>
      </dgm:t>
    </dgm:pt>
    <dgm:pt modelId="{BCA9F669-B434-7B4F-A47D-BCEE362486B5}" type="pres">
      <dgm:prSet presAssocID="{452F253C-0F41-A541-90AD-F5B6AD672BAE}" presName="sibTrans" presStyleCnt="0"/>
      <dgm:spPr/>
      <dgm:t>
        <a:bodyPr/>
        <a:lstStyle/>
        <a:p>
          <a:endParaRPr lang="en-US"/>
        </a:p>
      </dgm:t>
    </dgm:pt>
    <dgm:pt modelId="{8F40DD39-B519-7F40-86C4-783597F1273B}" type="pres">
      <dgm:prSet presAssocID="{CDD3329E-4ED3-3C40-958A-7BEFB97C7147}" presName="textNode" presStyleLbl="node1" presStyleIdx="2" presStyleCnt="3">
        <dgm:presLayoutVars>
          <dgm:bulletEnabled val="1"/>
        </dgm:presLayoutVars>
      </dgm:prSet>
      <dgm:spPr/>
      <dgm:t>
        <a:bodyPr/>
        <a:lstStyle/>
        <a:p>
          <a:endParaRPr lang="en-US"/>
        </a:p>
      </dgm:t>
    </dgm:pt>
  </dgm:ptLst>
  <dgm:cxnLst>
    <dgm:cxn modelId="{C1693E77-3125-CC42-A1EC-BDA0B20701CB}" srcId="{27801F05-203E-7C41-A80E-0287EB6221FF}" destId="{3B5F386D-9F3A-494E-8A30-265A20380B81}" srcOrd="1" destOrd="0" parTransId="{6746FD4B-BD7A-5344-9AA0-4BECA9123707}" sibTransId="{452F253C-0F41-A541-90AD-F5B6AD672BAE}"/>
    <dgm:cxn modelId="{7C21A293-4F8B-4937-8A77-DC224265FF56}" type="presOf" srcId="{CDD3329E-4ED3-3C40-958A-7BEFB97C7147}" destId="{8F40DD39-B519-7F40-86C4-783597F1273B}" srcOrd="0" destOrd="0" presId="urn:microsoft.com/office/officeart/2005/8/layout/hProcess9"/>
    <dgm:cxn modelId="{79FA3F26-5865-4949-A758-F5F9DA2EB964}" type="presOf" srcId="{27801F05-203E-7C41-A80E-0287EB6221FF}" destId="{80AD871E-3A41-0E48-98EE-BC30BB9B6CE4}" srcOrd="0" destOrd="0" presId="urn:microsoft.com/office/officeart/2005/8/layout/hProcess9"/>
    <dgm:cxn modelId="{2C037FDB-9644-4EA7-8399-D02DFCB8F389}" type="presOf" srcId="{4B6D103E-D0D2-B146-92EB-2EE324CAF1FE}" destId="{AF1C7E07-F33E-4042-A8BB-7DDD72B6D799}" srcOrd="0" destOrd="0" presId="urn:microsoft.com/office/officeart/2005/8/layout/hProcess9"/>
    <dgm:cxn modelId="{74FB6843-C049-7840-A4C1-13EADEC4CA94}" srcId="{27801F05-203E-7C41-A80E-0287EB6221FF}" destId="{4B6D103E-D0D2-B146-92EB-2EE324CAF1FE}" srcOrd="0" destOrd="0" parTransId="{A8B482CE-4CB8-0C48-B6C3-C29A662B84B9}" sibTransId="{A8E99261-77EA-C844-ABAF-E2B521979E19}"/>
    <dgm:cxn modelId="{7954492E-5067-4623-8E1C-931EC60E1D03}" type="presOf" srcId="{3B5F386D-9F3A-494E-8A30-265A20380B81}" destId="{7640D984-E07B-AE40-AF3E-54037CB91234}" srcOrd="0" destOrd="0" presId="urn:microsoft.com/office/officeart/2005/8/layout/hProcess9"/>
    <dgm:cxn modelId="{96D49C12-D770-9345-AC2F-4C656E0A69DD}" srcId="{27801F05-203E-7C41-A80E-0287EB6221FF}" destId="{CDD3329E-4ED3-3C40-958A-7BEFB97C7147}" srcOrd="2" destOrd="0" parTransId="{AB42E11C-F049-654F-A0F2-4154B43646FB}" sibTransId="{DBE0A399-55A2-CA40-9504-3FB1D4E3B103}"/>
    <dgm:cxn modelId="{8A316EC3-E8C0-439E-A331-98924E67BA15}" type="presParOf" srcId="{80AD871E-3A41-0E48-98EE-BC30BB9B6CE4}" destId="{5029AF51-25C6-6348-83F0-1AB5A9CBE638}" srcOrd="0" destOrd="0" presId="urn:microsoft.com/office/officeart/2005/8/layout/hProcess9"/>
    <dgm:cxn modelId="{FADB57D1-5AB2-4C8E-A01F-B625C8B603E1}" type="presParOf" srcId="{80AD871E-3A41-0E48-98EE-BC30BB9B6CE4}" destId="{2B63C97C-79C4-0640-950D-E143D27B1705}" srcOrd="1" destOrd="0" presId="urn:microsoft.com/office/officeart/2005/8/layout/hProcess9"/>
    <dgm:cxn modelId="{99D3BD98-C623-448B-BC38-A3DC7F71E833}" type="presParOf" srcId="{2B63C97C-79C4-0640-950D-E143D27B1705}" destId="{AF1C7E07-F33E-4042-A8BB-7DDD72B6D799}" srcOrd="0" destOrd="0" presId="urn:microsoft.com/office/officeart/2005/8/layout/hProcess9"/>
    <dgm:cxn modelId="{22DE1472-A565-409E-967A-D99818FD95B7}" type="presParOf" srcId="{2B63C97C-79C4-0640-950D-E143D27B1705}" destId="{BC4E3845-6E8C-5745-86F7-8ABD2B374D97}" srcOrd="1" destOrd="0" presId="urn:microsoft.com/office/officeart/2005/8/layout/hProcess9"/>
    <dgm:cxn modelId="{FA1C09D5-7BFF-4F4F-8440-B79C65B1DF87}" type="presParOf" srcId="{2B63C97C-79C4-0640-950D-E143D27B1705}" destId="{7640D984-E07B-AE40-AF3E-54037CB91234}" srcOrd="2" destOrd="0" presId="urn:microsoft.com/office/officeart/2005/8/layout/hProcess9"/>
    <dgm:cxn modelId="{340CB1A6-8BC9-4BDA-AD4A-DB89EC15E080}" type="presParOf" srcId="{2B63C97C-79C4-0640-950D-E143D27B1705}" destId="{BCA9F669-B434-7B4F-A47D-BCEE362486B5}" srcOrd="3" destOrd="0" presId="urn:microsoft.com/office/officeart/2005/8/layout/hProcess9"/>
    <dgm:cxn modelId="{FF669AD1-0213-487E-892C-A18451D7366A}" type="presParOf" srcId="{2B63C97C-79C4-0640-950D-E143D27B1705}" destId="{8F40DD39-B519-7F40-86C4-783597F1273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DB84E8-CBED-194D-9B23-F17D95801019}" type="doc">
      <dgm:prSet loTypeId="urn:microsoft.com/office/officeart/2005/8/layout/hProcess9" loCatId="" qsTypeId="urn:microsoft.com/office/officeart/2005/8/quickstyle/simple4" qsCatId="simple" csTypeId="urn:microsoft.com/office/officeart/2005/8/colors/accent3_4" csCatId="accent3" phldr="1"/>
      <dgm:spPr/>
      <dgm:t>
        <a:bodyPr/>
        <a:lstStyle/>
        <a:p>
          <a:endParaRPr lang="en-US"/>
        </a:p>
      </dgm:t>
    </dgm:pt>
    <dgm:pt modelId="{A8E57CE8-95F8-6049-96A2-B47011090AB6}">
      <dgm:prSet/>
      <dgm:spPr/>
      <dgm:t>
        <a:bodyPr/>
        <a:lstStyle/>
        <a:p>
          <a:pPr rtl="0"/>
          <a:r>
            <a:rPr lang="en-US" dirty="0" smtClean="0"/>
            <a:t>Correctional facilities must work w/ LEA</a:t>
          </a:r>
          <a:endParaRPr lang="en-US" dirty="0"/>
        </a:p>
      </dgm:t>
    </dgm:pt>
    <dgm:pt modelId="{20C00850-182E-9041-97A2-DB35C3BC4635}" type="parTrans" cxnId="{BF4E8571-A3DA-C247-B5A4-3E9DFD9A5BCA}">
      <dgm:prSet/>
      <dgm:spPr/>
      <dgm:t>
        <a:bodyPr/>
        <a:lstStyle/>
        <a:p>
          <a:endParaRPr lang="en-US"/>
        </a:p>
      </dgm:t>
    </dgm:pt>
    <dgm:pt modelId="{8DD1FE22-F223-B443-858E-62B1C142C738}" type="sibTrans" cxnId="{BF4E8571-A3DA-C247-B5A4-3E9DFD9A5BCA}">
      <dgm:prSet/>
      <dgm:spPr/>
      <dgm:t>
        <a:bodyPr/>
        <a:lstStyle/>
        <a:p>
          <a:endParaRPr lang="en-US"/>
        </a:p>
      </dgm:t>
    </dgm:pt>
    <dgm:pt modelId="{AE0FCF27-CCB5-4240-944C-A913B48F2D65}">
      <dgm:prSet/>
      <dgm:spPr/>
      <dgm:t>
        <a:bodyPr/>
        <a:lstStyle/>
        <a:p>
          <a:pPr rtl="0"/>
          <a:r>
            <a:rPr lang="en-US" dirty="0" smtClean="0"/>
            <a:t>minimize disruption to a youth’s education when he/she exits facility</a:t>
          </a:r>
          <a:endParaRPr lang="en-US" dirty="0"/>
        </a:p>
      </dgm:t>
    </dgm:pt>
    <dgm:pt modelId="{72E57CB7-0035-1D40-A41E-C7A0F5706AD1}" type="parTrans" cxnId="{6242BF27-1B12-D640-BB00-442E7FC37F1D}">
      <dgm:prSet/>
      <dgm:spPr/>
      <dgm:t>
        <a:bodyPr/>
        <a:lstStyle/>
        <a:p>
          <a:endParaRPr lang="en-US"/>
        </a:p>
      </dgm:t>
    </dgm:pt>
    <dgm:pt modelId="{8D155849-F5A1-8141-8E0E-42D8B135DFDB}" type="sibTrans" cxnId="{6242BF27-1B12-D640-BB00-442E7FC37F1D}">
      <dgm:prSet/>
      <dgm:spPr/>
      <dgm:t>
        <a:bodyPr/>
        <a:lstStyle/>
        <a:p>
          <a:endParaRPr lang="en-US"/>
        </a:p>
      </dgm:t>
    </dgm:pt>
    <dgm:pt modelId="{B98B729A-C32A-4347-957D-378B6AB59F23}">
      <dgm:prSet/>
      <dgm:spPr/>
      <dgm:t>
        <a:bodyPr/>
        <a:lstStyle/>
        <a:p>
          <a:pPr rtl="0"/>
          <a:r>
            <a:rPr lang="en-US" dirty="0" smtClean="0"/>
            <a:t>coordinate </a:t>
          </a:r>
          <a:r>
            <a:rPr lang="en-US" dirty="0" err="1" smtClean="0"/>
            <a:t>ed</a:t>
          </a:r>
          <a:r>
            <a:rPr lang="en-US" dirty="0" smtClean="0"/>
            <a:t> services</a:t>
          </a:r>
          <a:endParaRPr lang="en-US" dirty="0"/>
        </a:p>
      </dgm:t>
    </dgm:pt>
    <dgm:pt modelId="{75CCF221-ECB9-9945-A16E-0F255EBA71A8}" type="parTrans" cxnId="{EC41CAB9-4A58-FF4F-8AFB-4AE205ADA33B}">
      <dgm:prSet/>
      <dgm:spPr/>
      <dgm:t>
        <a:bodyPr/>
        <a:lstStyle/>
        <a:p>
          <a:endParaRPr lang="en-US"/>
        </a:p>
      </dgm:t>
    </dgm:pt>
    <dgm:pt modelId="{8050604E-D2D4-0147-9C29-F42BAFC02E1B}" type="sibTrans" cxnId="{EC41CAB9-4A58-FF4F-8AFB-4AE205ADA33B}">
      <dgm:prSet/>
      <dgm:spPr/>
      <dgm:t>
        <a:bodyPr/>
        <a:lstStyle/>
        <a:p>
          <a:endParaRPr lang="en-US"/>
        </a:p>
      </dgm:t>
    </dgm:pt>
    <dgm:pt modelId="{4268B1B9-80A4-6140-AA51-0A8CF62BA618}" type="pres">
      <dgm:prSet presAssocID="{B1DB84E8-CBED-194D-9B23-F17D95801019}" presName="CompostProcess" presStyleCnt="0">
        <dgm:presLayoutVars>
          <dgm:dir/>
          <dgm:resizeHandles val="exact"/>
        </dgm:presLayoutVars>
      </dgm:prSet>
      <dgm:spPr/>
      <dgm:t>
        <a:bodyPr/>
        <a:lstStyle/>
        <a:p>
          <a:endParaRPr lang="en-US"/>
        </a:p>
      </dgm:t>
    </dgm:pt>
    <dgm:pt modelId="{F1562D27-C2C8-8048-82E7-805BC7336CC5}" type="pres">
      <dgm:prSet presAssocID="{B1DB84E8-CBED-194D-9B23-F17D95801019}" presName="arrow" presStyleLbl="bgShp" presStyleIdx="0" presStyleCnt="1"/>
      <dgm:spPr/>
      <dgm:t>
        <a:bodyPr/>
        <a:lstStyle/>
        <a:p>
          <a:endParaRPr lang="en-US"/>
        </a:p>
      </dgm:t>
    </dgm:pt>
    <dgm:pt modelId="{30BB734B-597A-4242-A7C1-CC8396CE2EAE}" type="pres">
      <dgm:prSet presAssocID="{B1DB84E8-CBED-194D-9B23-F17D95801019}" presName="linearProcess" presStyleCnt="0"/>
      <dgm:spPr/>
      <dgm:t>
        <a:bodyPr/>
        <a:lstStyle/>
        <a:p>
          <a:endParaRPr lang="en-US"/>
        </a:p>
      </dgm:t>
    </dgm:pt>
    <dgm:pt modelId="{D4F31FCE-9C5D-4C4C-B7B9-69A6CB8E8488}" type="pres">
      <dgm:prSet presAssocID="{A8E57CE8-95F8-6049-96A2-B47011090AB6}" presName="textNode" presStyleLbl="node1" presStyleIdx="0" presStyleCnt="3">
        <dgm:presLayoutVars>
          <dgm:bulletEnabled val="1"/>
        </dgm:presLayoutVars>
      </dgm:prSet>
      <dgm:spPr/>
      <dgm:t>
        <a:bodyPr/>
        <a:lstStyle/>
        <a:p>
          <a:endParaRPr lang="en-US"/>
        </a:p>
      </dgm:t>
    </dgm:pt>
    <dgm:pt modelId="{83AC4AA0-0569-B443-9C3F-0B5AECFB5B02}" type="pres">
      <dgm:prSet presAssocID="{8DD1FE22-F223-B443-858E-62B1C142C738}" presName="sibTrans" presStyleCnt="0"/>
      <dgm:spPr/>
      <dgm:t>
        <a:bodyPr/>
        <a:lstStyle/>
        <a:p>
          <a:endParaRPr lang="en-US"/>
        </a:p>
      </dgm:t>
    </dgm:pt>
    <dgm:pt modelId="{C8911F0B-42FA-5E49-8D6F-3507A9F3BDD2}" type="pres">
      <dgm:prSet presAssocID="{B98B729A-C32A-4347-957D-378B6AB59F23}" presName="textNode" presStyleLbl="node1" presStyleIdx="1" presStyleCnt="3">
        <dgm:presLayoutVars>
          <dgm:bulletEnabled val="1"/>
        </dgm:presLayoutVars>
      </dgm:prSet>
      <dgm:spPr/>
      <dgm:t>
        <a:bodyPr/>
        <a:lstStyle/>
        <a:p>
          <a:endParaRPr lang="en-US"/>
        </a:p>
      </dgm:t>
    </dgm:pt>
    <dgm:pt modelId="{72D1B499-8B10-4243-AFEA-72F336536A25}" type="pres">
      <dgm:prSet presAssocID="{8050604E-D2D4-0147-9C29-F42BAFC02E1B}" presName="sibTrans" presStyleCnt="0"/>
      <dgm:spPr/>
      <dgm:t>
        <a:bodyPr/>
        <a:lstStyle/>
        <a:p>
          <a:endParaRPr lang="en-US"/>
        </a:p>
      </dgm:t>
    </dgm:pt>
    <dgm:pt modelId="{2F51DB3F-6EAD-3246-8232-5CC8B0CFE585}" type="pres">
      <dgm:prSet presAssocID="{AE0FCF27-CCB5-4240-944C-A913B48F2D65}" presName="textNode" presStyleLbl="node1" presStyleIdx="2" presStyleCnt="3">
        <dgm:presLayoutVars>
          <dgm:bulletEnabled val="1"/>
        </dgm:presLayoutVars>
      </dgm:prSet>
      <dgm:spPr/>
      <dgm:t>
        <a:bodyPr/>
        <a:lstStyle/>
        <a:p>
          <a:endParaRPr lang="en-US"/>
        </a:p>
      </dgm:t>
    </dgm:pt>
  </dgm:ptLst>
  <dgm:cxnLst>
    <dgm:cxn modelId="{F1D8F5C7-3361-4EBF-AE0B-F4B3A2E44B39}" type="presOf" srcId="{B98B729A-C32A-4347-957D-378B6AB59F23}" destId="{C8911F0B-42FA-5E49-8D6F-3507A9F3BDD2}" srcOrd="0" destOrd="0" presId="urn:microsoft.com/office/officeart/2005/8/layout/hProcess9"/>
    <dgm:cxn modelId="{516FC9EE-A74F-4A00-A684-F5A49657CA9E}" type="presOf" srcId="{AE0FCF27-CCB5-4240-944C-A913B48F2D65}" destId="{2F51DB3F-6EAD-3246-8232-5CC8B0CFE585}" srcOrd="0" destOrd="0" presId="urn:microsoft.com/office/officeart/2005/8/layout/hProcess9"/>
    <dgm:cxn modelId="{EC41CAB9-4A58-FF4F-8AFB-4AE205ADA33B}" srcId="{B1DB84E8-CBED-194D-9B23-F17D95801019}" destId="{B98B729A-C32A-4347-957D-378B6AB59F23}" srcOrd="1" destOrd="0" parTransId="{75CCF221-ECB9-9945-A16E-0F255EBA71A8}" sibTransId="{8050604E-D2D4-0147-9C29-F42BAFC02E1B}"/>
    <dgm:cxn modelId="{2B7BEC0D-C209-4989-A0FC-432A92C80028}" type="presOf" srcId="{B1DB84E8-CBED-194D-9B23-F17D95801019}" destId="{4268B1B9-80A4-6140-AA51-0A8CF62BA618}" srcOrd="0" destOrd="0" presId="urn:microsoft.com/office/officeart/2005/8/layout/hProcess9"/>
    <dgm:cxn modelId="{8E7F5A4F-7706-409E-A3DD-569B55899CA1}" type="presOf" srcId="{A8E57CE8-95F8-6049-96A2-B47011090AB6}" destId="{D4F31FCE-9C5D-4C4C-B7B9-69A6CB8E8488}" srcOrd="0" destOrd="0" presId="urn:microsoft.com/office/officeart/2005/8/layout/hProcess9"/>
    <dgm:cxn modelId="{6242BF27-1B12-D640-BB00-442E7FC37F1D}" srcId="{B1DB84E8-CBED-194D-9B23-F17D95801019}" destId="{AE0FCF27-CCB5-4240-944C-A913B48F2D65}" srcOrd="2" destOrd="0" parTransId="{72E57CB7-0035-1D40-A41E-C7A0F5706AD1}" sibTransId="{8D155849-F5A1-8141-8E0E-42D8B135DFDB}"/>
    <dgm:cxn modelId="{BF4E8571-A3DA-C247-B5A4-3E9DFD9A5BCA}" srcId="{B1DB84E8-CBED-194D-9B23-F17D95801019}" destId="{A8E57CE8-95F8-6049-96A2-B47011090AB6}" srcOrd="0" destOrd="0" parTransId="{20C00850-182E-9041-97A2-DB35C3BC4635}" sibTransId="{8DD1FE22-F223-B443-858E-62B1C142C738}"/>
    <dgm:cxn modelId="{E3A42012-90A0-4548-A8B1-A4082A504A37}" type="presParOf" srcId="{4268B1B9-80A4-6140-AA51-0A8CF62BA618}" destId="{F1562D27-C2C8-8048-82E7-805BC7336CC5}" srcOrd="0" destOrd="0" presId="urn:microsoft.com/office/officeart/2005/8/layout/hProcess9"/>
    <dgm:cxn modelId="{0331025E-516C-4597-97B6-6AEDCE0BD56C}" type="presParOf" srcId="{4268B1B9-80A4-6140-AA51-0A8CF62BA618}" destId="{30BB734B-597A-4242-A7C1-CC8396CE2EAE}" srcOrd="1" destOrd="0" presId="urn:microsoft.com/office/officeart/2005/8/layout/hProcess9"/>
    <dgm:cxn modelId="{70E85F81-6B4B-4A92-94E3-206C513ACD00}" type="presParOf" srcId="{30BB734B-597A-4242-A7C1-CC8396CE2EAE}" destId="{D4F31FCE-9C5D-4C4C-B7B9-69A6CB8E8488}" srcOrd="0" destOrd="0" presId="urn:microsoft.com/office/officeart/2005/8/layout/hProcess9"/>
    <dgm:cxn modelId="{D67FC244-71AA-46DF-B62D-447869896810}" type="presParOf" srcId="{30BB734B-597A-4242-A7C1-CC8396CE2EAE}" destId="{83AC4AA0-0569-B443-9C3F-0B5AECFB5B02}" srcOrd="1" destOrd="0" presId="urn:microsoft.com/office/officeart/2005/8/layout/hProcess9"/>
    <dgm:cxn modelId="{DFA7F572-540E-4489-9419-F8D94055CEB1}" type="presParOf" srcId="{30BB734B-597A-4242-A7C1-CC8396CE2EAE}" destId="{C8911F0B-42FA-5E49-8D6F-3507A9F3BDD2}" srcOrd="2" destOrd="0" presId="urn:microsoft.com/office/officeart/2005/8/layout/hProcess9"/>
    <dgm:cxn modelId="{4D68FCE6-6B02-4142-8263-1E64C172FC3F}" type="presParOf" srcId="{30BB734B-597A-4242-A7C1-CC8396CE2EAE}" destId="{72D1B499-8B10-4243-AFEA-72F336536A25}" srcOrd="3" destOrd="0" presId="urn:microsoft.com/office/officeart/2005/8/layout/hProcess9"/>
    <dgm:cxn modelId="{7BDAB71F-20FA-443C-B7A8-CE1EA1259583}" type="presParOf" srcId="{30BB734B-597A-4242-A7C1-CC8396CE2EAE}" destId="{2F51DB3F-6EAD-3246-8232-5CC8B0CFE58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B09477-220E-DA49-A3A3-C2BD8EC4250C}" type="doc">
      <dgm:prSet loTypeId="urn:microsoft.com/office/officeart/2005/8/layout/vList2" loCatId="" qsTypeId="urn:microsoft.com/office/officeart/2005/8/quickstyle/simple4" qsCatId="simple" csTypeId="urn:microsoft.com/office/officeart/2005/8/colors/accent3_4" csCatId="accent3"/>
      <dgm:spPr/>
      <dgm:t>
        <a:bodyPr/>
        <a:lstStyle/>
        <a:p>
          <a:endParaRPr lang="en-US"/>
        </a:p>
      </dgm:t>
    </dgm:pt>
    <dgm:pt modelId="{BDBC2757-07B9-6743-B199-C27349C4BD42}">
      <dgm:prSet/>
      <dgm:spPr/>
      <dgm:t>
        <a:bodyPr/>
        <a:lstStyle/>
        <a:p>
          <a:pPr rtl="0"/>
          <a:r>
            <a:rPr lang="en-US" dirty="0" smtClean="0"/>
            <a:t>SEAs must ensure timely transfer of credits earned in JJ placements.</a:t>
          </a:r>
          <a:endParaRPr lang="en-US" dirty="0"/>
        </a:p>
      </dgm:t>
    </dgm:pt>
    <dgm:pt modelId="{4E44DAF4-5D1D-8643-957F-5A3151143BD5}" type="parTrans" cxnId="{9A84263F-9346-1744-8F59-BA7E5590676B}">
      <dgm:prSet/>
      <dgm:spPr/>
      <dgm:t>
        <a:bodyPr/>
        <a:lstStyle/>
        <a:p>
          <a:endParaRPr lang="en-US"/>
        </a:p>
      </dgm:t>
    </dgm:pt>
    <dgm:pt modelId="{7725EA83-C79F-2240-8CD5-3D3339B0B03E}" type="sibTrans" cxnId="{9A84263F-9346-1744-8F59-BA7E5590676B}">
      <dgm:prSet/>
      <dgm:spPr/>
      <dgm:t>
        <a:bodyPr/>
        <a:lstStyle/>
        <a:p>
          <a:endParaRPr lang="en-US"/>
        </a:p>
      </dgm:t>
    </dgm:pt>
    <dgm:pt modelId="{2EF5A2E8-3F10-0C49-A1F6-6A1DC49C145B}" type="pres">
      <dgm:prSet presAssocID="{B3B09477-220E-DA49-A3A3-C2BD8EC4250C}" presName="linear" presStyleCnt="0">
        <dgm:presLayoutVars>
          <dgm:animLvl val="lvl"/>
          <dgm:resizeHandles val="exact"/>
        </dgm:presLayoutVars>
      </dgm:prSet>
      <dgm:spPr/>
      <dgm:t>
        <a:bodyPr/>
        <a:lstStyle/>
        <a:p>
          <a:endParaRPr lang="en-US"/>
        </a:p>
      </dgm:t>
    </dgm:pt>
    <dgm:pt modelId="{38DBAA6D-76E0-1749-BE5D-740FC2C17C04}" type="pres">
      <dgm:prSet presAssocID="{BDBC2757-07B9-6743-B199-C27349C4BD42}" presName="parentText" presStyleLbl="node1" presStyleIdx="0" presStyleCnt="1">
        <dgm:presLayoutVars>
          <dgm:chMax val="0"/>
          <dgm:bulletEnabled val="1"/>
        </dgm:presLayoutVars>
      </dgm:prSet>
      <dgm:spPr/>
      <dgm:t>
        <a:bodyPr/>
        <a:lstStyle/>
        <a:p>
          <a:endParaRPr lang="en-US"/>
        </a:p>
      </dgm:t>
    </dgm:pt>
  </dgm:ptLst>
  <dgm:cxnLst>
    <dgm:cxn modelId="{7BD443F9-7797-4968-B94F-FD72D9DFF669}" type="presOf" srcId="{BDBC2757-07B9-6743-B199-C27349C4BD42}" destId="{38DBAA6D-76E0-1749-BE5D-740FC2C17C04}" srcOrd="0" destOrd="0" presId="urn:microsoft.com/office/officeart/2005/8/layout/vList2"/>
    <dgm:cxn modelId="{79417B4D-FB82-44E7-B67D-7FE724442876}" type="presOf" srcId="{B3B09477-220E-DA49-A3A3-C2BD8EC4250C}" destId="{2EF5A2E8-3F10-0C49-A1F6-6A1DC49C145B}" srcOrd="0" destOrd="0" presId="urn:microsoft.com/office/officeart/2005/8/layout/vList2"/>
    <dgm:cxn modelId="{9A84263F-9346-1744-8F59-BA7E5590676B}" srcId="{B3B09477-220E-DA49-A3A3-C2BD8EC4250C}" destId="{BDBC2757-07B9-6743-B199-C27349C4BD42}" srcOrd="0" destOrd="0" parTransId="{4E44DAF4-5D1D-8643-957F-5A3151143BD5}" sibTransId="{7725EA83-C79F-2240-8CD5-3D3339B0B03E}"/>
    <dgm:cxn modelId="{588D40B2-8396-4B00-8723-E53764BBC56F}" type="presParOf" srcId="{2EF5A2E8-3F10-0C49-A1F6-6A1DC49C145B}" destId="{38DBAA6D-76E0-1749-BE5D-740FC2C17C0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43058E-C986-0A49-8BD2-56A1EABE3509}" type="doc">
      <dgm:prSet loTypeId="urn:microsoft.com/office/officeart/2005/8/layout/vList2" loCatId="" qsTypeId="urn:microsoft.com/office/officeart/2005/8/quickstyle/simple4" qsCatId="simple" csTypeId="urn:microsoft.com/office/officeart/2005/8/colors/accent3_4" csCatId="accent3" phldr="1"/>
      <dgm:spPr/>
      <dgm:t>
        <a:bodyPr/>
        <a:lstStyle/>
        <a:p>
          <a:endParaRPr lang="en-US"/>
        </a:p>
      </dgm:t>
    </dgm:pt>
    <dgm:pt modelId="{93B21DDA-44AA-0F43-915D-BD984CB6E040}">
      <dgm:prSet/>
      <dgm:spPr/>
      <dgm:t>
        <a:bodyPr/>
        <a:lstStyle/>
        <a:p>
          <a:pPr rtl="0"/>
          <a:r>
            <a:rPr lang="en-US" dirty="0" smtClean="0"/>
            <a:t>Timely re-enrolled in school or program that best meets student’s needs</a:t>
          </a:r>
          <a:endParaRPr lang="en-US" dirty="0"/>
        </a:p>
      </dgm:t>
    </dgm:pt>
    <dgm:pt modelId="{FFFF88B8-587B-7E47-9279-CC1592AD850C}" type="parTrans" cxnId="{80D0EF9C-3380-4D47-9E7E-2FE100359CBA}">
      <dgm:prSet/>
      <dgm:spPr/>
      <dgm:t>
        <a:bodyPr/>
        <a:lstStyle/>
        <a:p>
          <a:endParaRPr lang="en-US"/>
        </a:p>
      </dgm:t>
    </dgm:pt>
    <dgm:pt modelId="{157D99AC-C23E-6645-A710-32078C366F58}" type="sibTrans" cxnId="{80D0EF9C-3380-4D47-9E7E-2FE100359CBA}">
      <dgm:prSet/>
      <dgm:spPr/>
      <dgm:t>
        <a:bodyPr/>
        <a:lstStyle/>
        <a:p>
          <a:endParaRPr lang="en-US"/>
        </a:p>
      </dgm:t>
    </dgm:pt>
    <dgm:pt modelId="{856A2ACB-B157-5542-A32E-C0181519C46A}">
      <dgm:prSet/>
      <dgm:spPr/>
      <dgm:t>
        <a:bodyPr/>
        <a:lstStyle/>
        <a:p>
          <a:pPr rtl="0"/>
          <a:r>
            <a:rPr lang="en-US" dirty="0" smtClean="0"/>
            <a:t>Programs to facilitate transition for reentering youth</a:t>
          </a:r>
          <a:endParaRPr lang="en-US" dirty="0"/>
        </a:p>
      </dgm:t>
    </dgm:pt>
    <dgm:pt modelId="{D7E535B9-A779-614D-A6A7-6ABFE15AB4B4}" type="parTrans" cxnId="{A3050CA7-2F57-9046-B2AC-6A0BD39E0F28}">
      <dgm:prSet/>
      <dgm:spPr/>
      <dgm:t>
        <a:bodyPr/>
        <a:lstStyle/>
        <a:p>
          <a:endParaRPr lang="en-US"/>
        </a:p>
      </dgm:t>
    </dgm:pt>
    <dgm:pt modelId="{63736D26-BF78-3D49-8DDF-BD81DA25ED03}" type="sibTrans" cxnId="{A3050CA7-2F57-9046-B2AC-6A0BD39E0F28}">
      <dgm:prSet/>
      <dgm:spPr/>
      <dgm:t>
        <a:bodyPr/>
        <a:lstStyle/>
        <a:p>
          <a:endParaRPr lang="en-US"/>
        </a:p>
      </dgm:t>
    </dgm:pt>
    <dgm:pt modelId="{A26CC1E8-363F-3042-ABEF-2A9A4779F1C7}" type="pres">
      <dgm:prSet presAssocID="{7543058E-C986-0A49-8BD2-56A1EABE3509}" presName="linear" presStyleCnt="0">
        <dgm:presLayoutVars>
          <dgm:animLvl val="lvl"/>
          <dgm:resizeHandles val="exact"/>
        </dgm:presLayoutVars>
      </dgm:prSet>
      <dgm:spPr/>
      <dgm:t>
        <a:bodyPr/>
        <a:lstStyle/>
        <a:p>
          <a:endParaRPr lang="en-US"/>
        </a:p>
      </dgm:t>
    </dgm:pt>
    <dgm:pt modelId="{CF124351-EF6B-4541-AD14-42104D7F91FF}" type="pres">
      <dgm:prSet presAssocID="{93B21DDA-44AA-0F43-915D-BD984CB6E040}" presName="parentText" presStyleLbl="node1" presStyleIdx="0" presStyleCnt="2">
        <dgm:presLayoutVars>
          <dgm:chMax val="0"/>
          <dgm:bulletEnabled val="1"/>
        </dgm:presLayoutVars>
      </dgm:prSet>
      <dgm:spPr/>
      <dgm:t>
        <a:bodyPr/>
        <a:lstStyle/>
        <a:p>
          <a:endParaRPr lang="en-US"/>
        </a:p>
      </dgm:t>
    </dgm:pt>
    <dgm:pt modelId="{5B04A610-98EB-CF44-BBF9-272FB7D23FDA}" type="pres">
      <dgm:prSet presAssocID="{157D99AC-C23E-6645-A710-32078C366F58}" presName="spacer" presStyleCnt="0"/>
      <dgm:spPr/>
      <dgm:t>
        <a:bodyPr/>
        <a:lstStyle/>
        <a:p>
          <a:endParaRPr lang="en-US"/>
        </a:p>
      </dgm:t>
    </dgm:pt>
    <dgm:pt modelId="{79266818-1BCF-684A-B1D2-2FE0F9588028}" type="pres">
      <dgm:prSet presAssocID="{856A2ACB-B157-5542-A32E-C0181519C46A}" presName="parentText" presStyleLbl="node1" presStyleIdx="1" presStyleCnt="2" custLinFactNeighborY="31958">
        <dgm:presLayoutVars>
          <dgm:chMax val="0"/>
          <dgm:bulletEnabled val="1"/>
        </dgm:presLayoutVars>
      </dgm:prSet>
      <dgm:spPr/>
      <dgm:t>
        <a:bodyPr/>
        <a:lstStyle/>
        <a:p>
          <a:endParaRPr lang="en-US"/>
        </a:p>
      </dgm:t>
    </dgm:pt>
  </dgm:ptLst>
  <dgm:cxnLst>
    <dgm:cxn modelId="{04F20653-212D-4BD8-AC61-47FC1FFC9A84}" type="presOf" srcId="{856A2ACB-B157-5542-A32E-C0181519C46A}" destId="{79266818-1BCF-684A-B1D2-2FE0F9588028}" srcOrd="0" destOrd="0" presId="urn:microsoft.com/office/officeart/2005/8/layout/vList2"/>
    <dgm:cxn modelId="{F54FD0C8-8423-4856-8627-2BBB49D0C4C5}" type="presOf" srcId="{7543058E-C986-0A49-8BD2-56A1EABE3509}" destId="{A26CC1E8-363F-3042-ABEF-2A9A4779F1C7}" srcOrd="0" destOrd="0" presId="urn:microsoft.com/office/officeart/2005/8/layout/vList2"/>
    <dgm:cxn modelId="{11A70EFD-C10A-40A1-A437-0E42EB803E31}" type="presOf" srcId="{93B21DDA-44AA-0F43-915D-BD984CB6E040}" destId="{CF124351-EF6B-4541-AD14-42104D7F91FF}" srcOrd="0" destOrd="0" presId="urn:microsoft.com/office/officeart/2005/8/layout/vList2"/>
    <dgm:cxn modelId="{A3050CA7-2F57-9046-B2AC-6A0BD39E0F28}" srcId="{7543058E-C986-0A49-8BD2-56A1EABE3509}" destId="{856A2ACB-B157-5542-A32E-C0181519C46A}" srcOrd="1" destOrd="0" parTransId="{D7E535B9-A779-614D-A6A7-6ABFE15AB4B4}" sibTransId="{63736D26-BF78-3D49-8DDF-BD81DA25ED03}"/>
    <dgm:cxn modelId="{80D0EF9C-3380-4D47-9E7E-2FE100359CBA}" srcId="{7543058E-C986-0A49-8BD2-56A1EABE3509}" destId="{93B21DDA-44AA-0F43-915D-BD984CB6E040}" srcOrd="0" destOrd="0" parTransId="{FFFF88B8-587B-7E47-9279-CC1592AD850C}" sibTransId="{157D99AC-C23E-6645-A710-32078C366F58}"/>
    <dgm:cxn modelId="{33E42F57-66A8-46F3-AFCA-4FA823804125}" type="presParOf" srcId="{A26CC1E8-363F-3042-ABEF-2A9A4779F1C7}" destId="{CF124351-EF6B-4541-AD14-42104D7F91FF}" srcOrd="0" destOrd="0" presId="urn:microsoft.com/office/officeart/2005/8/layout/vList2"/>
    <dgm:cxn modelId="{272B30A0-248C-4C4E-9419-6732C7FF4FD6}" type="presParOf" srcId="{A26CC1E8-363F-3042-ABEF-2A9A4779F1C7}" destId="{5B04A610-98EB-CF44-BBF9-272FB7D23FDA}" srcOrd="1" destOrd="0" presId="urn:microsoft.com/office/officeart/2005/8/layout/vList2"/>
    <dgm:cxn modelId="{4BC918B1-4A6D-4DAD-8330-EDB45391DE1E}" type="presParOf" srcId="{A26CC1E8-363F-3042-ABEF-2A9A4779F1C7}" destId="{79266818-1BCF-684A-B1D2-2FE0F958802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239346-0329-F046-9442-8FB729F2369F}" type="doc">
      <dgm:prSet loTypeId="urn:microsoft.com/office/officeart/2005/8/layout/vList2" loCatId="" qsTypeId="urn:microsoft.com/office/officeart/2005/8/quickstyle/simple4" qsCatId="simple" csTypeId="urn:microsoft.com/office/officeart/2005/8/colors/accent3_4" csCatId="accent3" phldr="1"/>
      <dgm:spPr/>
      <dgm:t>
        <a:bodyPr/>
        <a:lstStyle/>
        <a:p>
          <a:endParaRPr lang="en-US"/>
        </a:p>
      </dgm:t>
    </dgm:pt>
    <dgm:pt modelId="{BCC43AF8-C865-694F-B054-F14E1D619A88}">
      <dgm:prSet/>
      <dgm:spPr/>
      <dgm:t>
        <a:bodyPr/>
        <a:lstStyle/>
        <a:p>
          <a:pPr rtl="0"/>
          <a:r>
            <a:rPr lang="en-US" dirty="0" smtClean="0"/>
            <a:t>Opportunities for credit-bearing coursework.</a:t>
          </a:r>
          <a:endParaRPr lang="en-US" dirty="0"/>
        </a:p>
      </dgm:t>
    </dgm:pt>
    <dgm:pt modelId="{F9F53560-D917-B348-A11E-78C69E9C2E80}" type="parTrans" cxnId="{26435AC9-F504-0149-B215-93013FC4BF25}">
      <dgm:prSet/>
      <dgm:spPr/>
      <dgm:t>
        <a:bodyPr/>
        <a:lstStyle/>
        <a:p>
          <a:endParaRPr lang="en-US"/>
        </a:p>
      </dgm:t>
    </dgm:pt>
    <dgm:pt modelId="{B21DCD38-8B35-9245-8AB1-54615B367A6D}" type="sibTrans" cxnId="{26435AC9-F504-0149-B215-93013FC4BF25}">
      <dgm:prSet/>
      <dgm:spPr/>
      <dgm:t>
        <a:bodyPr/>
        <a:lstStyle/>
        <a:p>
          <a:endParaRPr lang="en-US"/>
        </a:p>
      </dgm:t>
    </dgm:pt>
    <dgm:pt modelId="{C3F58DC0-4FE4-FF43-8266-7957DFE28F10}">
      <dgm:prSet/>
      <dgm:spPr/>
      <dgm:t>
        <a:bodyPr/>
        <a:lstStyle/>
        <a:p>
          <a:pPr rtl="0"/>
          <a:r>
            <a:rPr lang="en-US" dirty="0" smtClean="0"/>
            <a:t>Forge partnerships w/ higher </a:t>
          </a:r>
          <a:r>
            <a:rPr lang="en-US" dirty="0" err="1" smtClean="0"/>
            <a:t>ed</a:t>
          </a:r>
          <a:r>
            <a:rPr lang="en-US" dirty="0" smtClean="0"/>
            <a:t> or businesses to facilitate post-secondary &amp; workforce success.</a:t>
          </a:r>
          <a:endParaRPr lang="en-US" dirty="0"/>
        </a:p>
      </dgm:t>
    </dgm:pt>
    <dgm:pt modelId="{49998EE3-FC76-3A42-BDED-D42C2CA4EEEB}" type="parTrans" cxnId="{01EB6687-7E37-114C-827D-15D7041AB746}">
      <dgm:prSet/>
      <dgm:spPr/>
      <dgm:t>
        <a:bodyPr/>
        <a:lstStyle/>
        <a:p>
          <a:endParaRPr lang="en-US"/>
        </a:p>
      </dgm:t>
    </dgm:pt>
    <dgm:pt modelId="{DA40D15E-0D28-AD48-A20D-A8FB1A0EE235}" type="sibTrans" cxnId="{01EB6687-7E37-114C-827D-15D7041AB746}">
      <dgm:prSet/>
      <dgm:spPr/>
      <dgm:t>
        <a:bodyPr/>
        <a:lstStyle/>
        <a:p>
          <a:endParaRPr lang="en-US"/>
        </a:p>
      </dgm:t>
    </dgm:pt>
    <dgm:pt modelId="{E8B99100-2DC7-2142-8A05-66CC1F91D983}" type="pres">
      <dgm:prSet presAssocID="{1A239346-0329-F046-9442-8FB729F2369F}" presName="linear" presStyleCnt="0">
        <dgm:presLayoutVars>
          <dgm:animLvl val="lvl"/>
          <dgm:resizeHandles val="exact"/>
        </dgm:presLayoutVars>
      </dgm:prSet>
      <dgm:spPr/>
      <dgm:t>
        <a:bodyPr/>
        <a:lstStyle/>
        <a:p>
          <a:endParaRPr lang="en-US"/>
        </a:p>
      </dgm:t>
    </dgm:pt>
    <dgm:pt modelId="{3B276FAB-EE7A-8D4E-B99F-24E42A35F299}" type="pres">
      <dgm:prSet presAssocID="{BCC43AF8-C865-694F-B054-F14E1D619A88}" presName="parentText" presStyleLbl="node1" presStyleIdx="0" presStyleCnt="2">
        <dgm:presLayoutVars>
          <dgm:chMax val="0"/>
          <dgm:bulletEnabled val="1"/>
        </dgm:presLayoutVars>
      </dgm:prSet>
      <dgm:spPr/>
      <dgm:t>
        <a:bodyPr/>
        <a:lstStyle/>
        <a:p>
          <a:endParaRPr lang="en-US"/>
        </a:p>
      </dgm:t>
    </dgm:pt>
    <dgm:pt modelId="{3377D1CF-6728-4840-B417-C4F4C337E332}" type="pres">
      <dgm:prSet presAssocID="{B21DCD38-8B35-9245-8AB1-54615B367A6D}" presName="spacer" presStyleCnt="0"/>
      <dgm:spPr/>
      <dgm:t>
        <a:bodyPr/>
        <a:lstStyle/>
        <a:p>
          <a:endParaRPr lang="en-US"/>
        </a:p>
      </dgm:t>
    </dgm:pt>
    <dgm:pt modelId="{846769E2-9852-E244-AECD-24A9A1806072}" type="pres">
      <dgm:prSet presAssocID="{C3F58DC0-4FE4-FF43-8266-7957DFE28F10}" presName="parentText" presStyleLbl="node1" presStyleIdx="1" presStyleCnt="2">
        <dgm:presLayoutVars>
          <dgm:chMax val="0"/>
          <dgm:bulletEnabled val="1"/>
        </dgm:presLayoutVars>
      </dgm:prSet>
      <dgm:spPr/>
      <dgm:t>
        <a:bodyPr/>
        <a:lstStyle/>
        <a:p>
          <a:endParaRPr lang="en-US"/>
        </a:p>
      </dgm:t>
    </dgm:pt>
  </dgm:ptLst>
  <dgm:cxnLst>
    <dgm:cxn modelId="{8DA1437B-CADA-433B-9EF5-B3A2E369AA66}" type="presOf" srcId="{BCC43AF8-C865-694F-B054-F14E1D619A88}" destId="{3B276FAB-EE7A-8D4E-B99F-24E42A35F299}" srcOrd="0" destOrd="0" presId="urn:microsoft.com/office/officeart/2005/8/layout/vList2"/>
    <dgm:cxn modelId="{414B7183-14E9-44E4-B604-5CF4F6172B73}" type="presOf" srcId="{1A239346-0329-F046-9442-8FB729F2369F}" destId="{E8B99100-2DC7-2142-8A05-66CC1F91D983}" srcOrd="0" destOrd="0" presId="urn:microsoft.com/office/officeart/2005/8/layout/vList2"/>
    <dgm:cxn modelId="{FCB7D539-9E9A-4E09-AF34-42686BC0EA7E}" type="presOf" srcId="{C3F58DC0-4FE4-FF43-8266-7957DFE28F10}" destId="{846769E2-9852-E244-AECD-24A9A1806072}" srcOrd="0" destOrd="0" presId="urn:microsoft.com/office/officeart/2005/8/layout/vList2"/>
    <dgm:cxn modelId="{26435AC9-F504-0149-B215-93013FC4BF25}" srcId="{1A239346-0329-F046-9442-8FB729F2369F}" destId="{BCC43AF8-C865-694F-B054-F14E1D619A88}" srcOrd="0" destOrd="0" parTransId="{F9F53560-D917-B348-A11E-78C69E9C2E80}" sibTransId="{B21DCD38-8B35-9245-8AB1-54615B367A6D}"/>
    <dgm:cxn modelId="{01EB6687-7E37-114C-827D-15D7041AB746}" srcId="{1A239346-0329-F046-9442-8FB729F2369F}" destId="{C3F58DC0-4FE4-FF43-8266-7957DFE28F10}" srcOrd="1" destOrd="0" parTransId="{49998EE3-FC76-3A42-BDED-D42C2CA4EEEB}" sibTransId="{DA40D15E-0D28-AD48-A20D-A8FB1A0EE235}"/>
    <dgm:cxn modelId="{C657E8BC-BEC5-4873-8815-AE5F164AF47C}" type="presParOf" srcId="{E8B99100-2DC7-2142-8A05-66CC1F91D983}" destId="{3B276FAB-EE7A-8D4E-B99F-24E42A35F299}" srcOrd="0" destOrd="0" presId="urn:microsoft.com/office/officeart/2005/8/layout/vList2"/>
    <dgm:cxn modelId="{E4740E41-9BA4-42B6-9F77-45036380FEA8}" type="presParOf" srcId="{E8B99100-2DC7-2142-8A05-66CC1F91D983}" destId="{3377D1CF-6728-4840-B417-C4F4C337E332}" srcOrd="1" destOrd="0" presId="urn:microsoft.com/office/officeart/2005/8/layout/vList2"/>
    <dgm:cxn modelId="{42ECD5A4-DD8F-447F-B902-C5E4245A4249}" type="presParOf" srcId="{E8B99100-2DC7-2142-8A05-66CC1F91D983}" destId="{846769E2-9852-E244-AECD-24A9A180607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F7ED5A-FFC0-1548-8B80-FA90CBF84DB7}" type="doc">
      <dgm:prSet loTypeId="urn:microsoft.com/office/officeart/2005/8/layout/vList2" loCatId="" qsTypeId="urn:microsoft.com/office/officeart/2005/8/quickstyle/simple4" qsCatId="simple" csTypeId="urn:microsoft.com/office/officeart/2005/8/colors/accent3_4" csCatId="accent3" phldr="1"/>
      <dgm:spPr/>
      <dgm:t>
        <a:bodyPr/>
        <a:lstStyle/>
        <a:p>
          <a:endParaRPr lang="en-US"/>
        </a:p>
      </dgm:t>
    </dgm:pt>
    <dgm:pt modelId="{30EBE0C4-F221-FD43-B4DE-E718DAFDCA06}">
      <dgm:prSet/>
      <dgm:spPr/>
      <dgm:t>
        <a:bodyPr/>
        <a:lstStyle/>
        <a:p>
          <a:pPr rtl="0"/>
          <a:r>
            <a:rPr lang="en-US" dirty="0" smtClean="0"/>
            <a:t>Prioritize traditional HS diploma</a:t>
          </a:r>
          <a:endParaRPr lang="en-US" dirty="0"/>
        </a:p>
      </dgm:t>
    </dgm:pt>
    <dgm:pt modelId="{4816E01C-DB7E-A64F-B29E-0D56118D6B93}" type="parTrans" cxnId="{D2496B6C-5710-F943-8520-5B40EAB9AEE5}">
      <dgm:prSet/>
      <dgm:spPr/>
      <dgm:t>
        <a:bodyPr/>
        <a:lstStyle/>
        <a:p>
          <a:endParaRPr lang="en-US"/>
        </a:p>
      </dgm:t>
    </dgm:pt>
    <dgm:pt modelId="{5A6242A8-5EF4-1D4F-AB7A-B3AF63516AC3}" type="sibTrans" cxnId="{D2496B6C-5710-F943-8520-5B40EAB9AEE5}">
      <dgm:prSet/>
      <dgm:spPr/>
      <dgm:t>
        <a:bodyPr/>
        <a:lstStyle/>
        <a:p>
          <a:endParaRPr lang="en-US"/>
        </a:p>
      </dgm:t>
    </dgm:pt>
    <dgm:pt modelId="{E6D4E7EC-D04A-494F-84F1-D5226A31EF18}">
      <dgm:prSet/>
      <dgm:spPr/>
      <dgm:t>
        <a:bodyPr/>
        <a:lstStyle/>
        <a:p>
          <a:pPr rtl="0"/>
          <a:r>
            <a:rPr lang="en-US" dirty="0" smtClean="0"/>
            <a:t>LEA accountability</a:t>
          </a:r>
          <a:endParaRPr lang="en-US" dirty="0"/>
        </a:p>
      </dgm:t>
    </dgm:pt>
    <dgm:pt modelId="{52512708-8D69-4A46-B7ED-211290228B1A}" type="parTrans" cxnId="{2D1B1968-A7F2-4541-9CE8-7ACF7DA2246F}">
      <dgm:prSet/>
      <dgm:spPr/>
      <dgm:t>
        <a:bodyPr/>
        <a:lstStyle/>
        <a:p>
          <a:endParaRPr lang="en-US"/>
        </a:p>
      </dgm:t>
    </dgm:pt>
    <dgm:pt modelId="{AAF7A256-79FC-7A43-981D-8B5AD4553155}" type="sibTrans" cxnId="{2D1B1968-A7F2-4541-9CE8-7ACF7DA2246F}">
      <dgm:prSet/>
      <dgm:spPr/>
      <dgm:t>
        <a:bodyPr/>
        <a:lstStyle/>
        <a:p>
          <a:endParaRPr lang="en-US"/>
        </a:p>
      </dgm:t>
    </dgm:pt>
    <dgm:pt modelId="{08253488-F602-E84C-82C5-E7F8EE596D54}">
      <dgm:prSet/>
      <dgm:spPr/>
      <dgm:t>
        <a:bodyPr/>
        <a:lstStyle/>
        <a:p>
          <a:pPr rtl="0"/>
          <a:r>
            <a:rPr lang="en-US" dirty="0" smtClean="0"/>
            <a:t>Track # youth who graduate on time.</a:t>
          </a:r>
          <a:endParaRPr lang="en-US" dirty="0"/>
        </a:p>
      </dgm:t>
    </dgm:pt>
    <dgm:pt modelId="{5E5357A4-D4D3-4544-AAA6-31269F01CAE6}" type="parTrans" cxnId="{517A7B96-DB84-194A-9C6C-6FAAF6E49C49}">
      <dgm:prSet/>
      <dgm:spPr/>
      <dgm:t>
        <a:bodyPr/>
        <a:lstStyle/>
        <a:p>
          <a:endParaRPr lang="en-US"/>
        </a:p>
      </dgm:t>
    </dgm:pt>
    <dgm:pt modelId="{8209CE88-94E1-1340-B88C-62153EC546BA}" type="sibTrans" cxnId="{517A7B96-DB84-194A-9C6C-6FAAF6E49C49}">
      <dgm:prSet/>
      <dgm:spPr/>
      <dgm:t>
        <a:bodyPr/>
        <a:lstStyle/>
        <a:p>
          <a:endParaRPr lang="en-US"/>
        </a:p>
      </dgm:t>
    </dgm:pt>
    <dgm:pt modelId="{F94AB969-8D19-694E-A884-F68F6DB759AA}" type="pres">
      <dgm:prSet presAssocID="{45F7ED5A-FFC0-1548-8B80-FA90CBF84DB7}" presName="linear" presStyleCnt="0">
        <dgm:presLayoutVars>
          <dgm:animLvl val="lvl"/>
          <dgm:resizeHandles val="exact"/>
        </dgm:presLayoutVars>
      </dgm:prSet>
      <dgm:spPr/>
      <dgm:t>
        <a:bodyPr/>
        <a:lstStyle/>
        <a:p>
          <a:endParaRPr lang="en-US"/>
        </a:p>
      </dgm:t>
    </dgm:pt>
    <dgm:pt modelId="{8E5C30BF-200B-F845-90B7-06A073EB87BA}" type="pres">
      <dgm:prSet presAssocID="{30EBE0C4-F221-FD43-B4DE-E718DAFDCA06}" presName="parentText" presStyleLbl="node1" presStyleIdx="0" presStyleCnt="3">
        <dgm:presLayoutVars>
          <dgm:chMax val="0"/>
          <dgm:bulletEnabled val="1"/>
        </dgm:presLayoutVars>
      </dgm:prSet>
      <dgm:spPr/>
      <dgm:t>
        <a:bodyPr/>
        <a:lstStyle/>
        <a:p>
          <a:endParaRPr lang="en-US"/>
        </a:p>
      </dgm:t>
    </dgm:pt>
    <dgm:pt modelId="{88EE97E1-A73B-4348-B0A0-0C6D948FDC17}" type="pres">
      <dgm:prSet presAssocID="{5A6242A8-5EF4-1D4F-AB7A-B3AF63516AC3}" presName="spacer" presStyleCnt="0"/>
      <dgm:spPr/>
      <dgm:t>
        <a:bodyPr/>
        <a:lstStyle/>
        <a:p>
          <a:endParaRPr lang="en-US"/>
        </a:p>
      </dgm:t>
    </dgm:pt>
    <dgm:pt modelId="{1EC6FA40-5127-9647-94F0-CCA9F4C5AA72}" type="pres">
      <dgm:prSet presAssocID="{E6D4E7EC-D04A-494F-84F1-D5226A31EF18}" presName="parentText" presStyleLbl="node1" presStyleIdx="1" presStyleCnt="3">
        <dgm:presLayoutVars>
          <dgm:chMax val="0"/>
          <dgm:bulletEnabled val="1"/>
        </dgm:presLayoutVars>
      </dgm:prSet>
      <dgm:spPr/>
      <dgm:t>
        <a:bodyPr/>
        <a:lstStyle/>
        <a:p>
          <a:endParaRPr lang="en-US"/>
        </a:p>
      </dgm:t>
    </dgm:pt>
    <dgm:pt modelId="{BD6986C7-3596-9346-9F2A-7772811888C9}" type="pres">
      <dgm:prSet presAssocID="{AAF7A256-79FC-7A43-981D-8B5AD4553155}" presName="spacer" presStyleCnt="0"/>
      <dgm:spPr/>
      <dgm:t>
        <a:bodyPr/>
        <a:lstStyle/>
        <a:p>
          <a:endParaRPr lang="en-US"/>
        </a:p>
      </dgm:t>
    </dgm:pt>
    <dgm:pt modelId="{E43ED8C6-42C0-504F-8FCE-34E3174635FE}" type="pres">
      <dgm:prSet presAssocID="{08253488-F602-E84C-82C5-E7F8EE596D54}" presName="parentText" presStyleLbl="node1" presStyleIdx="2" presStyleCnt="3">
        <dgm:presLayoutVars>
          <dgm:chMax val="0"/>
          <dgm:bulletEnabled val="1"/>
        </dgm:presLayoutVars>
      </dgm:prSet>
      <dgm:spPr/>
      <dgm:t>
        <a:bodyPr/>
        <a:lstStyle/>
        <a:p>
          <a:endParaRPr lang="en-US"/>
        </a:p>
      </dgm:t>
    </dgm:pt>
  </dgm:ptLst>
  <dgm:cxnLst>
    <dgm:cxn modelId="{517A7B96-DB84-194A-9C6C-6FAAF6E49C49}" srcId="{45F7ED5A-FFC0-1548-8B80-FA90CBF84DB7}" destId="{08253488-F602-E84C-82C5-E7F8EE596D54}" srcOrd="2" destOrd="0" parTransId="{5E5357A4-D4D3-4544-AAA6-31269F01CAE6}" sibTransId="{8209CE88-94E1-1340-B88C-62153EC546BA}"/>
    <dgm:cxn modelId="{D2496B6C-5710-F943-8520-5B40EAB9AEE5}" srcId="{45F7ED5A-FFC0-1548-8B80-FA90CBF84DB7}" destId="{30EBE0C4-F221-FD43-B4DE-E718DAFDCA06}" srcOrd="0" destOrd="0" parTransId="{4816E01C-DB7E-A64F-B29E-0D56118D6B93}" sibTransId="{5A6242A8-5EF4-1D4F-AB7A-B3AF63516AC3}"/>
    <dgm:cxn modelId="{4B5B10E2-2D4D-4086-ACB4-EB6E88B4139D}" type="presOf" srcId="{30EBE0C4-F221-FD43-B4DE-E718DAFDCA06}" destId="{8E5C30BF-200B-F845-90B7-06A073EB87BA}" srcOrd="0" destOrd="0" presId="urn:microsoft.com/office/officeart/2005/8/layout/vList2"/>
    <dgm:cxn modelId="{3B3E18D7-85F9-42AD-9C75-B1088DC88B30}" type="presOf" srcId="{08253488-F602-E84C-82C5-E7F8EE596D54}" destId="{E43ED8C6-42C0-504F-8FCE-34E3174635FE}" srcOrd="0" destOrd="0" presId="urn:microsoft.com/office/officeart/2005/8/layout/vList2"/>
    <dgm:cxn modelId="{F9415CBD-46F8-44B9-A59C-85F5AA46A6EB}" type="presOf" srcId="{45F7ED5A-FFC0-1548-8B80-FA90CBF84DB7}" destId="{F94AB969-8D19-694E-A884-F68F6DB759AA}" srcOrd="0" destOrd="0" presId="urn:microsoft.com/office/officeart/2005/8/layout/vList2"/>
    <dgm:cxn modelId="{2D1B1968-A7F2-4541-9CE8-7ACF7DA2246F}" srcId="{45F7ED5A-FFC0-1548-8B80-FA90CBF84DB7}" destId="{E6D4E7EC-D04A-494F-84F1-D5226A31EF18}" srcOrd="1" destOrd="0" parTransId="{52512708-8D69-4A46-B7ED-211290228B1A}" sibTransId="{AAF7A256-79FC-7A43-981D-8B5AD4553155}"/>
    <dgm:cxn modelId="{99560E88-7E9A-435E-BA38-F2172BD9E56A}" type="presOf" srcId="{E6D4E7EC-D04A-494F-84F1-D5226A31EF18}" destId="{1EC6FA40-5127-9647-94F0-CCA9F4C5AA72}" srcOrd="0" destOrd="0" presId="urn:microsoft.com/office/officeart/2005/8/layout/vList2"/>
    <dgm:cxn modelId="{11595965-EAE7-4101-812D-402290F5A02B}" type="presParOf" srcId="{F94AB969-8D19-694E-A884-F68F6DB759AA}" destId="{8E5C30BF-200B-F845-90B7-06A073EB87BA}" srcOrd="0" destOrd="0" presId="urn:microsoft.com/office/officeart/2005/8/layout/vList2"/>
    <dgm:cxn modelId="{2BD36131-BB8D-4E6C-8B62-D5AC6FC0CE54}" type="presParOf" srcId="{F94AB969-8D19-694E-A884-F68F6DB759AA}" destId="{88EE97E1-A73B-4348-B0A0-0C6D948FDC17}" srcOrd="1" destOrd="0" presId="urn:microsoft.com/office/officeart/2005/8/layout/vList2"/>
    <dgm:cxn modelId="{A829B433-3E14-4ACE-8ABE-442F502A9AD8}" type="presParOf" srcId="{F94AB969-8D19-694E-A884-F68F6DB759AA}" destId="{1EC6FA40-5127-9647-94F0-CCA9F4C5AA72}" srcOrd="2" destOrd="0" presId="urn:microsoft.com/office/officeart/2005/8/layout/vList2"/>
    <dgm:cxn modelId="{C83A39F5-8F7C-4D60-941D-C5774956BAFB}" type="presParOf" srcId="{F94AB969-8D19-694E-A884-F68F6DB759AA}" destId="{BD6986C7-3596-9346-9F2A-7772811888C9}" srcOrd="3" destOrd="0" presId="urn:microsoft.com/office/officeart/2005/8/layout/vList2"/>
    <dgm:cxn modelId="{F3EBEF6F-B402-4DAF-BD16-6131BE244185}" type="presParOf" srcId="{F94AB969-8D19-694E-A884-F68F6DB759AA}" destId="{E43ED8C6-42C0-504F-8FCE-34E3174635F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913742-150E-294A-83B6-50FF72C5B57D}" type="doc">
      <dgm:prSet loTypeId="urn:microsoft.com/office/officeart/2005/8/layout/vList2" loCatId="" qsTypeId="urn:microsoft.com/office/officeart/2005/8/quickstyle/simple4" qsCatId="simple" csTypeId="urn:microsoft.com/office/officeart/2005/8/colors/accent3_4" csCatId="accent3"/>
      <dgm:spPr/>
      <dgm:t>
        <a:bodyPr/>
        <a:lstStyle/>
        <a:p>
          <a:endParaRPr lang="en-US"/>
        </a:p>
      </dgm:t>
    </dgm:pt>
    <dgm:pt modelId="{639F6F42-BD3E-0247-A5DB-40FF4355C992}">
      <dgm:prSet/>
      <dgm:spPr/>
      <dgm:t>
        <a:bodyPr/>
        <a:lstStyle/>
        <a:p>
          <a:pPr rtl="0"/>
          <a:r>
            <a:rPr lang="en-US" dirty="0" smtClean="0"/>
            <a:t>Family involvement</a:t>
          </a:r>
          <a:endParaRPr lang="en-US" dirty="0"/>
        </a:p>
      </dgm:t>
    </dgm:pt>
    <dgm:pt modelId="{5D7797C9-C412-324E-A446-B8C3B23AE692}" type="parTrans" cxnId="{2763B9EA-DD61-CA42-8C57-81757BA884FC}">
      <dgm:prSet/>
      <dgm:spPr/>
      <dgm:t>
        <a:bodyPr/>
        <a:lstStyle/>
        <a:p>
          <a:endParaRPr lang="en-US"/>
        </a:p>
      </dgm:t>
    </dgm:pt>
    <dgm:pt modelId="{281D8F20-1715-594D-8F97-2941CBB8BAF8}" type="sibTrans" cxnId="{2763B9EA-DD61-CA42-8C57-81757BA884FC}">
      <dgm:prSet/>
      <dgm:spPr/>
      <dgm:t>
        <a:bodyPr/>
        <a:lstStyle/>
        <a:p>
          <a:endParaRPr lang="en-US"/>
        </a:p>
      </dgm:t>
    </dgm:pt>
    <dgm:pt modelId="{C23EF069-6A13-D447-BD15-BB0B1A35F126}">
      <dgm:prSet/>
      <dgm:spPr/>
      <dgm:t>
        <a:bodyPr/>
        <a:lstStyle/>
        <a:p>
          <a:pPr rtl="0"/>
          <a:r>
            <a:rPr lang="en-US" dirty="0" smtClean="0"/>
            <a:t>Students in tribal institutions</a:t>
          </a:r>
          <a:endParaRPr lang="en-US" dirty="0"/>
        </a:p>
      </dgm:t>
    </dgm:pt>
    <dgm:pt modelId="{236F23BB-E5D7-E346-8718-7E5958AC170D}" type="parTrans" cxnId="{4023781B-441E-2E4E-AFE7-C563DC4BCEEE}">
      <dgm:prSet/>
      <dgm:spPr/>
      <dgm:t>
        <a:bodyPr/>
        <a:lstStyle/>
        <a:p>
          <a:endParaRPr lang="en-US"/>
        </a:p>
      </dgm:t>
    </dgm:pt>
    <dgm:pt modelId="{2EBC1C8E-D3A1-E440-807F-CB9A455320A0}" type="sibTrans" cxnId="{4023781B-441E-2E4E-AFE7-C563DC4BCEEE}">
      <dgm:prSet/>
      <dgm:spPr/>
      <dgm:t>
        <a:bodyPr/>
        <a:lstStyle/>
        <a:p>
          <a:endParaRPr lang="en-US"/>
        </a:p>
      </dgm:t>
    </dgm:pt>
    <dgm:pt modelId="{2C4E8A92-D557-9642-B807-A083F23D02A6}">
      <dgm:prSet/>
      <dgm:spPr/>
      <dgm:t>
        <a:bodyPr/>
        <a:lstStyle/>
        <a:p>
          <a:pPr rtl="0"/>
          <a:r>
            <a:rPr lang="en-US" dirty="0" smtClean="0"/>
            <a:t>Dual-status youth</a:t>
          </a:r>
          <a:endParaRPr lang="en-US" dirty="0"/>
        </a:p>
      </dgm:t>
    </dgm:pt>
    <dgm:pt modelId="{18F651CB-C9BA-A448-9771-EFB2A8C22317}" type="parTrans" cxnId="{1C4F908D-D1A0-704A-AFBA-383A13EF9758}">
      <dgm:prSet/>
      <dgm:spPr/>
      <dgm:t>
        <a:bodyPr/>
        <a:lstStyle/>
        <a:p>
          <a:endParaRPr lang="en-US"/>
        </a:p>
      </dgm:t>
    </dgm:pt>
    <dgm:pt modelId="{791E5548-D6DE-B648-B45C-526985EC45D8}" type="sibTrans" cxnId="{1C4F908D-D1A0-704A-AFBA-383A13EF9758}">
      <dgm:prSet/>
      <dgm:spPr/>
      <dgm:t>
        <a:bodyPr/>
        <a:lstStyle/>
        <a:p>
          <a:endParaRPr lang="en-US"/>
        </a:p>
      </dgm:t>
    </dgm:pt>
    <dgm:pt modelId="{D9BAB83E-3F53-1D4A-B1C3-9FC9E7DE55FD}">
      <dgm:prSet/>
      <dgm:spPr/>
      <dgm:t>
        <a:bodyPr/>
        <a:lstStyle/>
        <a:p>
          <a:pPr rtl="0"/>
          <a:r>
            <a:rPr lang="en-US" dirty="0" smtClean="0"/>
            <a:t>Definition of “at-risk” youth</a:t>
          </a:r>
          <a:endParaRPr lang="en-US" dirty="0"/>
        </a:p>
      </dgm:t>
    </dgm:pt>
    <dgm:pt modelId="{16095214-EB61-C048-9CAF-4F0E74491B07}" type="parTrans" cxnId="{DA294D2A-D15E-E842-A030-035555503C32}">
      <dgm:prSet/>
      <dgm:spPr/>
      <dgm:t>
        <a:bodyPr/>
        <a:lstStyle/>
        <a:p>
          <a:endParaRPr lang="en-US"/>
        </a:p>
      </dgm:t>
    </dgm:pt>
    <dgm:pt modelId="{66D0C026-D0AB-CC44-938E-D4F1D3052130}" type="sibTrans" cxnId="{DA294D2A-D15E-E842-A030-035555503C32}">
      <dgm:prSet/>
      <dgm:spPr/>
      <dgm:t>
        <a:bodyPr/>
        <a:lstStyle/>
        <a:p>
          <a:endParaRPr lang="en-US"/>
        </a:p>
      </dgm:t>
    </dgm:pt>
    <dgm:pt modelId="{D248CAEB-8E4B-EF42-8EEF-DF65A66E269E}" type="pres">
      <dgm:prSet presAssocID="{1B913742-150E-294A-83B6-50FF72C5B57D}" presName="linear" presStyleCnt="0">
        <dgm:presLayoutVars>
          <dgm:animLvl val="lvl"/>
          <dgm:resizeHandles val="exact"/>
        </dgm:presLayoutVars>
      </dgm:prSet>
      <dgm:spPr/>
      <dgm:t>
        <a:bodyPr/>
        <a:lstStyle/>
        <a:p>
          <a:endParaRPr lang="en-US"/>
        </a:p>
      </dgm:t>
    </dgm:pt>
    <dgm:pt modelId="{3AF2005D-D55A-9748-9C9C-DBBCC17B314F}" type="pres">
      <dgm:prSet presAssocID="{639F6F42-BD3E-0247-A5DB-40FF4355C992}" presName="parentText" presStyleLbl="node1" presStyleIdx="0" presStyleCnt="4">
        <dgm:presLayoutVars>
          <dgm:chMax val="0"/>
          <dgm:bulletEnabled val="1"/>
        </dgm:presLayoutVars>
      </dgm:prSet>
      <dgm:spPr/>
      <dgm:t>
        <a:bodyPr/>
        <a:lstStyle/>
        <a:p>
          <a:endParaRPr lang="en-US"/>
        </a:p>
      </dgm:t>
    </dgm:pt>
    <dgm:pt modelId="{ABF3DADF-4923-324B-ABE3-4F3395B80AE7}" type="pres">
      <dgm:prSet presAssocID="{281D8F20-1715-594D-8F97-2941CBB8BAF8}" presName="spacer" presStyleCnt="0"/>
      <dgm:spPr/>
      <dgm:t>
        <a:bodyPr/>
        <a:lstStyle/>
        <a:p>
          <a:endParaRPr lang="en-US"/>
        </a:p>
      </dgm:t>
    </dgm:pt>
    <dgm:pt modelId="{B6A72024-8B7B-1C44-9ADD-661FC34B58C0}" type="pres">
      <dgm:prSet presAssocID="{C23EF069-6A13-D447-BD15-BB0B1A35F126}" presName="parentText" presStyleLbl="node1" presStyleIdx="1" presStyleCnt="4">
        <dgm:presLayoutVars>
          <dgm:chMax val="0"/>
          <dgm:bulletEnabled val="1"/>
        </dgm:presLayoutVars>
      </dgm:prSet>
      <dgm:spPr/>
      <dgm:t>
        <a:bodyPr/>
        <a:lstStyle/>
        <a:p>
          <a:endParaRPr lang="en-US"/>
        </a:p>
      </dgm:t>
    </dgm:pt>
    <dgm:pt modelId="{2079F25B-4B76-324D-BC4B-683587C67BD0}" type="pres">
      <dgm:prSet presAssocID="{2EBC1C8E-D3A1-E440-807F-CB9A455320A0}" presName="spacer" presStyleCnt="0"/>
      <dgm:spPr/>
      <dgm:t>
        <a:bodyPr/>
        <a:lstStyle/>
        <a:p>
          <a:endParaRPr lang="en-US"/>
        </a:p>
      </dgm:t>
    </dgm:pt>
    <dgm:pt modelId="{DD466D3F-DF71-9F40-9D8E-0FE7639BFE24}" type="pres">
      <dgm:prSet presAssocID="{2C4E8A92-D557-9642-B807-A083F23D02A6}" presName="parentText" presStyleLbl="node1" presStyleIdx="2" presStyleCnt="4">
        <dgm:presLayoutVars>
          <dgm:chMax val="0"/>
          <dgm:bulletEnabled val="1"/>
        </dgm:presLayoutVars>
      </dgm:prSet>
      <dgm:spPr/>
      <dgm:t>
        <a:bodyPr/>
        <a:lstStyle/>
        <a:p>
          <a:endParaRPr lang="en-US"/>
        </a:p>
      </dgm:t>
    </dgm:pt>
    <dgm:pt modelId="{3D1A2711-D6A1-9D43-BC96-89A1A7F2F9D7}" type="pres">
      <dgm:prSet presAssocID="{791E5548-D6DE-B648-B45C-526985EC45D8}" presName="spacer" presStyleCnt="0"/>
      <dgm:spPr/>
      <dgm:t>
        <a:bodyPr/>
        <a:lstStyle/>
        <a:p>
          <a:endParaRPr lang="en-US"/>
        </a:p>
      </dgm:t>
    </dgm:pt>
    <dgm:pt modelId="{5186874E-A417-6B40-85B5-0BE32816783F}" type="pres">
      <dgm:prSet presAssocID="{D9BAB83E-3F53-1D4A-B1C3-9FC9E7DE55FD}" presName="parentText" presStyleLbl="node1" presStyleIdx="3" presStyleCnt="4">
        <dgm:presLayoutVars>
          <dgm:chMax val="0"/>
          <dgm:bulletEnabled val="1"/>
        </dgm:presLayoutVars>
      </dgm:prSet>
      <dgm:spPr/>
      <dgm:t>
        <a:bodyPr/>
        <a:lstStyle/>
        <a:p>
          <a:endParaRPr lang="en-US"/>
        </a:p>
      </dgm:t>
    </dgm:pt>
  </dgm:ptLst>
  <dgm:cxnLst>
    <dgm:cxn modelId="{52106E1A-07C3-424B-B250-74C7BD72AD66}" type="presOf" srcId="{1B913742-150E-294A-83B6-50FF72C5B57D}" destId="{D248CAEB-8E4B-EF42-8EEF-DF65A66E269E}" srcOrd="0" destOrd="0" presId="urn:microsoft.com/office/officeart/2005/8/layout/vList2"/>
    <dgm:cxn modelId="{2763B9EA-DD61-CA42-8C57-81757BA884FC}" srcId="{1B913742-150E-294A-83B6-50FF72C5B57D}" destId="{639F6F42-BD3E-0247-A5DB-40FF4355C992}" srcOrd="0" destOrd="0" parTransId="{5D7797C9-C412-324E-A446-B8C3B23AE692}" sibTransId="{281D8F20-1715-594D-8F97-2941CBB8BAF8}"/>
    <dgm:cxn modelId="{1C4F908D-D1A0-704A-AFBA-383A13EF9758}" srcId="{1B913742-150E-294A-83B6-50FF72C5B57D}" destId="{2C4E8A92-D557-9642-B807-A083F23D02A6}" srcOrd="2" destOrd="0" parTransId="{18F651CB-C9BA-A448-9771-EFB2A8C22317}" sibTransId="{791E5548-D6DE-B648-B45C-526985EC45D8}"/>
    <dgm:cxn modelId="{4023781B-441E-2E4E-AFE7-C563DC4BCEEE}" srcId="{1B913742-150E-294A-83B6-50FF72C5B57D}" destId="{C23EF069-6A13-D447-BD15-BB0B1A35F126}" srcOrd="1" destOrd="0" parTransId="{236F23BB-E5D7-E346-8718-7E5958AC170D}" sibTransId="{2EBC1C8E-D3A1-E440-807F-CB9A455320A0}"/>
    <dgm:cxn modelId="{C5C77FB2-06CB-486B-B7B5-1F4A835B54CF}" type="presOf" srcId="{C23EF069-6A13-D447-BD15-BB0B1A35F126}" destId="{B6A72024-8B7B-1C44-9ADD-661FC34B58C0}" srcOrd="0" destOrd="0" presId="urn:microsoft.com/office/officeart/2005/8/layout/vList2"/>
    <dgm:cxn modelId="{1DBCA813-5874-4A6F-B9E6-B949293DFA0B}" type="presOf" srcId="{D9BAB83E-3F53-1D4A-B1C3-9FC9E7DE55FD}" destId="{5186874E-A417-6B40-85B5-0BE32816783F}" srcOrd="0" destOrd="0" presId="urn:microsoft.com/office/officeart/2005/8/layout/vList2"/>
    <dgm:cxn modelId="{073B8812-824E-48BB-BD90-73D4698A7B87}" type="presOf" srcId="{639F6F42-BD3E-0247-A5DB-40FF4355C992}" destId="{3AF2005D-D55A-9748-9C9C-DBBCC17B314F}" srcOrd="0" destOrd="0" presId="urn:microsoft.com/office/officeart/2005/8/layout/vList2"/>
    <dgm:cxn modelId="{DA294D2A-D15E-E842-A030-035555503C32}" srcId="{1B913742-150E-294A-83B6-50FF72C5B57D}" destId="{D9BAB83E-3F53-1D4A-B1C3-9FC9E7DE55FD}" srcOrd="3" destOrd="0" parTransId="{16095214-EB61-C048-9CAF-4F0E74491B07}" sibTransId="{66D0C026-D0AB-CC44-938E-D4F1D3052130}"/>
    <dgm:cxn modelId="{79E5F493-FF5A-4A97-8D8A-223DB849CB86}" type="presOf" srcId="{2C4E8A92-D557-9642-B807-A083F23D02A6}" destId="{DD466D3F-DF71-9F40-9D8E-0FE7639BFE24}" srcOrd="0" destOrd="0" presId="urn:microsoft.com/office/officeart/2005/8/layout/vList2"/>
    <dgm:cxn modelId="{22FDD89A-448F-44D2-8DE7-A1C26C3F578C}" type="presParOf" srcId="{D248CAEB-8E4B-EF42-8EEF-DF65A66E269E}" destId="{3AF2005D-D55A-9748-9C9C-DBBCC17B314F}" srcOrd="0" destOrd="0" presId="urn:microsoft.com/office/officeart/2005/8/layout/vList2"/>
    <dgm:cxn modelId="{9B9B3FD0-32F9-471E-87BB-95E7CCB2B368}" type="presParOf" srcId="{D248CAEB-8E4B-EF42-8EEF-DF65A66E269E}" destId="{ABF3DADF-4923-324B-ABE3-4F3395B80AE7}" srcOrd="1" destOrd="0" presId="urn:microsoft.com/office/officeart/2005/8/layout/vList2"/>
    <dgm:cxn modelId="{92806DD7-E548-4306-A0F8-924ED77D0A7A}" type="presParOf" srcId="{D248CAEB-8E4B-EF42-8EEF-DF65A66E269E}" destId="{B6A72024-8B7B-1C44-9ADD-661FC34B58C0}" srcOrd="2" destOrd="0" presId="urn:microsoft.com/office/officeart/2005/8/layout/vList2"/>
    <dgm:cxn modelId="{6A560D48-D271-459C-8C1A-E6071A5FBCD8}" type="presParOf" srcId="{D248CAEB-8E4B-EF42-8EEF-DF65A66E269E}" destId="{2079F25B-4B76-324D-BC4B-683587C67BD0}" srcOrd="3" destOrd="0" presId="urn:microsoft.com/office/officeart/2005/8/layout/vList2"/>
    <dgm:cxn modelId="{1B2E0035-4F6C-4EB2-ACAC-574265541D63}" type="presParOf" srcId="{D248CAEB-8E4B-EF42-8EEF-DF65A66E269E}" destId="{DD466D3F-DF71-9F40-9D8E-0FE7639BFE24}" srcOrd="4" destOrd="0" presId="urn:microsoft.com/office/officeart/2005/8/layout/vList2"/>
    <dgm:cxn modelId="{F7793953-85DA-4422-8ACE-8AB1D1342104}" type="presParOf" srcId="{D248CAEB-8E4B-EF42-8EEF-DF65A66E269E}" destId="{3D1A2711-D6A1-9D43-BC96-89A1A7F2F9D7}" srcOrd="5" destOrd="0" presId="urn:microsoft.com/office/officeart/2005/8/layout/vList2"/>
    <dgm:cxn modelId="{9517B9D1-D0E9-4EC2-B469-89E1FC4C2D0B}" type="presParOf" srcId="{D248CAEB-8E4B-EF42-8EEF-DF65A66E269E}" destId="{5186874E-A417-6B40-85B5-0BE32816783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54D143-0F06-4947-B0C9-0E2E95ABE92D}" type="datetimeFigureOut">
              <a:rPr lang="en-US" smtClean="0"/>
              <a:pPr/>
              <a:t>9/20/2016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37463-CA89-4652-93E9-A66FE5A39455}" type="slidenum">
              <a:rPr lang="en-US" smtClean="0"/>
              <a:pPr/>
              <a:t>‹#›</a:t>
            </a:fld>
            <a:endParaRPr lang="en-US"/>
          </a:p>
        </p:txBody>
      </p:sp>
    </p:spTree>
    <p:extLst>
      <p:ext uri="{BB962C8B-B14F-4D97-AF65-F5344CB8AC3E}">
        <p14:creationId xmlns:p14="http://schemas.microsoft.com/office/powerpoint/2010/main" val="754885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eglected-delinquent.org/what-title-i-part-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781" eaLnBrk="0" hangingPunct="0">
              <a:defRPr sz="2400">
                <a:solidFill>
                  <a:schemeClr val="tx1"/>
                </a:solidFill>
                <a:latin typeface="Times New Roman" panose="02020603050405020304" pitchFamily="18" charset="0"/>
              </a:defRPr>
            </a:lvl1pPr>
            <a:lvl2pPr marL="742885" indent="-285724" defTabSz="931781" eaLnBrk="0" hangingPunct="0">
              <a:defRPr sz="2400">
                <a:solidFill>
                  <a:schemeClr val="tx1"/>
                </a:solidFill>
                <a:latin typeface="Times New Roman" panose="02020603050405020304" pitchFamily="18" charset="0"/>
              </a:defRPr>
            </a:lvl2pPr>
            <a:lvl3pPr marL="1142900" indent="-228580" defTabSz="931781" eaLnBrk="0" hangingPunct="0">
              <a:defRPr sz="2400">
                <a:solidFill>
                  <a:schemeClr val="tx1"/>
                </a:solidFill>
                <a:latin typeface="Times New Roman" panose="02020603050405020304" pitchFamily="18" charset="0"/>
              </a:defRPr>
            </a:lvl3pPr>
            <a:lvl4pPr marL="1600060" indent="-228580" defTabSz="931781" eaLnBrk="0" hangingPunct="0">
              <a:defRPr sz="2400">
                <a:solidFill>
                  <a:schemeClr val="tx1"/>
                </a:solidFill>
                <a:latin typeface="Times New Roman" panose="02020603050405020304" pitchFamily="18" charset="0"/>
              </a:defRPr>
            </a:lvl4pPr>
            <a:lvl5pPr marL="2057219" indent="-228580" defTabSz="931781" eaLnBrk="0" hangingPunct="0">
              <a:defRPr sz="2400">
                <a:solidFill>
                  <a:schemeClr val="tx1"/>
                </a:solidFill>
                <a:latin typeface="Times New Roman" panose="02020603050405020304" pitchFamily="18" charset="0"/>
              </a:defRPr>
            </a:lvl5pPr>
            <a:lvl6pPr marL="2514380" indent="-228580" defTabSz="931781" eaLnBrk="0" fontAlgn="base" hangingPunct="0">
              <a:spcBef>
                <a:spcPct val="0"/>
              </a:spcBef>
              <a:spcAft>
                <a:spcPct val="0"/>
              </a:spcAft>
              <a:defRPr sz="2400">
                <a:solidFill>
                  <a:schemeClr val="tx1"/>
                </a:solidFill>
                <a:latin typeface="Times New Roman" panose="02020603050405020304" pitchFamily="18" charset="0"/>
              </a:defRPr>
            </a:lvl6pPr>
            <a:lvl7pPr marL="2971539" indent="-228580" defTabSz="931781" eaLnBrk="0" fontAlgn="base" hangingPunct="0">
              <a:spcBef>
                <a:spcPct val="0"/>
              </a:spcBef>
              <a:spcAft>
                <a:spcPct val="0"/>
              </a:spcAft>
              <a:defRPr sz="2400">
                <a:solidFill>
                  <a:schemeClr val="tx1"/>
                </a:solidFill>
                <a:latin typeface="Times New Roman" panose="02020603050405020304" pitchFamily="18" charset="0"/>
              </a:defRPr>
            </a:lvl7pPr>
            <a:lvl8pPr marL="3428699" indent="-228580" defTabSz="931781" eaLnBrk="0" fontAlgn="base" hangingPunct="0">
              <a:spcBef>
                <a:spcPct val="0"/>
              </a:spcBef>
              <a:spcAft>
                <a:spcPct val="0"/>
              </a:spcAft>
              <a:defRPr sz="2400">
                <a:solidFill>
                  <a:schemeClr val="tx1"/>
                </a:solidFill>
                <a:latin typeface="Times New Roman" panose="02020603050405020304" pitchFamily="18" charset="0"/>
              </a:defRPr>
            </a:lvl8pPr>
            <a:lvl9pPr marL="3885860" indent="-228580" defTabSz="931781"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0274BB1-19F3-436D-90F4-8558C84F1FDB}" type="slidenum">
              <a:rPr lang="en-US" sz="1200">
                <a:solidFill>
                  <a:srgbClr val="000000"/>
                </a:solidFill>
              </a:rPr>
              <a:pPr eaLnBrk="1" hangingPunct="1"/>
              <a:t>3</a:t>
            </a:fld>
            <a:endParaRPr lang="en-US" sz="1200" dirty="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701675" y="4416427"/>
            <a:ext cx="5607051" cy="41830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63864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facilities that have an agreement with a local educational agency under Section 1423(2) of Title I, Part D to provide service s to children and youth under this subpart</a:t>
            </a:r>
          </a:p>
          <a:p>
            <a:r>
              <a:rPr lang="en-US" sz="1200" kern="1200" dirty="0" smtClean="0">
                <a:solidFill>
                  <a:schemeClr val="tx1"/>
                </a:solidFill>
                <a:effectLst/>
                <a:latin typeface="+mn-lt"/>
                <a:ea typeface="+mn-ea"/>
                <a:cs typeface="+mn-cs"/>
              </a:rPr>
              <a:t>‘‘(c) STATE AGENCY APPLICATIONS.—Any State agency that</a:t>
            </a:r>
          </a:p>
          <a:p>
            <a:r>
              <a:rPr lang="en-US" sz="1200" kern="1200" dirty="0" smtClean="0">
                <a:solidFill>
                  <a:schemeClr val="tx1"/>
                </a:solidFill>
                <a:effectLst/>
                <a:latin typeface="+mn-lt"/>
                <a:ea typeface="+mn-ea"/>
                <a:cs typeface="+mn-cs"/>
              </a:rPr>
              <a:t>desires to receive funds to carry out a program under this subpart</a:t>
            </a:r>
          </a:p>
          <a:p>
            <a:r>
              <a:rPr lang="en-US" sz="1200" kern="1200" dirty="0" smtClean="0">
                <a:solidFill>
                  <a:schemeClr val="tx1"/>
                </a:solidFill>
                <a:effectLst/>
                <a:latin typeface="+mn-lt"/>
                <a:ea typeface="+mn-ea"/>
                <a:cs typeface="+mn-cs"/>
              </a:rPr>
              <a:t>shall submit an application to the State educational agency that—</a:t>
            </a:r>
          </a:p>
          <a:p>
            <a:endParaRPr lang="en-US" dirty="0" smtClean="0"/>
          </a:p>
          <a:p>
            <a:r>
              <a:rPr lang="en-US" sz="1200" kern="1200" dirty="0" smtClean="0">
                <a:solidFill>
                  <a:schemeClr val="tx1"/>
                </a:solidFill>
                <a:effectLst/>
                <a:latin typeface="+mn-lt"/>
                <a:ea typeface="+mn-ea"/>
                <a:cs typeface="+mn-cs"/>
              </a:rPr>
              <a:t>‘‘(9) describes how the State agency will encourage </a:t>
            </a:r>
            <a:r>
              <a:rPr lang="en-US" sz="1200" kern="1200" dirty="0" err="1" smtClean="0">
                <a:solidFill>
                  <a:schemeClr val="tx1"/>
                </a:solidFill>
                <a:effectLst/>
                <a:latin typeface="+mn-lt"/>
                <a:ea typeface="+mn-ea"/>
                <a:cs typeface="+mn-cs"/>
              </a:rPr>
              <a:t>correc</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tional</a:t>
            </a:r>
            <a:r>
              <a:rPr lang="en-US" sz="1200" kern="1200" dirty="0" smtClean="0">
                <a:solidFill>
                  <a:schemeClr val="tx1"/>
                </a:solidFill>
                <a:effectLst/>
                <a:latin typeface="+mn-lt"/>
                <a:ea typeface="+mn-ea"/>
                <a:cs typeface="+mn-cs"/>
              </a:rPr>
              <a:t> facilities receiving funds under this subpart to coordinate</a:t>
            </a:r>
          </a:p>
          <a:p>
            <a:r>
              <a:rPr lang="en-US" sz="1200" kern="1200" dirty="0" smtClean="0">
                <a:solidFill>
                  <a:schemeClr val="tx1"/>
                </a:solidFill>
                <a:effectLst/>
                <a:latin typeface="+mn-lt"/>
                <a:ea typeface="+mn-ea"/>
                <a:cs typeface="+mn-cs"/>
              </a:rPr>
              <a:t>with local educational agencies or alternative education pro-</a:t>
            </a:r>
          </a:p>
          <a:p>
            <a:r>
              <a:rPr lang="en-US" sz="1200" kern="1200" dirty="0" smtClean="0">
                <a:solidFill>
                  <a:schemeClr val="tx1"/>
                </a:solidFill>
                <a:effectLst/>
                <a:latin typeface="+mn-lt"/>
                <a:ea typeface="+mn-ea"/>
                <a:cs typeface="+mn-cs"/>
              </a:rPr>
              <a:t>grams attended by incarcerated children and youth prior to</a:t>
            </a:r>
            <a:r>
              <a:rPr lang="en-US" sz="1200" u="sng" kern="1200" dirty="0" smtClean="0">
                <a:solidFill>
                  <a:schemeClr val="tx1"/>
                </a:solidFill>
                <a:effectLst/>
                <a:latin typeface="+mn-lt"/>
                <a:ea typeface="+mn-ea"/>
                <a:cs typeface="+mn-cs"/>
              </a:rPr>
              <a:t> and after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their incarceration to ensure that student assessments and</a:t>
            </a:r>
          </a:p>
          <a:p>
            <a:r>
              <a:rPr lang="en-US" sz="1200" kern="1200" dirty="0" smtClean="0">
                <a:solidFill>
                  <a:schemeClr val="tx1"/>
                </a:solidFill>
                <a:effectLst/>
                <a:latin typeface="+mn-lt"/>
                <a:ea typeface="+mn-ea"/>
                <a:cs typeface="+mn-cs"/>
              </a:rPr>
              <a:t>appropriate academic records are shared jointly between the</a:t>
            </a:r>
          </a:p>
          <a:p>
            <a:r>
              <a:rPr lang="en-US" sz="1200" kern="1200" dirty="0" smtClean="0">
                <a:solidFill>
                  <a:schemeClr val="tx1"/>
                </a:solidFill>
                <a:effectLst/>
                <a:latin typeface="+mn-lt"/>
                <a:ea typeface="+mn-ea"/>
                <a:cs typeface="+mn-cs"/>
              </a:rPr>
              <a:t>correctional facility and the local educational agency or alter-</a:t>
            </a:r>
          </a:p>
          <a:p>
            <a:r>
              <a:rPr lang="en-US" sz="1200" kern="1200" dirty="0" smtClean="0">
                <a:solidFill>
                  <a:schemeClr val="tx1"/>
                </a:solidFill>
                <a:effectLst/>
                <a:latin typeface="+mn-lt"/>
                <a:ea typeface="+mn-ea"/>
                <a:cs typeface="+mn-cs"/>
              </a:rPr>
              <a:t>native education program</a:t>
            </a:r>
            <a:r>
              <a:rPr lang="en-US" sz="1200" u="sng" kern="1200" dirty="0" smtClean="0">
                <a:solidFill>
                  <a:schemeClr val="tx1"/>
                </a:solidFill>
                <a:effectLst/>
                <a:latin typeface="+mn-lt"/>
                <a:ea typeface="+mn-ea"/>
                <a:cs typeface="+mn-cs"/>
              </a:rPr>
              <a:t> in order to facilitate the transition of such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children and youth between the correctional facility and the local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educational agency or alternative education program</a:t>
            </a:r>
            <a:r>
              <a:rPr lang="en-US" sz="1200" kern="1200" dirty="0" smtClean="0">
                <a:solidFill>
                  <a:schemeClr val="tx1"/>
                </a:solidFill>
                <a:effectLst/>
                <a:latin typeface="+mn-lt"/>
                <a:ea typeface="+mn-ea"/>
                <a:cs typeface="+mn-cs"/>
              </a:rPr>
              <a:t>;</a:t>
            </a:r>
          </a:p>
          <a:p>
            <a:endParaRPr lang="en-US" dirty="0" smtClean="0"/>
          </a:p>
          <a:p>
            <a:r>
              <a:rPr lang="en-US" sz="1200" b="1" kern="1200" dirty="0" smtClean="0">
                <a:solidFill>
                  <a:schemeClr val="tx1"/>
                </a:solidFill>
                <a:effectLst/>
                <a:latin typeface="+mn-lt"/>
                <a:ea typeface="+mn-ea"/>
                <a:cs typeface="+mn-cs"/>
              </a:rPr>
              <a:t>‘‘SEC. 1416. INSTITUTION-WIDE PROJECTS.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State agency that provides free public education for children</a:t>
            </a:r>
          </a:p>
          <a:p>
            <a:r>
              <a:rPr lang="en-US" sz="1200" kern="1200" dirty="0" smtClean="0">
                <a:solidFill>
                  <a:schemeClr val="tx1"/>
                </a:solidFill>
                <a:effectLst/>
                <a:latin typeface="+mn-lt"/>
                <a:ea typeface="+mn-ea"/>
                <a:cs typeface="+mn-cs"/>
              </a:rPr>
              <a:t>and youth in an institution for neglected or delinquent children</a:t>
            </a:r>
          </a:p>
          <a:p>
            <a:r>
              <a:rPr lang="en-US" sz="1200" kern="1200" dirty="0" smtClean="0">
                <a:solidFill>
                  <a:schemeClr val="tx1"/>
                </a:solidFill>
                <a:effectLst/>
                <a:latin typeface="+mn-lt"/>
                <a:ea typeface="+mn-ea"/>
                <a:cs typeface="+mn-cs"/>
              </a:rPr>
              <a:t>and youth (other than an adult correctional institution) or attending</a:t>
            </a:r>
          </a:p>
          <a:p>
            <a:r>
              <a:rPr lang="en-US" sz="1200" kern="1200" dirty="0" smtClean="0">
                <a:solidFill>
                  <a:schemeClr val="tx1"/>
                </a:solidFill>
                <a:effectLst/>
                <a:latin typeface="+mn-lt"/>
                <a:ea typeface="+mn-ea"/>
                <a:cs typeface="+mn-cs"/>
              </a:rPr>
              <a:t>a community-day program for such children and youth may use</a:t>
            </a:r>
          </a:p>
          <a:p>
            <a:r>
              <a:rPr lang="en-US" sz="1200" kern="1200" dirty="0" smtClean="0">
                <a:solidFill>
                  <a:schemeClr val="tx1"/>
                </a:solidFill>
                <a:effectLst/>
                <a:latin typeface="+mn-lt"/>
                <a:ea typeface="+mn-ea"/>
                <a:cs typeface="+mn-cs"/>
              </a:rPr>
              <a:t>funds received under this subpart to serve all children in, and</a:t>
            </a:r>
          </a:p>
          <a:p>
            <a:r>
              <a:rPr lang="en-US" sz="1200" kern="1200" dirty="0" smtClean="0">
                <a:solidFill>
                  <a:schemeClr val="tx1"/>
                </a:solidFill>
                <a:effectLst/>
                <a:latin typeface="+mn-lt"/>
                <a:ea typeface="+mn-ea"/>
                <a:cs typeface="+mn-cs"/>
              </a:rPr>
              <a:t>upgrade the entire educational effort of, that institution or program</a:t>
            </a:r>
          </a:p>
          <a:p>
            <a:r>
              <a:rPr lang="en-US" sz="1200" kern="1200" dirty="0" smtClean="0">
                <a:solidFill>
                  <a:schemeClr val="tx1"/>
                </a:solidFill>
                <a:effectLst/>
                <a:latin typeface="+mn-lt"/>
                <a:ea typeface="+mn-ea"/>
                <a:cs typeface="+mn-cs"/>
              </a:rPr>
              <a:t>if the State agency has developed, and the State educational agency</a:t>
            </a:r>
          </a:p>
          <a:p>
            <a:r>
              <a:rPr lang="en-US" sz="1200" kern="1200" dirty="0" smtClean="0">
                <a:solidFill>
                  <a:schemeClr val="tx1"/>
                </a:solidFill>
                <a:effectLst/>
                <a:latin typeface="+mn-lt"/>
                <a:ea typeface="+mn-ea"/>
                <a:cs typeface="+mn-cs"/>
              </a:rPr>
              <a:t>has approved, a comprehensive plan for that institution or program</a:t>
            </a:r>
          </a:p>
          <a:p>
            <a:r>
              <a:rPr lang="en-US" sz="1200" kern="1200" dirty="0" smtClean="0">
                <a:solidFill>
                  <a:schemeClr val="tx1"/>
                </a:solidFill>
                <a:effectLst/>
                <a:latin typeface="+mn-lt"/>
                <a:ea typeface="+mn-ea"/>
                <a:cs typeface="+mn-cs"/>
              </a:rPr>
              <a:t>that—</a:t>
            </a:r>
          </a:p>
          <a:p>
            <a:endParaRPr lang="en-US" dirty="0" smtClean="0"/>
          </a:p>
          <a:p>
            <a:endParaRPr lang="en-US" dirty="0" smtClean="0"/>
          </a:p>
          <a:p>
            <a:pPr lvl="0"/>
            <a:r>
              <a:rPr lang="en-US" sz="1200" u="sng" kern="1200" dirty="0" smtClean="0">
                <a:solidFill>
                  <a:schemeClr val="tx1"/>
                </a:solidFill>
                <a:effectLst/>
                <a:latin typeface="+mn-lt"/>
                <a:ea typeface="+mn-ea"/>
                <a:cs typeface="+mn-cs"/>
              </a:rPr>
              <a:t>and how relevant and appropriate academic records and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plans regarding the continuation of educational services for such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children or youth are shared jointly between the State agency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operating the institution or program and local educational agency</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 in order to facilitate the transition of such children and youth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between the local educational agency and the State agency;</a:t>
            </a:r>
          </a:p>
          <a:p>
            <a:endParaRPr lang="en-US" sz="1200" u="sng"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‘‘SEC. 1425. PROGRAM REQUIREMENTS FOR CORRECTIONAL FACILI-</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TIES RECEIVING FUNDS UNDER THIS SECTION.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correctional facility entering into an agreement with</a:t>
            </a:r>
          </a:p>
          <a:p>
            <a:r>
              <a:rPr lang="en-US" sz="1200" kern="1200" dirty="0" smtClean="0">
                <a:solidFill>
                  <a:schemeClr val="tx1"/>
                </a:solidFill>
                <a:effectLst/>
                <a:latin typeface="+mn-lt"/>
                <a:ea typeface="+mn-ea"/>
                <a:cs typeface="+mn-cs"/>
              </a:rPr>
              <a:t>a local educational agency under section 1423(2) to provide services</a:t>
            </a:r>
          </a:p>
          <a:p>
            <a:r>
              <a:rPr lang="en-US" sz="1200" kern="1200" dirty="0" smtClean="0">
                <a:solidFill>
                  <a:schemeClr val="tx1"/>
                </a:solidFill>
                <a:effectLst/>
                <a:latin typeface="+mn-lt"/>
                <a:ea typeface="+mn-ea"/>
                <a:cs typeface="+mn-cs"/>
              </a:rPr>
              <a:t>to children and youth under this subpart shall—</a:t>
            </a:r>
          </a:p>
          <a:p>
            <a:r>
              <a:rPr lang="en-US" sz="1200" u="sng" kern="1200" dirty="0" smtClean="0">
                <a:solidFill>
                  <a:schemeClr val="tx1"/>
                </a:solidFill>
                <a:effectLst/>
                <a:latin typeface="+mn-lt"/>
                <a:ea typeface="+mn-ea"/>
                <a:cs typeface="+mn-cs"/>
              </a:rPr>
              <a:t>	“(12) upon the child’s or youth’s entry into the correctional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facility, work with the child’s or youth’s family members and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the local educational agency that most recently provided services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to the child or youth (if applicable) to ensure that the relevant and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appropriate academic records and plans regarding the continuation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of educational services for such child or youth are shared jointly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between the correctional facility and local educational agency in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order to facilitate the transition of such children and youth between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the local educational agency and the correctional facility; and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8B33995-32E0-40BC-9333-124A174958F9}"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431489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‘‘SEC. 1425. PROGRAM REQUIREMENTS FOR CORRECTIONAL FACILI-</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TIES RECEIVING FUNDS UNDER THIS SECTION.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correctional facility entering into an agreement with</a:t>
            </a:r>
          </a:p>
          <a:p>
            <a:r>
              <a:rPr lang="en-US" sz="1200" kern="1200" dirty="0" smtClean="0">
                <a:solidFill>
                  <a:schemeClr val="tx1"/>
                </a:solidFill>
                <a:effectLst/>
                <a:latin typeface="+mn-lt"/>
                <a:ea typeface="+mn-ea"/>
                <a:cs typeface="+mn-cs"/>
              </a:rPr>
              <a:t>a local educational agency under section 1423(2) to provide services</a:t>
            </a:r>
          </a:p>
          <a:p>
            <a:r>
              <a:rPr lang="en-US" sz="1200" kern="1200" dirty="0" smtClean="0">
                <a:solidFill>
                  <a:schemeClr val="tx1"/>
                </a:solidFill>
                <a:effectLst/>
                <a:latin typeface="+mn-lt"/>
                <a:ea typeface="+mn-ea"/>
                <a:cs typeface="+mn-cs"/>
              </a:rPr>
              <a:t>to children and youth under this subpart shall—</a:t>
            </a:r>
          </a:p>
          <a:p>
            <a:r>
              <a:rPr lang="en-US" sz="1200" u="sng" kern="1200" dirty="0" smtClean="0">
                <a:solidFill>
                  <a:schemeClr val="tx1"/>
                </a:solidFill>
                <a:effectLst/>
                <a:latin typeface="+mn-lt"/>
                <a:ea typeface="+mn-ea"/>
                <a:cs typeface="+mn-cs"/>
              </a:rPr>
              <a:t>‘‘(13) consult with the local educational agency for a period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jointly determined necessary by the correctional facility and local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educational agency upon discharge from that facility, to coordinate </a:t>
            </a:r>
            <a:r>
              <a:rPr lang="en-US" sz="1200" u="sng" kern="1200" dirty="0" err="1" smtClean="0">
                <a:solidFill>
                  <a:schemeClr val="tx1"/>
                </a:solidFill>
                <a:effectLst/>
                <a:latin typeface="+mn-lt"/>
                <a:ea typeface="+mn-ea"/>
                <a:cs typeface="+mn-cs"/>
              </a:rPr>
              <a:t>edu</a:t>
            </a:r>
            <a:r>
              <a:rPr lang="en-US" sz="1200" u="sng"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u="sng" kern="1200" dirty="0" err="1" smtClean="0">
                <a:solidFill>
                  <a:schemeClr val="tx1"/>
                </a:solidFill>
                <a:effectLst/>
                <a:latin typeface="+mn-lt"/>
                <a:ea typeface="+mn-ea"/>
                <a:cs typeface="+mn-cs"/>
              </a:rPr>
              <a:t>cational</a:t>
            </a:r>
            <a:r>
              <a:rPr lang="en-US" sz="1200" u="sng" kern="1200" dirty="0" smtClean="0">
                <a:solidFill>
                  <a:schemeClr val="tx1"/>
                </a:solidFill>
                <a:effectLst/>
                <a:latin typeface="+mn-lt"/>
                <a:ea typeface="+mn-ea"/>
                <a:cs typeface="+mn-cs"/>
              </a:rPr>
              <a:t> services so as to minimize disruption to the child’s or youth’s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achievement.</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0C37463-CA89-4652-93E9-A66FE5A39455}" type="slidenum">
              <a:rPr lang="en-US" smtClean="0"/>
              <a:pPr/>
              <a:t>14</a:t>
            </a:fld>
            <a:endParaRPr lang="en-US"/>
          </a:p>
        </p:txBody>
      </p:sp>
    </p:spTree>
    <p:extLst>
      <p:ext uri="{BB962C8B-B14F-4D97-AF65-F5344CB8AC3E}">
        <p14:creationId xmlns:p14="http://schemas.microsoft.com/office/powerpoint/2010/main" val="1534128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‘‘(E) provide assurances that the State educational agency </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has established—</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indent="45720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procedures to ensure the timely re-enrollment</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of each student who has been placed in the </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juvenile justice system in secondary school or in </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 re-entry program that best meets the needs of </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the student, including the transfer of credits that </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such student earns during placement</a:t>
            </a:r>
            <a:endParaRPr lang="en-US" dirty="0"/>
          </a:p>
        </p:txBody>
      </p:sp>
      <p:sp>
        <p:nvSpPr>
          <p:cNvPr id="4" name="Slide Number Placeholder 3"/>
          <p:cNvSpPr>
            <a:spLocks noGrp="1"/>
          </p:cNvSpPr>
          <p:nvPr>
            <p:ph type="sldNum" sz="quarter" idx="10"/>
          </p:nvPr>
        </p:nvSpPr>
        <p:spPr/>
        <p:txBody>
          <a:bodyPr/>
          <a:lstStyle/>
          <a:p>
            <a:pPr>
              <a:defRPr/>
            </a:pPr>
            <a:fld id="{18B33995-32E0-40BC-9333-124A174958F9}"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044147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800" dirty="0" smtClean="0"/>
              <a:t>“timely re-enrollment of each student …in a re-entry program that best meets the needs of the student”</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2800" dirty="0" smtClean="0"/>
          </a:p>
          <a:p>
            <a:pPr marL="9144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‘‘(E) provide assurances that the State educational agency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has established—</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indent="45720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procedures to ensure the timely re-enrollment</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of each student who has been placed in the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juvenile justice system in secondary school or in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 re-entry program that best meets the needs of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the student, including the transfer of credits that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such student earns during placement</a:t>
            </a:r>
            <a:endParaRPr lang="en-US" sz="28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8B33995-32E0-40BC-9333-124A174958F9}"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402028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Education opportunities upon reentry: </a:t>
            </a:r>
            <a:r>
              <a:rPr lang="en-US" sz="1200" kern="1200" dirty="0" smtClean="0">
                <a:solidFill>
                  <a:schemeClr val="tx1"/>
                </a:solidFill>
                <a:effectLst/>
                <a:latin typeface="+mn-lt"/>
                <a:ea typeface="+mn-ea"/>
                <a:cs typeface="+mn-cs"/>
              </a:rPr>
              <a:t>State educational agencies must establish opportunities for reentering students to participate in credit-bearing coursework while in secondary school, postsecondary education, or career and technical education programming.</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appropriate, local agencies seeking funding must describe partnerships with higher education institutions or local businesses to facilitate post-secondary and workforce success for re-entering youth.  This may include opportunities for youth exiting correctional facilities to enroll in credit-bearing coursework while in secondary school; enroll in post-secondary education; and participate in career and technical education programming.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9144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‘‘(E) provide assurances that the State educational agency </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has established—</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‘‘(ii) opportunities for such students to participate </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in credit-bearing coursework while in secondary</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school, postsecondary education, or career and </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technical education programming.</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r>
              <a:rPr lang="en-US" sz="1200" b="1" kern="1200" dirty="0" smtClean="0">
                <a:solidFill>
                  <a:schemeClr val="tx1"/>
                </a:solidFill>
                <a:effectLst/>
                <a:latin typeface="+mn-lt"/>
                <a:ea typeface="+mn-ea"/>
                <a:cs typeface="+mn-cs"/>
              </a:rPr>
              <a:t>‘‘SEC. 1423. LOCAL EDUCATIONAL AGENCY APPLICATIONS.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local educational agency desiring assistance under this</a:t>
            </a:r>
          </a:p>
          <a:p>
            <a:r>
              <a:rPr lang="en-US" sz="1200" kern="1200" dirty="0" smtClean="0">
                <a:solidFill>
                  <a:schemeClr val="tx1"/>
                </a:solidFill>
                <a:effectLst/>
                <a:latin typeface="+mn-lt"/>
                <a:ea typeface="+mn-ea"/>
                <a:cs typeface="+mn-cs"/>
              </a:rPr>
              <a:t>subpart shall submit an application to the State educational agency</a:t>
            </a:r>
          </a:p>
          <a:p>
            <a:r>
              <a:rPr lang="en-US" sz="1200" kern="1200" dirty="0" smtClean="0">
                <a:solidFill>
                  <a:schemeClr val="tx1"/>
                </a:solidFill>
                <a:effectLst/>
                <a:latin typeface="+mn-lt"/>
                <a:ea typeface="+mn-ea"/>
                <a:cs typeface="+mn-cs"/>
              </a:rPr>
              <a:t>that contains such information as the State educational agency</a:t>
            </a:r>
          </a:p>
          <a:p>
            <a:r>
              <a:rPr lang="en-US" sz="1200" kern="1200" dirty="0" smtClean="0">
                <a:solidFill>
                  <a:schemeClr val="tx1"/>
                </a:solidFill>
                <a:effectLst/>
                <a:latin typeface="+mn-lt"/>
                <a:ea typeface="+mn-ea"/>
                <a:cs typeface="+mn-cs"/>
              </a:rPr>
              <a:t>may require. Each such application shall include—</a:t>
            </a:r>
          </a:p>
          <a:p>
            <a:r>
              <a:rPr lang="en-US" sz="1200" u="sng" kern="1200" dirty="0" smtClean="0">
                <a:solidFill>
                  <a:schemeClr val="tx1"/>
                </a:solidFill>
                <a:effectLst/>
                <a:latin typeface="+mn-lt"/>
                <a:ea typeface="+mn-ea"/>
                <a:cs typeface="+mn-cs"/>
              </a:rPr>
              <a:t>“(4) a description of the program operated by participating schools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to facilitate the successful transition of children and youth reentering from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correctional facilities and, as appropriate, the types of services that such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schools will provide such children and youth and other at-risk children and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youth;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‘‘(7) as appropriate, a description of any partnerships with</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institutions of higher education or</a:t>
            </a:r>
            <a:r>
              <a:rPr lang="en-US" sz="1200" kern="1200" dirty="0" smtClean="0">
                <a:solidFill>
                  <a:schemeClr val="tx1"/>
                </a:solidFill>
                <a:effectLst/>
                <a:latin typeface="+mn-lt"/>
                <a:ea typeface="+mn-ea"/>
                <a:cs typeface="+mn-cs"/>
              </a:rPr>
              <a:t> local businesses to </a:t>
            </a:r>
            <a:r>
              <a:rPr lang="en-US" sz="1200" strike="sngStrike" kern="1200" dirty="0" smtClean="0">
                <a:solidFill>
                  <a:schemeClr val="tx1"/>
                </a:solidFill>
                <a:effectLst/>
                <a:latin typeface="+mn-lt"/>
                <a:ea typeface="+mn-ea"/>
                <a:cs typeface="+mn-cs"/>
              </a:rPr>
              <a:t>develop training, </a:t>
            </a:r>
            <a:endParaRPr lang="en-US" sz="1200" kern="1200" dirty="0" smtClean="0">
              <a:solidFill>
                <a:schemeClr val="tx1"/>
              </a:solidFill>
              <a:effectLst/>
              <a:latin typeface="+mn-lt"/>
              <a:ea typeface="+mn-ea"/>
              <a:cs typeface="+mn-cs"/>
            </a:endParaRPr>
          </a:p>
          <a:p>
            <a:r>
              <a:rPr lang="en-US" sz="1200" strike="sngStrike" kern="1200" dirty="0" smtClean="0">
                <a:solidFill>
                  <a:schemeClr val="tx1"/>
                </a:solidFill>
                <a:effectLst/>
                <a:latin typeface="+mn-lt"/>
                <a:ea typeface="+mn-ea"/>
                <a:cs typeface="+mn-cs"/>
              </a:rPr>
              <a:t>curriculum-based youth</a:t>
            </a:r>
            <a:r>
              <a:rPr lang="en-US" sz="1200" kern="1200" dirty="0" smtClean="0">
                <a:solidFill>
                  <a:schemeClr val="tx1"/>
                </a:solidFill>
                <a:effectLst/>
                <a:latin typeface="+mn-lt"/>
                <a:ea typeface="+mn-ea"/>
                <a:cs typeface="+mn-cs"/>
              </a:rPr>
              <a:t> </a:t>
            </a:r>
            <a:r>
              <a:rPr lang="en-US" sz="1200" strike="sngStrike" kern="1200" dirty="0" smtClean="0">
                <a:solidFill>
                  <a:schemeClr val="tx1"/>
                </a:solidFill>
                <a:effectLst/>
                <a:latin typeface="+mn-lt"/>
                <a:ea typeface="+mn-ea"/>
                <a:cs typeface="+mn-cs"/>
              </a:rPr>
              <a:t>entrepreneurship </a:t>
            </a:r>
            <a:r>
              <a:rPr lang="en-US" sz="1200" strike="sngStrike" kern="1200" dirty="0" err="1" smtClean="0">
                <a:solidFill>
                  <a:schemeClr val="tx1"/>
                </a:solidFill>
                <a:effectLst/>
                <a:latin typeface="+mn-lt"/>
                <a:ea typeface="+mn-ea"/>
                <a:cs typeface="+mn-cs"/>
              </a:rPr>
              <a:t>education</a:t>
            </a:r>
            <a:r>
              <a:rPr lang="en-US" sz="1200" u="sng" kern="1200" dirty="0" err="1" smtClean="0">
                <a:solidFill>
                  <a:schemeClr val="tx1"/>
                </a:solidFill>
                <a:effectLst/>
                <a:latin typeface="+mn-lt"/>
                <a:ea typeface="+mn-ea"/>
                <a:cs typeface="+mn-cs"/>
              </a:rPr>
              <a:t>facilitate</a:t>
            </a:r>
            <a:r>
              <a:rPr lang="en-US" sz="1200" u="sng" kern="1200" dirty="0" smtClean="0">
                <a:solidFill>
                  <a:schemeClr val="tx1"/>
                </a:solidFill>
                <a:effectLst/>
                <a:latin typeface="+mn-lt"/>
                <a:ea typeface="+mn-ea"/>
                <a:cs typeface="+mn-cs"/>
              </a:rPr>
              <a:t> postsecondary</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 and workforce success for children and youth returning from correctional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facilities, such as through participation in credit-bearing coursework while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in secondary school, enrollment in postsecondary education, participation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in career and technical education programming</a:t>
            </a:r>
            <a:r>
              <a:rPr lang="en-US" sz="1200" kern="1200" dirty="0" smtClean="0">
                <a:solidFill>
                  <a:schemeClr val="tx1"/>
                </a:solidFill>
                <a:effectLst/>
                <a:latin typeface="+mn-lt"/>
                <a:ea typeface="+mn-ea"/>
                <a:cs typeface="+mn-cs"/>
              </a:rPr>
              <a:t>, and mentoring services for</a:t>
            </a:r>
          </a:p>
          <a:p>
            <a:r>
              <a:rPr lang="en-US" sz="1200" kern="1200" dirty="0" smtClean="0">
                <a:solidFill>
                  <a:schemeClr val="tx1"/>
                </a:solidFill>
                <a:effectLst/>
                <a:latin typeface="+mn-lt"/>
                <a:ea typeface="+mn-ea"/>
                <a:cs typeface="+mn-cs"/>
              </a:rPr>
              <a:t>participating students;</a:t>
            </a:r>
          </a:p>
          <a:p>
            <a:endParaRPr lang="en-US" dirty="0"/>
          </a:p>
        </p:txBody>
      </p:sp>
      <p:sp>
        <p:nvSpPr>
          <p:cNvPr id="4" name="Slide Number Placeholder 3"/>
          <p:cNvSpPr>
            <a:spLocks noGrp="1"/>
          </p:cNvSpPr>
          <p:nvPr>
            <p:ph type="sldNum" sz="quarter" idx="10"/>
          </p:nvPr>
        </p:nvSpPr>
        <p:spPr/>
        <p:txBody>
          <a:bodyPr/>
          <a:lstStyle/>
          <a:p>
            <a:fld id="{30C37463-CA89-4652-93E9-A66FE5A39455}" type="slidenum">
              <a:rPr lang="en-US" smtClean="0"/>
              <a:pPr/>
              <a:t>17</a:t>
            </a:fld>
            <a:endParaRPr lang="en-US"/>
          </a:p>
        </p:txBody>
      </p:sp>
    </p:spTree>
    <p:extLst>
      <p:ext uri="{BB962C8B-B14F-4D97-AF65-F5344CB8AC3E}">
        <p14:creationId xmlns:p14="http://schemas.microsoft.com/office/powerpoint/2010/main" val="1744448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dirty="0" smtClean="0">
                <a:solidFill>
                  <a:schemeClr val="tx1"/>
                </a:solidFill>
                <a:effectLst/>
                <a:latin typeface="+mn-lt"/>
                <a:ea typeface="+mn-ea"/>
                <a:cs typeface="+mn-cs"/>
              </a:rPr>
              <a:t>one accountability standard for local education agencies is devoted to increasing the number of youth attaining high school diplomas</a:t>
            </a:r>
            <a:r>
              <a:rPr lang="en-US" sz="1200" u="sng" kern="1200" dirty="0" smtClean="0">
                <a:solidFill>
                  <a:schemeClr val="tx1"/>
                </a:solidFill>
                <a:effectLst/>
                <a:latin typeface="+mn-lt"/>
                <a:ea typeface="+mn-ea"/>
                <a:cs typeface="+mn-cs"/>
              </a:rPr>
              <a:t> or its recognized equivalent</a:t>
            </a:r>
            <a:r>
              <a:rPr lang="en-US" sz="1200" kern="1200" dirty="0" smtClean="0">
                <a:solidFill>
                  <a:schemeClr val="tx1"/>
                </a:solidFill>
                <a:effectLst/>
                <a:latin typeface="+mn-lt"/>
                <a:ea typeface="+mn-ea"/>
                <a:cs typeface="+mn-cs"/>
              </a:rPr>
              <a:t>, and states and local jurisdiction</a:t>
            </a:r>
            <a:r>
              <a:rPr lang="en-US" sz="1200" u="sng"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must collect program evaluation data on the number of youth served who graduate on time.  </a:t>
            </a:r>
            <a:r>
              <a:rPr lang="x-none" sz="1200" kern="120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x-none"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‘‘SEC. 1414. STATE PLAN AND STATE AGENCY APPLICATIONS.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STATE PLAN.—</a:t>
            </a:r>
          </a:p>
          <a:p>
            <a:r>
              <a:rPr lang="en-US" sz="1200" kern="1200" dirty="0" smtClean="0">
                <a:solidFill>
                  <a:schemeClr val="tx1"/>
                </a:solidFill>
                <a:effectLst/>
                <a:latin typeface="+mn-lt"/>
                <a:ea typeface="+mn-ea"/>
                <a:cs typeface="+mn-cs"/>
              </a:rPr>
              <a:t>‘‘(1) IN GENERAL.—Each State educational agency that</a:t>
            </a:r>
          </a:p>
          <a:p>
            <a:r>
              <a:rPr lang="en-US" sz="1200" kern="1200" dirty="0" smtClean="0">
                <a:solidFill>
                  <a:schemeClr val="tx1"/>
                </a:solidFill>
                <a:effectLst/>
                <a:latin typeface="+mn-lt"/>
                <a:ea typeface="+mn-ea"/>
                <a:cs typeface="+mn-cs"/>
              </a:rPr>
              <a:t>desires to receive a grant under this subpart shall submit,</a:t>
            </a:r>
          </a:p>
          <a:p>
            <a:r>
              <a:rPr lang="en-US" sz="1200" kern="1200" dirty="0" smtClean="0">
                <a:solidFill>
                  <a:schemeClr val="tx1"/>
                </a:solidFill>
                <a:effectLst/>
                <a:latin typeface="+mn-lt"/>
                <a:ea typeface="+mn-ea"/>
                <a:cs typeface="+mn-cs"/>
              </a:rPr>
              <a:t>for approval by the Secretary, a plan—</a:t>
            </a:r>
          </a:p>
          <a:p>
            <a:r>
              <a:rPr lang="en-US" sz="1200" kern="1200" dirty="0" smtClean="0">
                <a:solidFill>
                  <a:schemeClr val="tx1"/>
                </a:solidFill>
                <a:effectLst/>
                <a:latin typeface="+mn-lt"/>
                <a:ea typeface="+mn-ea"/>
                <a:cs typeface="+mn-cs"/>
              </a:rPr>
              <a:t>‘‘(A) for meeting the educational needs of neglected,</a:t>
            </a:r>
          </a:p>
          <a:p>
            <a:r>
              <a:rPr lang="en-US" sz="1200" kern="1200" dirty="0" smtClean="0">
                <a:solidFill>
                  <a:schemeClr val="tx1"/>
                </a:solidFill>
                <a:effectLst/>
                <a:latin typeface="+mn-lt"/>
                <a:ea typeface="+mn-ea"/>
                <a:cs typeface="+mn-cs"/>
              </a:rPr>
              <a:t>delinquent, and at-risk children and youth;</a:t>
            </a:r>
          </a:p>
          <a:p>
            <a:r>
              <a:rPr lang="en-US" sz="1200" kern="1200" dirty="0" smtClean="0">
                <a:solidFill>
                  <a:schemeClr val="tx1"/>
                </a:solidFill>
                <a:effectLst/>
                <a:latin typeface="+mn-lt"/>
                <a:ea typeface="+mn-ea"/>
                <a:cs typeface="+mn-cs"/>
              </a:rPr>
              <a:t>‘‘(B) for assisting in the transition of children and</a:t>
            </a:r>
          </a:p>
          <a:p>
            <a:r>
              <a:rPr lang="en-US" sz="1200" kern="1200" dirty="0" smtClean="0">
                <a:solidFill>
                  <a:schemeClr val="tx1"/>
                </a:solidFill>
                <a:effectLst/>
                <a:latin typeface="+mn-lt"/>
                <a:ea typeface="+mn-ea"/>
                <a:cs typeface="+mn-cs"/>
              </a:rPr>
              <a:t>youth</a:t>
            </a:r>
            <a:r>
              <a:rPr lang="en-US" sz="1200" strike="sngStrike" kern="1200" dirty="0" smtClean="0">
                <a:solidFill>
                  <a:schemeClr val="tx1"/>
                </a:solidFill>
                <a:effectLst/>
                <a:latin typeface="+mn-lt"/>
                <a:ea typeface="+mn-ea"/>
                <a:cs typeface="+mn-cs"/>
              </a:rPr>
              <a:t> from correctional facilities to locally operated pro-</a:t>
            </a:r>
            <a:endParaRPr lang="en-US" sz="1200" kern="1200" dirty="0" smtClean="0">
              <a:solidFill>
                <a:schemeClr val="tx1"/>
              </a:solidFill>
              <a:effectLst/>
              <a:latin typeface="+mn-lt"/>
              <a:ea typeface="+mn-ea"/>
              <a:cs typeface="+mn-cs"/>
            </a:endParaRPr>
          </a:p>
          <a:p>
            <a:r>
              <a:rPr lang="en-US" sz="1200" strike="sngStrike" kern="1200" dirty="0" err="1" smtClean="0">
                <a:solidFill>
                  <a:schemeClr val="tx1"/>
                </a:solidFill>
                <a:effectLst/>
                <a:latin typeface="+mn-lt"/>
                <a:ea typeface="+mn-ea"/>
                <a:cs typeface="+mn-cs"/>
              </a:rPr>
              <a:t>grams</a:t>
            </a:r>
            <a:r>
              <a:rPr lang="en-US" sz="1200" u="sng" kern="1200" dirty="0" err="1" smtClean="0">
                <a:solidFill>
                  <a:schemeClr val="tx1"/>
                </a:solidFill>
                <a:effectLst/>
                <a:latin typeface="+mn-lt"/>
                <a:ea typeface="+mn-ea"/>
                <a:cs typeface="+mn-cs"/>
              </a:rPr>
              <a:t>between</a:t>
            </a:r>
            <a:r>
              <a:rPr lang="en-US" sz="1200" u="sng" kern="1200" dirty="0" smtClean="0">
                <a:solidFill>
                  <a:schemeClr val="tx1"/>
                </a:solidFill>
                <a:effectLst/>
                <a:latin typeface="+mn-lt"/>
                <a:ea typeface="+mn-ea"/>
                <a:cs typeface="+mn-cs"/>
              </a:rPr>
              <a:t> correctional facilities and locally operated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programs</a:t>
            </a:r>
            <a:r>
              <a:rPr lang="en-US" sz="1200" kern="1200" dirty="0" smtClean="0">
                <a:solidFill>
                  <a:schemeClr val="tx1"/>
                </a:solidFill>
                <a:effectLst/>
                <a:latin typeface="+mn-lt"/>
                <a:ea typeface="+mn-ea"/>
                <a:cs typeface="+mn-cs"/>
              </a:rPr>
              <a:t>; and</a:t>
            </a:r>
          </a:p>
          <a:p>
            <a:r>
              <a:rPr lang="en-US" sz="1200" kern="1200" dirty="0" smtClean="0">
                <a:solidFill>
                  <a:schemeClr val="tx1"/>
                </a:solidFill>
                <a:effectLst/>
                <a:latin typeface="+mn-lt"/>
                <a:ea typeface="+mn-ea"/>
                <a:cs typeface="+mn-cs"/>
              </a:rPr>
              <a:t>‘‘(C) that is integrated with other programs under this</a:t>
            </a:r>
          </a:p>
          <a:p>
            <a:r>
              <a:rPr lang="en-US" sz="1200" kern="1200" dirty="0" smtClean="0">
                <a:solidFill>
                  <a:schemeClr val="tx1"/>
                </a:solidFill>
                <a:effectLst/>
                <a:latin typeface="+mn-lt"/>
                <a:ea typeface="+mn-ea"/>
                <a:cs typeface="+mn-cs"/>
              </a:rPr>
              <a:t>Act or other Acts, as appropriate.</a:t>
            </a:r>
          </a:p>
          <a:p>
            <a:r>
              <a:rPr lang="en-US" sz="1200" kern="1200" dirty="0" smtClean="0">
                <a:solidFill>
                  <a:schemeClr val="tx1"/>
                </a:solidFill>
                <a:effectLst/>
                <a:latin typeface="+mn-lt"/>
                <a:ea typeface="+mn-ea"/>
                <a:cs typeface="+mn-cs"/>
              </a:rPr>
              <a:t>‘‘(2) CONTENTS.—Each such State plan shall—</a:t>
            </a:r>
          </a:p>
          <a:p>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“describe how the State will place a priority for such</a:t>
            </a:r>
            <a:r>
              <a:rPr lang="en-US" sz="1050" dirty="0" smtClean="0">
                <a:latin typeface="Calibri" panose="020F0502020204030204" pitchFamily="34" charset="0"/>
                <a:ea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children to attain a regular high school diploma, to the extent feasible;</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‘‘SEC. 1426. ACCOUNTABILITY.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State educational agency may—</a:t>
            </a:r>
          </a:p>
          <a:p>
            <a:r>
              <a:rPr lang="en-US" sz="1200" kern="1200" dirty="0" smtClean="0">
                <a:solidFill>
                  <a:schemeClr val="tx1"/>
                </a:solidFill>
                <a:effectLst/>
                <a:latin typeface="+mn-lt"/>
                <a:ea typeface="+mn-ea"/>
                <a:cs typeface="+mn-cs"/>
              </a:rPr>
              <a:t>‘‘(1) reduce or terminate funding for projects under this</a:t>
            </a:r>
          </a:p>
          <a:p>
            <a:r>
              <a:rPr lang="en-US" sz="1200" kern="1200" dirty="0" smtClean="0">
                <a:solidFill>
                  <a:schemeClr val="tx1"/>
                </a:solidFill>
                <a:effectLst/>
                <a:latin typeface="+mn-lt"/>
                <a:ea typeface="+mn-ea"/>
                <a:cs typeface="+mn-cs"/>
              </a:rPr>
              <a:t>subpart if a local educational agency does not show progress</a:t>
            </a:r>
          </a:p>
          <a:p>
            <a:r>
              <a:rPr lang="en-US" sz="1200" kern="1200" dirty="0" smtClean="0">
                <a:solidFill>
                  <a:schemeClr val="tx1"/>
                </a:solidFill>
                <a:effectLst/>
                <a:latin typeface="+mn-lt"/>
                <a:ea typeface="+mn-ea"/>
                <a:cs typeface="+mn-cs"/>
              </a:rPr>
              <a:t>In the number of children and youth attaining</a:t>
            </a:r>
          </a:p>
          <a:p>
            <a:r>
              <a:rPr lang="x-none" sz="1200" kern="1200" smtClean="0">
                <a:solidFill>
                  <a:schemeClr val="tx1"/>
                </a:solidFill>
                <a:effectLst/>
                <a:latin typeface="+mn-lt"/>
                <a:ea typeface="+mn-ea"/>
                <a:cs typeface="+mn-cs"/>
              </a:rPr>
              <a:t>a regular high school diploma or its recognized equivalent;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 STATE AGENCY APPLICATIONS.—Any State agency that</a:t>
            </a:r>
          </a:p>
          <a:p>
            <a:r>
              <a:rPr lang="en-US" sz="1200" kern="1200" dirty="0" smtClean="0">
                <a:solidFill>
                  <a:schemeClr val="tx1"/>
                </a:solidFill>
                <a:effectLst/>
                <a:latin typeface="+mn-lt"/>
                <a:ea typeface="+mn-ea"/>
                <a:cs typeface="+mn-cs"/>
              </a:rPr>
              <a:t>desires to receive funds to carry out a program under this subpart</a:t>
            </a:r>
          </a:p>
          <a:p>
            <a:r>
              <a:rPr lang="en-US" sz="1200" kern="1200" dirty="0" smtClean="0">
                <a:solidFill>
                  <a:schemeClr val="tx1"/>
                </a:solidFill>
                <a:effectLst/>
                <a:latin typeface="+mn-lt"/>
                <a:ea typeface="+mn-ea"/>
                <a:cs typeface="+mn-cs"/>
              </a:rPr>
              <a:t>shall submit an application to the State educational agency that—</a:t>
            </a:r>
          </a:p>
          <a:p>
            <a:r>
              <a:rPr lang="en-US" sz="1200" kern="1200" dirty="0" smtClean="0">
                <a:solidFill>
                  <a:schemeClr val="tx1"/>
                </a:solidFill>
                <a:effectLst/>
                <a:latin typeface="+mn-lt"/>
                <a:ea typeface="+mn-ea"/>
                <a:cs typeface="+mn-cs"/>
              </a:rPr>
              <a:t>‘‘(16) provides an assurance that the State agency will</a:t>
            </a:r>
          </a:p>
          <a:p>
            <a:r>
              <a:rPr lang="en-US" sz="1200" kern="1200" dirty="0" smtClean="0">
                <a:solidFill>
                  <a:schemeClr val="tx1"/>
                </a:solidFill>
                <a:effectLst/>
                <a:latin typeface="+mn-lt"/>
                <a:ea typeface="+mn-ea"/>
                <a:cs typeface="+mn-cs"/>
              </a:rPr>
              <a:t>work with children and youth who dropped out of school before</a:t>
            </a:r>
          </a:p>
          <a:p>
            <a:r>
              <a:rPr lang="en-US" sz="1200" kern="1200" dirty="0" smtClean="0">
                <a:solidFill>
                  <a:schemeClr val="tx1"/>
                </a:solidFill>
                <a:effectLst/>
                <a:latin typeface="+mn-lt"/>
                <a:ea typeface="+mn-ea"/>
                <a:cs typeface="+mn-cs"/>
              </a:rPr>
              <a:t>entering the correctional facility or institution for neglected</a:t>
            </a:r>
          </a:p>
          <a:p>
            <a:r>
              <a:rPr lang="en-US" sz="1200" kern="1200" dirty="0" smtClean="0">
                <a:solidFill>
                  <a:schemeClr val="tx1"/>
                </a:solidFill>
                <a:effectLst/>
                <a:latin typeface="+mn-lt"/>
                <a:ea typeface="+mn-ea"/>
                <a:cs typeface="+mn-cs"/>
              </a:rPr>
              <a:t>or delinquent children and youth to encourage the children</a:t>
            </a:r>
          </a:p>
          <a:p>
            <a:r>
              <a:rPr lang="en-US" sz="1200" kern="1200" dirty="0" smtClean="0">
                <a:solidFill>
                  <a:schemeClr val="tx1"/>
                </a:solidFill>
                <a:effectLst/>
                <a:latin typeface="+mn-lt"/>
                <a:ea typeface="+mn-ea"/>
                <a:cs typeface="+mn-cs"/>
              </a:rPr>
              <a:t>and youth to reenter school</a:t>
            </a:r>
            <a:r>
              <a:rPr lang="en-US" sz="1200" u="sng" kern="1200" dirty="0" smtClean="0">
                <a:solidFill>
                  <a:schemeClr val="tx1"/>
                </a:solidFill>
                <a:effectLst/>
                <a:latin typeface="+mn-lt"/>
                <a:ea typeface="+mn-ea"/>
                <a:cs typeface="+mn-cs"/>
              </a:rPr>
              <a:t> and attain a regular high school diploma</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the term of the incarceration is completed or provide the child </a:t>
            </a:r>
          </a:p>
          <a:p>
            <a:r>
              <a:rPr lang="en-US" sz="1200" kern="1200" dirty="0" smtClean="0">
                <a:solidFill>
                  <a:schemeClr val="tx1"/>
                </a:solidFill>
                <a:effectLst/>
                <a:latin typeface="+mn-lt"/>
                <a:ea typeface="+mn-ea"/>
                <a:cs typeface="+mn-cs"/>
              </a:rPr>
              <a:t>or youth with the skills necessary to gain employment, continue </a:t>
            </a:r>
          </a:p>
          <a:p>
            <a:r>
              <a:rPr lang="en-US" sz="1200" kern="1200" dirty="0" smtClean="0">
                <a:solidFill>
                  <a:schemeClr val="tx1"/>
                </a:solidFill>
                <a:effectLst/>
                <a:latin typeface="+mn-lt"/>
                <a:ea typeface="+mn-ea"/>
                <a:cs typeface="+mn-cs"/>
              </a:rPr>
              <a:t>the education of the child or youth, or </a:t>
            </a:r>
            <a:r>
              <a:rPr lang="en-US" sz="1200" strike="sngStrike" kern="1200" dirty="0" smtClean="0">
                <a:solidFill>
                  <a:schemeClr val="tx1"/>
                </a:solidFill>
                <a:effectLst/>
                <a:latin typeface="+mn-lt"/>
                <a:ea typeface="+mn-ea"/>
                <a:cs typeface="+mn-cs"/>
              </a:rPr>
              <a:t>achieve a secondary school diploma</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attain a regular high school diploma</a:t>
            </a:r>
            <a:r>
              <a:rPr lang="en-US" sz="1200" kern="1200" dirty="0" smtClean="0">
                <a:solidFill>
                  <a:schemeClr val="tx1"/>
                </a:solidFill>
                <a:effectLst/>
                <a:latin typeface="+mn-lt"/>
                <a:ea typeface="+mn-ea"/>
                <a:cs typeface="+mn-cs"/>
              </a:rPr>
              <a:t> or its recognized equivalent </a:t>
            </a:r>
          </a:p>
          <a:p>
            <a:r>
              <a:rPr lang="en-US" sz="1200" kern="1200" dirty="0" smtClean="0">
                <a:solidFill>
                  <a:schemeClr val="tx1"/>
                </a:solidFill>
                <a:effectLst/>
                <a:latin typeface="+mn-lt"/>
                <a:ea typeface="+mn-ea"/>
                <a:cs typeface="+mn-cs"/>
              </a:rPr>
              <a:t>if the child or youth does not intend to return to school;</a:t>
            </a:r>
          </a:p>
          <a:p>
            <a:endParaRPr lang="en-US" sz="1200" kern="1200" dirty="0" smtClean="0">
              <a:solidFill>
                <a:schemeClr val="tx1"/>
              </a:solidFill>
              <a:effectLst/>
              <a:latin typeface="+mn-lt"/>
              <a:ea typeface="+mn-ea"/>
              <a:cs typeface="+mn-cs"/>
            </a:endParaRPr>
          </a:p>
          <a:p>
            <a:r>
              <a:rPr lang="x-none" sz="1200" kern="120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‘‘SEC. 1416. INSTITUTION-WIDE PROJECTS.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State agency that provides free public education for children</a:t>
            </a:r>
          </a:p>
          <a:p>
            <a:r>
              <a:rPr lang="en-US" sz="1200" kern="1200" dirty="0" smtClean="0">
                <a:solidFill>
                  <a:schemeClr val="tx1"/>
                </a:solidFill>
                <a:effectLst/>
                <a:latin typeface="+mn-lt"/>
                <a:ea typeface="+mn-ea"/>
                <a:cs typeface="+mn-cs"/>
              </a:rPr>
              <a:t>and youth in an institution for neglected or delinquent children</a:t>
            </a:r>
          </a:p>
          <a:p>
            <a:r>
              <a:rPr lang="en-US" sz="1200" kern="1200" dirty="0" smtClean="0">
                <a:solidFill>
                  <a:schemeClr val="tx1"/>
                </a:solidFill>
                <a:effectLst/>
                <a:latin typeface="+mn-lt"/>
                <a:ea typeface="+mn-ea"/>
                <a:cs typeface="+mn-cs"/>
              </a:rPr>
              <a:t>and youth (other than an adult correctional institution) or attending</a:t>
            </a:r>
          </a:p>
          <a:p>
            <a:r>
              <a:rPr lang="en-US" sz="1200" kern="1200" dirty="0" smtClean="0">
                <a:solidFill>
                  <a:schemeClr val="tx1"/>
                </a:solidFill>
                <a:effectLst/>
                <a:latin typeface="+mn-lt"/>
                <a:ea typeface="+mn-ea"/>
                <a:cs typeface="+mn-cs"/>
              </a:rPr>
              <a:t>a community-day program for such children and youth may use</a:t>
            </a:r>
          </a:p>
          <a:p>
            <a:r>
              <a:rPr lang="en-US" sz="1200" kern="1200" dirty="0" smtClean="0">
                <a:solidFill>
                  <a:schemeClr val="tx1"/>
                </a:solidFill>
                <a:effectLst/>
                <a:latin typeface="+mn-lt"/>
                <a:ea typeface="+mn-ea"/>
                <a:cs typeface="+mn-cs"/>
              </a:rPr>
              <a:t>funds received under this subpart to serve all children in, and</a:t>
            </a:r>
          </a:p>
          <a:p>
            <a:r>
              <a:rPr lang="en-US" sz="1200" kern="1200" dirty="0" smtClean="0">
                <a:solidFill>
                  <a:schemeClr val="tx1"/>
                </a:solidFill>
                <a:effectLst/>
                <a:latin typeface="+mn-lt"/>
                <a:ea typeface="+mn-ea"/>
                <a:cs typeface="+mn-cs"/>
              </a:rPr>
              <a:t>upgrade the entire educational effort of, that institution or program</a:t>
            </a:r>
          </a:p>
          <a:p>
            <a:r>
              <a:rPr lang="en-US" sz="1200" kern="1200" dirty="0" smtClean="0">
                <a:solidFill>
                  <a:schemeClr val="tx1"/>
                </a:solidFill>
                <a:effectLst/>
                <a:latin typeface="+mn-lt"/>
                <a:ea typeface="+mn-ea"/>
                <a:cs typeface="+mn-cs"/>
              </a:rPr>
              <a:t>if the State agency has developed, and the State educational agency</a:t>
            </a:r>
          </a:p>
          <a:p>
            <a:r>
              <a:rPr lang="en-US" sz="1200" kern="1200" dirty="0" smtClean="0">
                <a:solidFill>
                  <a:schemeClr val="tx1"/>
                </a:solidFill>
                <a:effectLst/>
                <a:latin typeface="+mn-lt"/>
                <a:ea typeface="+mn-ea"/>
                <a:cs typeface="+mn-cs"/>
              </a:rPr>
              <a:t>has approved, a comprehensive plan for that institution or program</a:t>
            </a:r>
          </a:p>
          <a:p>
            <a:r>
              <a:rPr lang="en-US" sz="1200" kern="1200" dirty="0" smtClean="0">
                <a:solidFill>
                  <a:schemeClr val="tx1"/>
                </a:solidFill>
                <a:effectLst/>
                <a:latin typeface="+mn-lt"/>
                <a:ea typeface="+mn-ea"/>
                <a:cs typeface="+mn-cs"/>
              </a:rPr>
              <a:t>that—</a:t>
            </a:r>
          </a:p>
          <a:p>
            <a:r>
              <a:rPr lang="en-US" sz="1200" kern="1200" dirty="0" smtClean="0">
                <a:solidFill>
                  <a:schemeClr val="tx1"/>
                </a:solidFill>
                <a:effectLst/>
                <a:latin typeface="+mn-lt"/>
                <a:ea typeface="+mn-ea"/>
                <a:cs typeface="+mn-cs"/>
              </a:rPr>
              <a:t>‘‘(3) describes the steps the State agency has taken, or</a:t>
            </a:r>
          </a:p>
          <a:p>
            <a:r>
              <a:rPr lang="en-US" sz="1200" kern="1200" dirty="0" smtClean="0">
                <a:solidFill>
                  <a:schemeClr val="tx1"/>
                </a:solidFill>
                <a:effectLst/>
                <a:latin typeface="+mn-lt"/>
                <a:ea typeface="+mn-ea"/>
                <a:cs typeface="+mn-cs"/>
              </a:rPr>
              <a:t>will take, to provide all children and youth under age 21</a:t>
            </a:r>
          </a:p>
          <a:p>
            <a:r>
              <a:rPr lang="en-US" sz="1200" kern="1200" dirty="0" smtClean="0">
                <a:solidFill>
                  <a:schemeClr val="tx1"/>
                </a:solidFill>
                <a:effectLst/>
                <a:latin typeface="+mn-lt"/>
                <a:ea typeface="+mn-ea"/>
                <a:cs typeface="+mn-cs"/>
              </a:rPr>
              <a:t>with the opportunity to meet </a:t>
            </a:r>
            <a:r>
              <a:rPr lang="en-US" sz="1200" strike="sngStrike" kern="1200" dirty="0" smtClean="0">
                <a:solidFill>
                  <a:schemeClr val="tx1"/>
                </a:solidFill>
                <a:effectLst/>
                <a:latin typeface="+mn-lt"/>
                <a:ea typeface="+mn-ea"/>
                <a:cs typeface="+mn-cs"/>
              </a:rPr>
              <a:t>challenging State academic con-</a:t>
            </a:r>
            <a:endParaRPr lang="en-US" sz="1200" kern="1200" dirty="0" smtClean="0">
              <a:solidFill>
                <a:schemeClr val="tx1"/>
              </a:solidFill>
              <a:effectLst/>
              <a:latin typeface="+mn-lt"/>
              <a:ea typeface="+mn-ea"/>
              <a:cs typeface="+mn-cs"/>
            </a:endParaRPr>
          </a:p>
          <a:p>
            <a:r>
              <a:rPr lang="en-US" sz="1200" strike="sngStrike" kern="1200" dirty="0" smtClean="0">
                <a:solidFill>
                  <a:schemeClr val="tx1"/>
                </a:solidFill>
                <a:effectLst/>
                <a:latin typeface="+mn-lt"/>
                <a:ea typeface="+mn-ea"/>
                <a:cs typeface="+mn-cs"/>
              </a:rPr>
              <a:t>tent standards and student academic achievement standards</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challenging State academic standards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order to improve the likelihood that the children and youth</a:t>
            </a:r>
          </a:p>
          <a:p>
            <a:r>
              <a:rPr lang="en-US" sz="1200" kern="1200" dirty="0" smtClean="0">
                <a:solidFill>
                  <a:schemeClr val="tx1"/>
                </a:solidFill>
                <a:effectLst/>
                <a:latin typeface="+mn-lt"/>
                <a:ea typeface="+mn-ea"/>
                <a:cs typeface="+mn-cs"/>
              </a:rPr>
              <a:t>will </a:t>
            </a:r>
            <a:r>
              <a:rPr lang="en-US" sz="1200" strike="sngStrike" kern="1200" dirty="0" smtClean="0">
                <a:solidFill>
                  <a:schemeClr val="tx1"/>
                </a:solidFill>
                <a:effectLst/>
                <a:latin typeface="+mn-lt"/>
                <a:ea typeface="+mn-ea"/>
                <a:cs typeface="+mn-cs"/>
              </a:rPr>
              <a:t>complete secondary school, attain a secondary diploma</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attain a regular high school diploma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or its recognized equivalent, or find employment after leaving</a:t>
            </a:r>
          </a:p>
          <a:p>
            <a:r>
              <a:rPr lang="en-US" sz="1200" kern="1200" dirty="0" smtClean="0">
                <a:solidFill>
                  <a:schemeClr val="tx1"/>
                </a:solidFill>
                <a:effectLst/>
                <a:latin typeface="+mn-lt"/>
                <a:ea typeface="+mn-ea"/>
                <a:cs typeface="+mn-cs"/>
              </a:rPr>
              <a:t>the institution;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‘‘SEC. 1425. PROGRAM REQUIREMENTS FOR CORRECTIONAL FACILI-</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TIES RECEIVING FUNDS UNDER THIS SECTION.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correctional facility entering into an agreement with</a:t>
            </a:r>
          </a:p>
          <a:p>
            <a:r>
              <a:rPr lang="en-US" sz="1200" kern="1200" dirty="0" smtClean="0">
                <a:solidFill>
                  <a:schemeClr val="tx1"/>
                </a:solidFill>
                <a:effectLst/>
                <a:latin typeface="+mn-lt"/>
                <a:ea typeface="+mn-ea"/>
                <a:cs typeface="+mn-cs"/>
              </a:rPr>
              <a:t>a local educational agency under section 1423(2) to provide services</a:t>
            </a:r>
          </a:p>
          <a:p>
            <a:r>
              <a:rPr lang="en-US" sz="1200" kern="1200" dirty="0" smtClean="0">
                <a:solidFill>
                  <a:schemeClr val="tx1"/>
                </a:solidFill>
                <a:effectLst/>
                <a:latin typeface="+mn-lt"/>
                <a:ea typeface="+mn-ea"/>
                <a:cs typeface="+mn-cs"/>
              </a:rPr>
              <a:t>to children and youth under this subpart shall—</a:t>
            </a:r>
          </a:p>
          <a:p>
            <a:r>
              <a:rPr lang="en-US" sz="1200" kern="1200" dirty="0" smtClean="0">
                <a:solidFill>
                  <a:schemeClr val="tx1"/>
                </a:solidFill>
                <a:effectLst/>
                <a:latin typeface="+mn-lt"/>
                <a:ea typeface="+mn-ea"/>
                <a:cs typeface="+mn-cs"/>
              </a:rPr>
              <a:t>‘‘(4) provide support programs that encourage children and</a:t>
            </a:r>
          </a:p>
          <a:p>
            <a:r>
              <a:rPr lang="en-US" sz="1200" kern="1200" dirty="0" smtClean="0">
                <a:solidFill>
                  <a:schemeClr val="tx1"/>
                </a:solidFill>
                <a:effectLst/>
                <a:latin typeface="+mn-lt"/>
                <a:ea typeface="+mn-ea"/>
                <a:cs typeface="+mn-cs"/>
              </a:rPr>
              <a:t>youth who have dropped out of school to reenter school</a:t>
            </a:r>
            <a:r>
              <a:rPr lang="en-US" sz="1200" u="sng" kern="1200" dirty="0" smtClean="0">
                <a:solidFill>
                  <a:schemeClr val="tx1"/>
                </a:solidFill>
                <a:effectLst/>
                <a:latin typeface="+mn-lt"/>
                <a:ea typeface="+mn-ea"/>
                <a:cs typeface="+mn-cs"/>
              </a:rPr>
              <a:t> and attain a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regular high school diploma</a:t>
            </a:r>
            <a:r>
              <a:rPr lang="en-US" sz="1200" kern="1200" dirty="0" smtClean="0">
                <a:solidFill>
                  <a:schemeClr val="tx1"/>
                </a:solidFill>
                <a:effectLst/>
                <a:latin typeface="+mn-lt"/>
                <a:ea typeface="+mn-ea"/>
                <a:cs typeface="+mn-cs"/>
              </a:rPr>
              <a:t> once their term at the correctional </a:t>
            </a:r>
          </a:p>
          <a:p>
            <a:r>
              <a:rPr lang="en-US" sz="1200" kern="1200" dirty="0" smtClean="0">
                <a:solidFill>
                  <a:schemeClr val="tx1"/>
                </a:solidFill>
                <a:effectLst/>
                <a:latin typeface="+mn-lt"/>
                <a:ea typeface="+mn-ea"/>
                <a:cs typeface="+mn-cs"/>
              </a:rPr>
              <a:t>facility has been completed, or provide such children and youth with</a:t>
            </a:r>
          </a:p>
          <a:p>
            <a:r>
              <a:rPr lang="en-US" sz="1200" kern="1200" dirty="0" smtClean="0">
                <a:solidFill>
                  <a:schemeClr val="tx1"/>
                </a:solidFill>
                <a:effectLst/>
                <a:latin typeface="+mn-lt"/>
                <a:ea typeface="+mn-ea"/>
                <a:cs typeface="+mn-cs"/>
              </a:rPr>
              <a:t> the skills necessary to gain employment or seek </a:t>
            </a:r>
            <a:r>
              <a:rPr lang="en-US" sz="1200" strike="sngStrike" kern="1200" dirty="0" smtClean="0">
                <a:solidFill>
                  <a:schemeClr val="tx1"/>
                </a:solidFill>
                <a:effectLst/>
                <a:latin typeface="+mn-lt"/>
                <a:ea typeface="+mn-ea"/>
                <a:cs typeface="+mn-cs"/>
              </a:rPr>
              <a:t>a secondary school </a:t>
            </a:r>
            <a:endParaRPr lang="en-US" sz="1200" kern="1200" dirty="0" smtClean="0">
              <a:solidFill>
                <a:schemeClr val="tx1"/>
              </a:solidFill>
              <a:effectLst/>
              <a:latin typeface="+mn-lt"/>
              <a:ea typeface="+mn-ea"/>
              <a:cs typeface="+mn-cs"/>
            </a:endParaRPr>
          </a:p>
          <a:p>
            <a:r>
              <a:rPr lang="en-US" sz="1200" strike="sngStrike" kern="1200" dirty="0" smtClean="0">
                <a:solidFill>
                  <a:schemeClr val="tx1"/>
                </a:solidFill>
                <a:effectLst/>
                <a:latin typeface="+mn-lt"/>
                <a:ea typeface="+mn-ea"/>
                <a:cs typeface="+mn-cs"/>
              </a:rPr>
              <a:t>diploma </a:t>
            </a:r>
            <a:r>
              <a:rPr lang="en-US" sz="1200" u="sng" kern="1200" dirty="0" smtClean="0">
                <a:solidFill>
                  <a:schemeClr val="tx1"/>
                </a:solidFill>
                <a:effectLst/>
                <a:latin typeface="+mn-lt"/>
                <a:ea typeface="+mn-ea"/>
                <a:cs typeface="+mn-cs"/>
              </a:rPr>
              <a:t>a regular high school diploma </a:t>
            </a:r>
            <a:r>
              <a:rPr lang="en-US" sz="1200" kern="1200" dirty="0" smtClean="0">
                <a:solidFill>
                  <a:schemeClr val="tx1"/>
                </a:solidFill>
                <a:effectLst/>
                <a:latin typeface="+mn-lt"/>
                <a:ea typeface="+mn-ea"/>
                <a:cs typeface="+mn-cs"/>
              </a:rPr>
              <a:t>or its recognized equivalent;</a:t>
            </a:r>
          </a:p>
          <a:p>
            <a:endParaRPr lang="en-US" dirty="0" smtClean="0"/>
          </a:p>
          <a:p>
            <a:r>
              <a:rPr lang="en-US" sz="1200" b="1" kern="1200" dirty="0" smtClean="0">
                <a:solidFill>
                  <a:schemeClr val="tx1"/>
                </a:solidFill>
                <a:effectLst/>
                <a:latin typeface="+mn-lt"/>
                <a:ea typeface="+mn-ea"/>
                <a:cs typeface="+mn-cs"/>
              </a:rPr>
              <a:t>‘‘SEC. 1426. ACCOUNTABILITY.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State educational agency may—</a:t>
            </a:r>
          </a:p>
          <a:p>
            <a:r>
              <a:rPr lang="en-US" sz="1200" kern="1200" dirty="0" smtClean="0">
                <a:solidFill>
                  <a:schemeClr val="tx1"/>
                </a:solidFill>
                <a:effectLst/>
                <a:latin typeface="+mn-lt"/>
                <a:ea typeface="+mn-ea"/>
                <a:cs typeface="+mn-cs"/>
              </a:rPr>
              <a:t>‘‘(1) reduce or terminate funding for projects under this</a:t>
            </a:r>
          </a:p>
          <a:p>
            <a:r>
              <a:rPr lang="en-US" sz="1200" kern="1200" dirty="0" smtClean="0">
                <a:solidFill>
                  <a:schemeClr val="tx1"/>
                </a:solidFill>
                <a:effectLst/>
                <a:latin typeface="+mn-lt"/>
                <a:ea typeface="+mn-ea"/>
                <a:cs typeface="+mn-cs"/>
              </a:rPr>
              <a:t>subpart if a local educational agency does not show progress</a:t>
            </a:r>
          </a:p>
          <a:p>
            <a:r>
              <a:rPr lang="en-US" sz="1200" kern="1200" dirty="0" smtClean="0">
                <a:solidFill>
                  <a:schemeClr val="tx1"/>
                </a:solidFill>
                <a:effectLst/>
                <a:latin typeface="+mn-lt"/>
                <a:ea typeface="+mn-ea"/>
                <a:cs typeface="+mn-cs"/>
              </a:rPr>
              <a:t>in</a:t>
            </a:r>
            <a:r>
              <a:rPr lang="en-US" sz="1200" strike="sngStrike" kern="1200" dirty="0" smtClean="0">
                <a:solidFill>
                  <a:schemeClr val="tx1"/>
                </a:solidFill>
                <a:effectLst/>
                <a:latin typeface="+mn-lt"/>
                <a:ea typeface="+mn-ea"/>
                <a:cs typeface="+mn-cs"/>
              </a:rPr>
              <a:t> reducing dropout rates for male students and for female</a:t>
            </a:r>
            <a:endParaRPr lang="en-US" sz="1200" kern="1200" dirty="0" smtClean="0">
              <a:solidFill>
                <a:schemeClr val="tx1"/>
              </a:solidFill>
              <a:effectLst/>
              <a:latin typeface="+mn-lt"/>
              <a:ea typeface="+mn-ea"/>
              <a:cs typeface="+mn-cs"/>
            </a:endParaRPr>
          </a:p>
          <a:p>
            <a:r>
              <a:rPr lang="en-US" sz="1200" strike="sngStrike" kern="1200" dirty="0" smtClean="0">
                <a:solidFill>
                  <a:schemeClr val="tx1"/>
                </a:solidFill>
                <a:effectLst/>
                <a:latin typeface="+mn-lt"/>
                <a:ea typeface="+mn-ea"/>
                <a:cs typeface="+mn-cs"/>
              </a:rPr>
              <a:t>students over a 3-year period</a:t>
            </a:r>
            <a:r>
              <a:rPr lang="en-US" sz="1200" u="sng" kern="1200" dirty="0" smtClean="0">
                <a:solidFill>
                  <a:schemeClr val="tx1"/>
                </a:solidFill>
                <a:effectLst/>
                <a:latin typeface="+mn-lt"/>
                <a:ea typeface="+mn-ea"/>
                <a:cs typeface="+mn-cs"/>
              </a:rPr>
              <a:t> the number of children and youth attaining</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a regular high school diploma or its recognized equivalent</a:t>
            </a:r>
            <a:r>
              <a:rPr lang="en-US" sz="1200" kern="1200" dirty="0" smtClean="0">
                <a:solidFill>
                  <a:schemeClr val="tx1"/>
                </a:solidFill>
                <a:effectLst/>
                <a:latin typeface="+mn-lt"/>
                <a:ea typeface="+mn-ea"/>
                <a:cs typeface="+mn-cs"/>
              </a:rPr>
              <a:t>; and</a:t>
            </a:r>
          </a:p>
          <a:p>
            <a:r>
              <a:rPr lang="en-US" sz="1200" kern="1200" dirty="0" smtClean="0">
                <a:solidFill>
                  <a:schemeClr val="tx1"/>
                </a:solidFill>
                <a:effectLst/>
                <a:latin typeface="+mn-lt"/>
                <a:ea typeface="+mn-ea"/>
                <a:cs typeface="+mn-cs"/>
              </a:rPr>
              <a:t>‘‘(2) require correctional facilities or institutions for</a:t>
            </a:r>
          </a:p>
          <a:p>
            <a:r>
              <a:rPr lang="en-US" sz="1200" kern="1200" dirty="0" smtClean="0">
                <a:solidFill>
                  <a:schemeClr val="tx1"/>
                </a:solidFill>
                <a:effectLst/>
                <a:latin typeface="+mn-lt"/>
                <a:ea typeface="+mn-ea"/>
                <a:cs typeface="+mn-cs"/>
              </a:rPr>
              <a:t>neglected or delinquent children and youth to demonstrate,</a:t>
            </a:r>
          </a:p>
          <a:p>
            <a:r>
              <a:rPr lang="en-US" sz="1200" kern="1200" dirty="0" smtClean="0">
                <a:solidFill>
                  <a:schemeClr val="tx1"/>
                </a:solidFill>
                <a:effectLst/>
                <a:latin typeface="+mn-lt"/>
                <a:ea typeface="+mn-ea"/>
                <a:cs typeface="+mn-cs"/>
              </a:rPr>
              <a:t>after receiving assistance under this subpart for 3 years, that</a:t>
            </a:r>
          </a:p>
          <a:p>
            <a:r>
              <a:rPr lang="en-US" sz="1200" kern="1200" dirty="0" smtClean="0">
                <a:solidFill>
                  <a:schemeClr val="tx1"/>
                </a:solidFill>
                <a:effectLst/>
                <a:latin typeface="+mn-lt"/>
                <a:ea typeface="+mn-ea"/>
                <a:cs typeface="+mn-cs"/>
              </a:rPr>
              <a:t>there has been an increase in the number of children and</a:t>
            </a:r>
          </a:p>
          <a:p>
            <a:r>
              <a:rPr lang="en-US" sz="1200" kern="1200" dirty="0" smtClean="0">
                <a:solidFill>
                  <a:schemeClr val="tx1"/>
                </a:solidFill>
                <a:effectLst/>
                <a:latin typeface="+mn-lt"/>
                <a:ea typeface="+mn-ea"/>
                <a:cs typeface="+mn-cs"/>
              </a:rPr>
              <a:t>youth returning to school, </a:t>
            </a:r>
            <a:r>
              <a:rPr lang="en-US" sz="1200" strike="sngStrike" kern="1200" dirty="0" smtClean="0">
                <a:solidFill>
                  <a:schemeClr val="tx1"/>
                </a:solidFill>
                <a:effectLst/>
                <a:latin typeface="+mn-lt"/>
                <a:ea typeface="+mn-ea"/>
                <a:cs typeface="+mn-cs"/>
              </a:rPr>
              <a:t>obtaining a secondary school diploma</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attaining a regular high school diploma</a:t>
            </a:r>
            <a:r>
              <a:rPr lang="en-US" sz="1200" kern="1200" dirty="0" smtClean="0">
                <a:solidFill>
                  <a:schemeClr val="tx1"/>
                </a:solidFill>
                <a:effectLst/>
                <a:latin typeface="+mn-lt"/>
                <a:ea typeface="+mn-ea"/>
                <a:cs typeface="+mn-cs"/>
              </a:rPr>
              <a:t> or its recognized equivalent, </a:t>
            </a:r>
          </a:p>
          <a:p>
            <a:r>
              <a:rPr lang="en-US" sz="1200" kern="1200" dirty="0" smtClean="0">
                <a:solidFill>
                  <a:schemeClr val="tx1"/>
                </a:solidFill>
                <a:effectLst/>
                <a:latin typeface="+mn-lt"/>
                <a:ea typeface="+mn-ea"/>
                <a:cs typeface="+mn-cs"/>
              </a:rPr>
              <a:t>or </a:t>
            </a:r>
            <a:r>
              <a:rPr lang="en-US" sz="1200" strike="sngStrike" kern="1200" dirty="0" smtClean="0">
                <a:solidFill>
                  <a:schemeClr val="tx1"/>
                </a:solidFill>
                <a:effectLst/>
                <a:latin typeface="+mn-lt"/>
                <a:ea typeface="+mn-ea"/>
                <a:cs typeface="+mn-cs"/>
              </a:rPr>
              <a:t>obtaining </a:t>
            </a:r>
            <a:r>
              <a:rPr lang="en-US" sz="1200" strike="sngStrike" kern="1200" dirty="0" err="1" smtClean="0">
                <a:solidFill>
                  <a:schemeClr val="tx1"/>
                </a:solidFill>
                <a:effectLst/>
                <a:latin typeface="+mn-lt"/>
                <a:ea typeface="+mn-ea"/>
                <a:cs typeface="+mn-cs"/>
              </a:rPr>
              <a:t>employment</a:t>
            </a:r>
            <a:r>
              <a:rPr lang="en-US" sz="1200" u="sng" kern="1200" dirty="0" err="1" smtClean="0">
                <a:solidFill>
                  <a:schemeClr val="tx1"/>
                </a:solidFill>
                <a:effectLst/>
                <a:latin typeface="+mn-lt"/>
                <a:ea typeface="+mn-ea"/>
                <a:cs typeface="+mn-cs"/>
              </a:rPr>
              <a:t>attaining</a:t>
            </a:r>
            <a:r>
              <a:rPr lang="en-US" sz="1200" u="sng" kern="1200" dirty="0" smtClean="0">
                <a:solidFill>
                  <a:schemeClr val="tx1"/>
                </a:solidFill>
                <a:effectLst/>
                <a:latin typeface="+mn-lt"/>
                <a:ea typeface="+mn-ea"/>
                <a:cs typeface="+mn-cs"/>
              </a:rPr>
              <a:t> employment</a:t>
            </a:r>
            <a:r>
              <a:rPr lang="en-US" sz="1200" kern="1200" dirty="0" smtClean="0">
                <a:solidFill>
                  <a:schemeClr val="tx1"/>
                </a:solidFill>
                <a:effectLst/>
                <a:latin typeface="+mn-lt"/>
                <a:ea typeface="+mn-ea"/>
                <a:cs typeface="+mn-cs"/>
              </a:rPr>
              <a:t> after such children </a:t>
            </a:r>
          </a:p>
          <a:p>
            <a:r>
              <a:rPr lang="en-US" sz="1200" kern="1200" dirty="0" smtClean="0">
                <a:solidFill>
                  <a:schemeClr val="tx1"/>
                </a:solidFill>
                <a:effectLst/>
                <a:latin typeface="+mn-lt"/>
                <a:ea typeface="+mn-ea"/>
                <a:cs typeface="+mn-cs"/>
              </a:rPr>
              <a:t>and youth are released.</a:t>
            </a:r>
          </a:p>
          <a:p>
            <a:endParaRPr lang="en-US" dirty="0" smtClean="0"/>
          </a:p>
          <a:p>
            <a:endParaRPr lang="en-US" dirty="0" smtClean="0"/>
          </a:p>
          <a:p>
            <a:r>
              <a:rPr lang="en-US" sz="1200" b="1" kern="1200" dirty="0" smtClean="0">
                <a:solidFill>
                  <a:schemeClr val="tx1"/>
                </a:solidFill>
                <a:effectLst/>
                <a:latin typeface="+mn-lt"/>
                <a:ea typeface="+mn-ea"/>
                <a:cs typeface="+mn-cs"/>
              </a:rPr>
              <a:t>‘‘Subpart 3—General Provisions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‘‘SEC. 1431. PROGRAM EVALUATIONS.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SCOPE OF EVALUATION.—Each State agency or local </a:t>
            </a:r>
            <a:r>
              <a:rPr lang="en-US" sz="1200" kern="1200" dirty="0" err="1" smtClean="0">
                <a:solidFill>
                  <a:schemeClr val="tx1"/>
                </a:solidFill>
                <a:effectLst/>
                <a:latin typeface="+mn-lt"/>
                <a:ea typeface="+mn-ea"/>
                <a:cs typeface="+mn-cs"/>
              </a:rPr>
              <a:t>edu</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cational</a:t>
            </a:r>
            <a:r>
              <a:rPr lang="en-US" sz="1200" kern="1200" dirty="0" smtClean="0">
                <a:solidFill>
                  <a:schemeClr val="tx1"/>
                </a:solidFill>
                <a:effectLst/>
                <a:latin typeface="+mn-lt"/>
                <a:ea typeface="+mn-ea"/>
                <a:cs typeface="+mn-cs"/>
              </a:rPr>
              <a:t> agency that conducts a program under subpart 1 or 2</a:t>
            </a:r>
          </a:p>
          <a:p>
            <a:r>
              <a:rPr lang="en-US" sz="1200" kern="1200" dirty="0" smtClean="0">
                <a:solidFill>
                  <a:schemeClr val="tx1"/>
                </a:solidFill>
                <a:effectLst/>
                <a:latin typeface="+mn-lt"/>
                <a:ea typeface="+mn-ea"/>
                <a:cs typeface="+mn-cs"/>
              </a:rPr>
              <a:t>shall evaluate the program, disaggregating data on participation</a:t>
            </a:r>
          </a:p>
          <a:p>
            <a:r>
              <a:rPr lang="en-US" sz="1200" kern="1200" dirty="0" smtClean="0">
                <a:solidFill>
                  <a:schemeClr val="tx1"/>
                </a:solidFill>
                <a:effectLst/>
                <a:latin typeface="+mn-lt"/>
                <a:ea typeface="+mn-ea"/>
                <a:cs typeface="+mn-cs"/>
              </a:rPr>
              <a:t>by gender, race, ethnicity, and age</a:t>
            </a:r>
            <a:r>
              <a:rPr lang="en-US" sz="1200" u="sng" kern="1200" dirty="0" smtClean="0">
                <a:solidFill>
                  <a:schemeClr val="tx1"/>
                </a:solidFill>
                <a:effectLst/>
                <a:latin typeface="+mn-lt"/>
                <a:ea typeface="+mn-ea"/>
                <a:cs typeface="+mn-cs"/>
              </a:rPr>
              <a:t> while protecting individual student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privacy,</a:t>
            </a:r>
            <a:r>
              <a:rPr lang="en-US" sz="1200" kern="1200" dirty="0" smtClean="0">
                <a:solidFill>
                  <a:schemeClr val="tx1"/>
                </a:solidFill>
                <a:effectLst/>
                <a:latin typeface="+mn-lt"/>
                <a:ea typeface="+mn-ea"/>
                <a:cs typeface="+mn-cs"/>
              </a:rPr>
              <a:t>, not less than once every 3 years, to determine the program’s </a:t>
            </a:r>
          </a:p>
          <a:p>
            <a:r>
              <a:rPr lang="en-US" sz="1200" kern="1200" dirty="0" smtClean="0">
                <a:solidFill>
                  <a:schemeClr val="tx1"/>
                </a:solidFill>
                <a:effectLst/>
                <a:latin typeface="+mn-lt"/>
                <a:ea typeface="+mn-ea"/>
                <a:cs typeface="+mn-cs"/>
              </a:rPr>
              <a:t>impact on the ability of participants—</a:t>
            </a:r>
          </a:p>
          <a:p>
            <a:r>
              <a:rPr lang="en-US" sz="1200" kern="1200" dirty="0" smtClean="0">
                <a:solidFill>
                  <a:schemeClr val="tx1"/>
                </a:solidFill>
                <a:effectLst/>
                <a:latin typeface="+mn-lt"/>
                <a:ea typeface="+mn-ea"/>
                <a:cs typeface="+mn-cs"/>
              </a:rPr>
              <a:t>‘‘(1) to maintain and improve educational achievement</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and to graduate from high school in the number of years established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by the State under either the four-year adjusted cohort graduation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rate or the extended-year adjusted cohort graduation rate, if applicable</a:t>
            </a:r>
            <a:r>
              <a:rPr lang="en-US" sz="1200" kern="1200" dirty="0" smtClean="0">
                <a:solidFill>
                  <a:schemeClr val="tx1"/>
                </a:solidFill>
                <a:effectLst/>
                <a:latin typeface="+mn-lt"/>
                <a:ea typeface="+mn-ea"/>
                <a:cs typeface="+mn-cs"/>
              </a:rPr>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8B33995-32E0-40BC-9333-124A174958F9}"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013048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u="sng" kern="1200" dirty="0" smtClean="0">
                <a:solidFill>
                  <a:schemeClr val="tx1"/>
                </a:solidFill>
                <a:effectLst/>
                <a:latin typeface="+mn-lt"/>
                <a:ea typeface="+mn-ea"/>
                <a:cs typeface="+mn-cs"/>
              </a:rPr>
              <a:t>“(20) describes how the State agency will, to the extent feasible—</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“(A) note when a youth has come into contact with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both the child welfare and juvenile justice systems; and</a:t>
            </a: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a:t>
            </a:r>
          </a:p>
          <a:p>
            <a:endParaRPr lang="en-US" sz="120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PROGRAMS AND PROJECTS.—</a:t>
            </a:r>
          </a:p>
          <a:p>
            <a:r>
              <a:rPr lang="en-US" sz="1200" kern="1200" dirty="0" smtClean="0">
                <a:solidFill>
                  <a:schemeClr val="tx1"/>
                </a:solidFill>
                <a:effectLst/>
                <a:latin typeface="+mn-lt"/>
                <a:ea typeface="+mn-ea"/>
                <a:cs typeface="+mn-cs"/>
              </a:rPr>
              <a:t>Such programs and projects—</a:t>
            </a:r>
          </a:p>
          <a:p>
            <a:r>
              <a:rPr lang="en-US" sz="1200" u="sng" kern="1200" dirty="0" smtClean="0">
                <a:solidFill>
                  <a:schemeClr val="tx1"/>
                </a:solidFill>
                <a:effectLst/>
                <a:latin typeface="+mn-lt"/>
                <a:ea typeface="+mn-ea"/>
                <a:cs typeface="+mn-cs"/>
              </a:rPr>
              <a:t> </a:t>
            </a:r>
            <a:r>
              <a:rPr lang="en-US" sz="1200" strike="sngStrike" kern="1200" dirty="0" smtClean="0">
                <a:solidFill>
                  <a:schemeClr val="tx1"/>
                </a:solidFill>
                <a:effectLst/>
                <a:latin typeface="+mn-lt"/>
                <a:ea typeface="+mn-ea"/>
                <a:cs typeface="+mn-cs"/>
              </a:rPr>
              <a:t>‘‘(A) may include the acquisition of equipment;</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“(A) may include—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a:t>
            </a:r>
            <a:r>
              <a:rPr lang="en-US" sz="1200" u="sng" kern="1200" dirty="0" err="1" smtClean="0">
                <a:solidFill>
                  <a:schemeClr val="tx1"/>
                </a:solidFill>
                <a:effectLst/>
                <a:latin typeface="+mn-lt"/>
                <a:ea typeface="+mn-ea"/>
                <a:cs typeface="+mn-cs"/>
              </a:rPr>
              <a:t>i</a:t>
            </a:r>
            <a:r>
              <a:rPr lang="en-US" sz="1200" u="sng" kern="1200" dirty="0" smtClean="0">
                <a:solidFill>
                  <a:schemeClr val="tx1"/>
                </a:solidFill>
                <a:effectLst/>
                <a:latin typeface="+mn-lt"/>
                <a:ea typeface="+mn-ea"/>
                <a:cs typeface="+mn-cs"/>
              </a:rPr>
              <a:t>) the acquisition of equipment;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“(ii) pay-for-success initiatives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“(iii) providing targeted services for youth who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have come in contact with both the child welfare system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and juvenile justice system;</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‘‘(8) as appropriate, a description of how the program will</a:t>
            </a:r>
          </a:p>
          <a:p>
            <a:r>
              <a:rPr lang="en-US" sz="1200" kern="1200" dirty="0" smtClean="0">
                <a:solidFill>
                  <a:schemeClr val="tx1"/>
                </a:solidFill>
                <a:effectLst/>
                <a:latin typeface="+mn-lt"/>
                <a:ea typeface="+mn-ea"/>
                <a:cs typeface="+mn-cs"/>
              </a:rPr>
              <a:t>involve parents </a:t>
            </a:r>
            <a:r>
              <a:rPr lang="en-US" sz="1200" u="sng" kern="1200" dirty="0" smtClean="0">
                <a:solidFill>
                  <a:schemeClr val="tx1"/>
                </a:solidFill>
                <a:effectLst/>
                <a:latin typeface="+mn-lt"/>
                <a:ea typeface="+mn-ea"/>
                <a:cs typeface="+mn-cs"/>
              </a:rPr>
              <a:t>and family members </a:t>
            </a:r>
            <a:r>
              <a:rPr lang="en-US" sz="1200" kern="1200" dirty="0" smtClean="0">
                <a:solidFill>
                  <a:schemeClr val="tx1"/>
                </a:solidFill>
                <a:effectLst/>
                <a:latin typeface="+mn-lt"/>
                <a:ea typeface="+mn-ea"/>
                <a:cs typeface="+mn-cs"/>
              </a:rPr>
              <a:t>in efforts to improve the educational </a:t>
            </a:r>
          </a:p>
          <a:p>
            <a:r>
              <a:rPr lang="en-US" sz="1200" kern="1200" dirty="0" smtClean="0">
                <a:solidFill>
                  <a:schemeClr val="tx1"/>
                </a:solidFill>
                <a:effectLst/>
                <a:latin typeface="+mn-lt"/>
                <a:ea typeface="+mn-ea"/>
                <a:cs typeface="+mn-cs"/>
              </a:rPr>
              <a:t>achievement of their children, assist in dropout prevention activities,</a:t>
            </a:r>
          </a:p>
          <a:p>
            <a:r>
              <a:rPr lang="en-US" sz="1200" kern="1200" dirty="0" smtClean="0">
                <a:solidFill>
                  <a:schemeClr val="tx1"/>
                </a:solidFill>
                <a:effectLst/>
                <a:latin typeface="+mn-lt"/>
                <a:ea typeface="+mn-ea"/>
                <a:cs typeface="+mn-cs"/>
              </a:rPr>
              <a:t>and prevent the involvement of their children in delinquent</a:t>
            </a:r>
          </a:p>
          <a:p>
            <a:r>
              <a:rPr lang="en-US" sz="1200" kern="1200" dirty="0" smtClean="0">
                <a:solidFill>
                  <a:schemeClr val="tx1"/>
                </a:solidFill>
                <a:effectLst/>
                <a:latin typeface="+mn-lt"/>
                <a:ea typeface="+mn-ea"/>
                <a:cs typeface="+mn-cs"/>
              </a:rPr>
              <a:t>activities;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AT-RISK.—The term ‘at-risk’, when used with respect</a:t>
            </a:r>
          </a:p>
          <a:p>
            <a:r>
              <a:rPr lang="en-US" sz="1200" kern="1200" dirty="0" smtClean="0">
                <a:solidFill>
                  <a:schemeClr val="tx1"/>
                </a:solidFill>
                <a:effectLst/>
                <a:latin typeface="+mn-lt"/>
                <a:ea typeface="+mn-ea"/>
                <a:cs typeface="+mn-cs"/>
              </a:rPr>
              <a:t>to a child, youth, or student, means a school aged individual</a:t>
            </a:r>
          </a:p>
          <a:p>
            <a:r>
              <a:rPr lang="en-US" sz="1200" kern="1200" dirty="0" smtClean="0">
                <a:solidFill>
                  <a:schemeClr val="tx1"/>
                </a:solidFill>
                <a:effectLst/>
                <a:latin typeface="+mn-lt"/>
                <a:ea typeface="+mn-ea"/>
                <a:cs typeface="+mn-cs"/>
              </a:rPr>
              <a:t>who is at-risk of academic failure,</a:t>
            </a:r>
            <a:r>
              <a:rPr lang="en-US" sz="1200" u="sng" kern="1200" dirty="0" smtClean="0">
                <a:solidFill>
                  <a:schemeClr val="tx1"/>
                </a:solidFill>
                <a:effectLst/>
                <a:latin typeface="+mn-lt"/>
                <a:ea typeface="+mn-ea"/>
                <a:cs typeface="+mn-cs"/>
              </a:rPr>
              <a:t> dependency adjudication or delinquency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adjudication,</a:t>
            </a:r>
            <a:r>
              <a:rPr lang="en-US" sz="1200" kern="1200" dirty="0" smtClean="0">
                <a:solidFill>
                  <a:schemeClr val="tx1"/>
                </a:solidFill>
                <a:effectLst/>
                <a:latin typeface="+mn-lt"/>
                <a:ea typeface="+mn-ea"/>
                <a:cs typeface="+mn-cs"/>
              </a:rPr>
              <a:t> has a drug or alcohol problem, is pregnant or is a parent, </a:t>
            </a:r>
          </a:p>
          <a:p>
            <a:r>
              <a:rPr lang="en-US" sz="1200" kern="1200" dirty="0" smtClean="0">
                <a:solidFill>
                  <a:schemeClr val="tx1"/>
                </a:solidFill>
                <a:effectLst/>
                <a:latin typeface="+mn-lt"/>
                <a:ea typeface="+mn-ea"/>
                <a:cs typeface="+mn-cs"/>
              </a:rPr>
              <a:t>has come into contact with the juvenile justice system </a:t>
            </a:r>
            <a:r>
              <a:rPr lang="en-US" sz="1200" u="sng" kern="1200" dirty="0" smtClean="0">
                <a:solidFill>
                  <a:schemeClr val="tx1"/>
                </a:solidFill>
                <a:effectLst/>
                <a:latin typeface="+mn-lt"/>
                <a:ea typeface="+mn-ea"/>
                <a:cs typeface="+mn-cs"/>
              </a:rPr>
              <a:t>or child welfare</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 system </a:t>
            </a:r>
            <a:r>
              <a:rPr lang="en-US" sz="1200" kern="1200" dirty="0" smtClean="0">
                <a:solidFill>
                  <a:schemeClr val="tx1"/>
                </a:solidFill>
                <a:effectLst/>
                <a:latin typeface="+mn-lt"/>
                <a:ea typeface="+mn-ea"/>
                <a:cs typeface="+mn-cs"/>
              </a:rPr>
              <a:t>in the past, is at least 1year behind the expected grade level for </a:t>
            </a:r>
          </a:p>
          <a:p>
            <a:r>
              <a:rPr lang="en-US" sz="1200" kern="1200" dirty="0" smtClean="0">
                <a:solidFill>
                  <a:schemeClr val="tx1"/>
                </a:solidFill>
                <a:effectLst/>
                <a:latin typeface="+mn-lt"/>
                <a:ea typeface="+mn-ea"/>
                <a:cs typeface="+mn-cs"/>
              </a:rPr>
              <a:t>the age of the individual, </a:t>
            </a:r>
            <a:r>
              <a:rPr lang="en-US" sz="1200" strike="sngStrike" kern="1200" dirty="0" smtClean="0">
                <a:solidFill>
                  <a:schemeClr val="tx1"/>
                </a:solidFill>
                <a:effectLst/>
                <a:latin typeface="+mn-lt"/>
                <a:ea typeface="+mn-ea"/>
                <a:cs typeface="+mn-cs"/>
              </a:rPr>
              <a:t>has limited English </a:t>
            </a:r>
            <a:r>
              <a:rPr lang="en-US" sz="1200" strike="sngStrike" kern="1200" dirty="0" err="1" smtClean="0">
                <a:solidFill>
                  <a:schemeClr val="tx1"/>
                </a:solidFill>
                <a:effectLst/>
                <a:latin typeface="+mn-lt"/>
                <a:ea typeface="+mn-ea"/>
                <a:cs typeface="+mn-cs"/>
              </a:rPr>
              <a:t>proficiency</a:t>
            </a:r>
            <a:r>
              <a:rPr lang="en-US" sz="1200" u="sng" kern="1200" dirty="0" err="1" smtClean="0">
                <a:solidFill>
                  <a:schemeClr val="tx1"/>
                </a:solidFill>
                <a:effectLst/>
                <a:latin typeface="+mn-lt"/>
                <a:ea typeface="+mn-ea"/>
                <a:cs typeface="+mn-cs"/>
              </a:rPr>
              <a:t>is</a:t>
            </a:r>
            <a:r>
              <a:rPr lang="en-US" sz="1200" u="sng" kern="1200" dirty="0" smtClean="0">
                <a:solidFill>
                  <a:schemeClr val="tx1"/>
                </a:solidFill>
                <a:effectLst/>
                <a:latin typeface="+mn-lt"/>
                <a:ea typeface="+mn-ea"/>
                <a:cs typeface="+mn-cs"/>
              </a:rPr>
              <a:t> an English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learner</a:t>
            </a:r>
            <a:r>
              <a:rPr lang="en-US" sz="1200" kern="1200" dirty="0" smtClean="0">
                <a:solidFill>
                  <a:schemeClr val="tx1"/>
                </a:solidFill>
                <a:effectLst/>
                <a:latin typeface="+mn-lt"/>
                <a:ea typeface="+mn-ea"/>
                <a:cs typeface="+mn-cs"/>
              </a:rPr>
              <a:t>, is a gang member, has dropped out of school in the past, </a:t>
            </a:r>
          </a:p>
          <a:p>
            <a:r>
              <a:rPr lang="en-US" sz="1200" kern="1200" dirty="0" smtClean="0">
                <a:solidFill>
                  <a:schemeClr val="tx1"/>
                </a:solidFill>
                <a:effectLst/>
                <a:latin typeface="+mn-lt"/>
                <a:ea typeface="+mn-ea"/>
                <a:cs typeface="+mn-cs"/>
              </a:rPr>
              <a:t>or has a high absenteeism rate at school.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0C37463-CA89-4652-93E9-A66FE5A39455}" type="slidenum">
              <a:rPr lang="en-US" smtClean="0"/>
              <a:pPr/>
              <a:t>19</a:t>
            </a:fld>
            <a:endParaRPr lang="en-US"/>
          </a:p>
        </p:txBody>
      </p:sp>
    </p:spTree>
    <p:extLst>
      <p:ext uri="{BB962C8B-B14F-4D97-AF65-F5344CB8AC3E}">
        <p14:creationId xmlns:p14="http://schemas.microsoft.com/office/powerpoint/2010/main" val="2898263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IDEA, 504, ADA</a:t>
            </a:r>
          </a:p>
          <a:p>
            <a:r>
              <a:rPr lang="en-US" dirty="0" smtClean="0"/>
              <a:t>Provision</a:t>
            </a:r>
            <a:r>
              <a:rPr lang="en-US" baseline="0" dirty="0" smtClean="0"/>
              <a:t> of special </a:t>
            </a:r>
            <a:r>
              <a:rPr lang="en-US" baseline="0" dirty="0" err="1" smtClean="0"/>
              <a:t>ed</a:t>
            </a:r>
            <a:r>
              <a:rPr lang="en-US" baseline="0" dirty="0" smtClean="0"/>
              <a:t> in facilities – FAPE, </a:t>
            </a:r>
            <a:r>
              <a:rPr lang="en-US" baseline="0" dirty="0" err="1" smtClean="0"/>
              <a:t>evals</a:t>
            </a:r>
            <a:r>
              <a:rPr lang="en-US" baseline="0" dirty="0" smtClean="0"/>
              <a:t>, etc.</a:t>
            </a:r>
          </a:p>
          <a:p>
            <a:r>
              <a:rPr lang="en-US" baseline="0" dirty="0" smtClean="0"/>
              <a:t>When to appoint a surrogate parent</a:t>
            </a:r>
          </a:p>
          <a:p>
            <a:r>
              <a:rPr lang="en-US" baseline="0" dirty="0" smtClean="0"/>
              <a:t>MDRs and discipline</a:t>
            </a:r>
          </a:p>
          <a:p>
            <a:r>
              <a:rPr lang="en-US" baseline="0" dirty="0" smtClean="0"/>
              <a:t>Transition services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0C37463-CA89-4652-93E9-A66FE5A39455}" type="slidenum">
              <a:rPr lang="en-US" smtClean="0"/>
              <a:pPr/>
              <a:t>20</a:t>
            </a:fld>
            <a:endParaRPr lang="en-US"/>
          </a:p>
        </p:txBody>
      </p:sp>
    </p:spTree>
    <p:extLst>
      <p:ext uri="{BB962C8B-B14F-4D97-AF65-F5344CB8AC3E}">
        <p14:creationId xmlns:p14="http://schemas.microsoft.com/office/powerpoint/2010/main" val="1827074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C37463-CA89-4652-93E9-A66FE5A39455}" type="slidenum">
              <a:rPr lang="en-US" smtClean="0"/>
              <a:pPr/>
              <a:t>21</a:t>
            </a:fld>
            <a:endParaRPr lang="en-US"/>
          </a:p>
        </p:txBody>
      </p:sp>
    </p:spTree>
    <p:extLst>
      <p:ext uri="{BB962C8B-B14F-4D97-AF65-F5344CB8AC3E}">
        <p14:creationId xmlns:p14="http://schemas.microsoft.com/office/powerpoint/2010/main" val="3104898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B33995-32E0-40BC-9333-124A174958F9}"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60055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B33995-32E0-40BC-9333-124A174958F9}"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727670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B33995-32E0-40BC-9333-124A174958F9}"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51015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Youth of color under- and over-diagnosed.</a:t>
            </a:r>
          </a:p>
          <a:p>
            <a:endParaRPr lang="en-US" altLang="en-US" dirty="0" smtClean="0"/>
          </a:p>
          <a:p>
            <a:r>
              <a:rPr lang="en-US" altLang="en-US" dirty="0" smtClean="0"/>
              <a:t>Lisa </a:t>
            </a:r>
            <a:r>
              <a:rPr lang="en-US" altLang="en-US" dirty="0" err="1" smtClean="0"/>
              <a:t>Geis</a:t>
            </a:r>
            <a:r>
              <a:rPr lang="en-US" altLang="en-US" dirty="0" smtClean="0"/>
              <a:t> article citing Mary Magee Quinn et al., </a:t>
            </a:r>
            <a:r>
              <a:rPr lang="en-US" altLang="en-US" i="1" dirty="0" smtClean="0"/>
              <a:t>Youth with Disabilities in Juvenile</a:t>
            </a:r>
          </a:p>
          <a:p>
            <a:r>
              <a:rPr lang="en-US" altLang="en-US" i="1" dirty="0" smtClean="0"/>
              <a:t>Corrections: A National Survey</a:t>
            </a:r>
            <a:r>
              <a:rPr lang="en-US" altLang="en-US" dirty="0" smtClean="0"/>
              <a:t>, 71 EXCEPTIONAL CHILD. 339, 342 (2005) and THOMAS D. SNYDER &amp; SALLY A. DILLOW, U.S. DEP’T OF</a:t>
            </a:r>
          </a:p>
          <a:p>
            <a:r>
              <a:rPr lang="en-US" altLang="en-US" dirty="0" smtClean="0"/>
              <a:t>EDUC., DIGEST OF EDUCATION STATISTICS 2011, at 61 (2012). Of those children,</a:t>
            </a:r>
          </a:p>
          <a:p>
            <a:r>
              <a:rPr lang="en-US" altLang="en-US" dirty="0" smtClean="0"/>
              <a:t>4.9% are identified with a specific learning disability, and 2.9% have a</a:t>
            </a:r>
          </a:p>
          <a:p>
            <a:r>
              <a:rPr lang="en-US" altLang="en-US" dirty="0" smtClean="0"/>
              <a:t>speech or language impairment. </a:t>
            </a:r>
          </a:p>
          <a:p>
            <a:endParaRPr lang="en-US" altLang="en-US" dirty="0" smtClean="0"/>
          </a:p>
          <a:p>
            <a:r>
              <a:rPr lang="en-US" altLang="en-US" dirty="0" smtClean="0"/>
              <a:t>Drop out stat: Just Learning Report, citing Joseph C. Gagnon, Brian R. Barber, Christopher L Van Loan, and Peter E. Leone, “Juvenile Correctional </a:t>
            </a:r>
          </a:p>
          <a:p>
            <a:r>
              <a:rPr lang="en-US" altLang="en-US" dirty="0" smtClean="0"/>
              <a:t>Schools: Characteristics and Approaches to Curriculum</a:t>
            </a:r>
          </a:p>
          <a:p>
            <a:r>
              <a:rPr lang="en-US" altLang="en-US" dirty="0" smtClean="0"/>
              <a:t>,” Education and Treatment of Children</a:t>
            </a:r>
          </a:p>
          <a:p>
            <a:r>
              <a:rPr lang="en-US" altLang="en-US" dirty="0" smtClean="0"/>
              <a:t>, Vol. 32, no. 4, 673</a:t>
            </a:r>
          </a:p>
          <a:p>
            <a:r>
              <a:rPr lang="en-US" altLang="en-US" dirty="0" smtClean="0"/>
              <a:t>-</a:t>
            </a:r>
          </a:p>
          <a:p>
            <a:r>
              <a:rPr lang="en-US" altLang="en-US" dirty="0" smtClean="0"/>
              <a:t>696,</a:t>
            </a:r>
          </a:p>
          <a:p>
            <a:r>
              <a:rPr lang="en-US" altLang="en-US" dirty="0" smtClean="0"/>
              <a:t>2009; Joseph C. Gagnon, “State</a:t>
            </a:r>
          </a:p>
          <a:p>
            <a:r>
              <a:rPr lang="en-US" altLang="en-US" dirty="0" smtClean="0"/>
              <a:t>-</a:t>
            </a:r>
          </a:p>
          <a:p>
            <a:r>
              <a:rPr lang="en-US" altLang="en-US" dirty="0" smtClean="0"/>
              <a:t>Level Curricular, Assessment, and Accountability Policies, Practices, and </a:t>
            </a:r>
          </a:p>
          <a:p>
            <a:r>
              <a:rPr lang="en-US" altLang="en-US" dirty="0" smtClean="0"/>
              <a:t>Philosophies for Exclusionary School Settings,” </a:t>
            </a:r>
          </a:p>
          <a:p>
            <a:r>
              <a:rPr lang="en-US" altLang="en-US" dirty="0" smtClean="0"/>
              <a:t>The Journal of Special Education</a:t>
            </a:r>
          </a:p>
          <a:p>
            <a:r>
              <a:rPr lang="en-US" altLang="en-US" dirty="0" smtClean="0"/>
              <a:t>, vol. 43,No. 4, 206</a:t>
            </a:r>
          </a:p>
          <a:p>
            <a:r>
              <a:rPr lang="en-US" altLang="en-US" dirty="0" smtClean="0"/>
              <a:t>-</a:t>
            </a:r>
          </a:p>
          <a:p>
            <a:r>
              <a:rPr lang="en-US" altLang="en-US" dirty="0" smtClean="0"/>
              <a:t>219,February </a:t>
            </a:r>
          </a:p>
          <a:p>
            <a:r>
              <a:rPr lang="en-US" altLang="en-US" dirty="0" smtClean="0"/>
              <a:t>2010; Joseph C. Gagnon, Christopher</a:t>
            </a:r>
          </a:p>
          <a:p>
            <a:r>
              <a:rPr lang="en-US" altLang="en-US" dirty="0" smtClean="0"/>
              <a:t>L Van Loan, and Brian R. Barber, “Secondary Psychiatric Schools: </a:t>
            </a:r>
          </a:p>
          <a:p>
            <a:r>
              <a:rPr lang="en-US" altLang="en-US" dirty="0" smtClean="0"/>
              <a:t>Characteristics and Approaches to Curriculum,” </a:t>
            </a:r>
          </a:p>
          <a:p>
            <a:r>
              <a:rPr lang="en-US" altLang="en-US" dirty="0" smtClean="0"/>
              <a:t>Preventing School Failure</a:t>
            </a:r>
          </a:p>
          <a:p>
            <a:r>
              <a:rPr lang="en-US" altLang="en-US" dirty="0" smtClean="0"/>
              <a:t>, Vol. 55. No.1, 42</a:t>
            </a:r>
          </a:p>
          <a:p>
            <a:r>
              <a:rPr lang="en-US" altLang="en-US" dirty="0" smtClean="0"/>
              <a:t>-</a:t>
            </a:r>
          </a:p>
          <a:p>
            <a:r>
              <a:rPr lang="en-US" altLang="en-US" dirty="0" smtClean="0"/>
              <a:t>52, 2010; Joseph C. </a:t>
            </a:r>
          </a:p>
          <a:p>
            <a:r>
              <a:rPr lang="en-US" altLang="en-US" dirty="0" smtClean="0"/>
              <a:t>Gagnon and Brian Barber, “Characteristics of and Services Provided to Youth in</a:t>
            </a:r>
          </a:p>
          <a:p>
            <a:r>
              <a:rPr lang="en-US" altLang="en-US" dirty="0" smtClean="0"/>
              <a:t>Secure Care Facilities,” </a:t>
            </a:r>
          </a:p>
          <a:p>
            <a:r>
              <a:rPr lang="en-US" altLang="en-US" dirty="0" smtClean="0"/>
              <a:t>Behavioral </a:t>
            </a:r>
          </a:p>
          <a:p>
            <a:r>
              <a:rPr lang="en-US" altLang="en-US" dirty="0" smtClean="0"/>
              <a:t>Disorders</a:t>
            </a:r>
          </a:p>
          <a:p>
            <a:r>
              <a:rPr lang="en-US" altLang="en-US" dirty="0" smtClean="0"/>
              <a:t>, vol. 36, no. 1, 7</a:t>
            </a:r>
          </a:p>
          <a:p>
            <a:r>
              <a:rPr lang="en-US" altLang="en-US" dirty="0" smtClean="0"/>
              <a:t>-</a:t>
            </a:r>
          </a:p>
          <a:p>
            <a:r>
              <a:rPr lang="en-US" altLang="en-US" dirty="0" smtClean="0"/>
              <a:t>19, November 2010.</a:t>
            </a:r>
          </a:p>
          <a:p>
            <a:endParaRPr lang="en-US" altLang="en-US" dirty="0" smtClean="0"/>
          </a:p>
          <a:p>
            <a:r>
              <a:rPr lang="en-US" altLang="en-US" dirty="0" smtClean="0"/>
              <a:t>Grade level – Just Learning Report: Test results </a:t>
            </a:r>
          </a:p>
          <a:p>
            <a:r>
              <a:rPr lang="en-US" altLang="en-US" dirty="0" smtClean="0"/>
              <a:t>from the </a:t>
            </a:r>
          </a:p>
          <a:p>
            <a:r>
              <a:rPr lang="en-US" altLang="en-US" dirty="0" smtClean="0"/>
              <a:t>juvenile justice schools’ own </a:t>
            </a:r>
          </a:p>
          <a:p>
            <a:r>
              <a:rPr lang="en-US" altLang="en-US" dirty="0" smtClean="0"/>
              <a:t>federal </a:t>
            </a:r>
          </a:p>
          <a:p>
            <a:r>
              <a:rPr lang="en-US" altLang="en-US" dirty="0" smtClean="0"/>
              <a:t>reports provide </a:t>
            </a:r>
          </a:p>
          <a:p>
            <a:r>
              <a:rPr lang="en-US" altLang="en-US" dirty="0" smtClean="0"/>
              <a:t>additional supporting </a:t>
            </a:r>
          </a:p>
          <a:p>
            <a:r>
              <a:rPr lang="en-US" altLang="en-US" dirty="0" smtClean="0"/>
              <a:t>evidence</a:t>
            </a:r>
          </a:p>
          <a:p>
            <a:r>
              <a:rPr lang="en-US" altLang="en-US" dirty="0" smtClean="0"/>
              <a:t>.</a:t>
            </a:r>
          </a:p>
          <a:p>
            <a:r>
              <a:rPr lang="en-US" altLang="en-US" dirty="0" smtClean="0"/>
              <a:t>In 2008</a:t>
            </a:r>
          </a:p>
          <a:p>
            <a:r>
              <a:rPr lang="en-US" altLang="en-US" dirty="0" smtClean="0"/>
              <a:t>-</a:t>
            </a:r>
          </a:p>
          <a:p>
            <a:r>
              <a:rPr lang="en-US" altLang="en-US" dirty="0" smtClean="0"/>
              <a:t>09, roughly two</a:t>
            </a:r>
          </a:p>
          <a:p>
            <a:r>
              <a:rPr lang="en-US" altLang="en-US" dirty="0" smtClean="0"/>
              <a:t>-</a:t>
            </a:r>
          </a:p>
          <a:p>
            <a:r>
              <a:rPr lang="en-US" altLang="en-US" dirty="0" smtClean="0"/>
              <a:t>thirds of all students in the South and the nation who were tested as they entered state juvenile residential institutions were behind grade level in reading and in math. In local juvenile institutions, below-grade rates in reading were 42 percent in the South and 44 percent throughout the nation. </a:t>
            </a:r>
          </a:p>
          <a:p>
            <a:endParaRPr lang="en-US" altLang="en-US" dirty="0" smtClean="0"/>
          </a:p>
          <a:p>
            <a:r>
              <a:rPr lang="en-US" altLang="en-US" dirty="0" smtClean="0"/>
              <a:t>http://www.southerneducation.org/getattachment/b80f7aad-405d-4eed-a966-8d7a4a12f5be/Just-Learning-Executive-Summary.aspx</a:t>
            </a:r>
          </a:p>
          <a:p>
            <a:endParaRPr lang="en-US" dirty="0"/>
          </a:p>
        </p:txBody>
      </p:sp>
      <p:sp>
        <p:nvSpPr>
          <p:cNvPr id="4" name="Slide Number Placeholder 3"/>
          <p:cNvSpPr>
            <a:spLocks noGrp="1"/>
          </p:cNvSpPr>
          <p:nvPr>
            <p:ph type="sldNum" sz="quarter" idx="10"/>
          </p:nvPr>
        </p:nvSpPr>
        <p:spPr/>
        <p:txBody>
          <a:bodyPr/>
          <a:lstStyle/>
          <a:p>
            <a:fld id="{30C37463-CA89-4652-93E9-A66FE5A39455}" type="slidenum">
              <a:rPr lang="en-US" smtClean="0"/>
              <a:pPr/>
              <a:t>6</a:t>
            </a:fld>
            <a:endParaRPr lang="en-US"/>
          </a:p>
        </p:txBody>
      </p:sp>
    </p:spTree>
    <p:extLst>
      <p:ext uri="{BB962C8B-B14F-4D97-AF65-F5344CB8AC3E}">
        <p14:creationId xmlns:p14="http://schemas.microsoft.com/office/powerpoint/2010/main" val="159688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altLang="en-US" dirty="0" smtClean="0"/>
              <a:t>Students who return to school from JJ placements often learn that:</a:t>
            </a:r>
          </a:p>
          <a:p>
            <a:pPr lvl="1"/>
            <a:r>
              <a:rPr lang="en-US" altLang="en-US" dirty="0" smtClean="0"/>
              <a:t>They are not doing well academically in “regular” school</a:t>
            </a:r>
          </a:p>
          <a:p>
            <a:pPr lvl="1"/>
            <a:r>
              <a:rPr lang="en-US" altLang="en-US" dirty="0" smtClean="0"/>
              <a:t>They are below grade level in core subjects</a:t>
            </a:r>
          </a:p>
          <a:p>
            <a:pPr lvl="1"/>
            <a:r>
              <a:rPr lang="en-US" altLang="en-US" dirty="0" smtClean="0"/>
              <a:t>Credits earned in the JJ placement will not count; at best they have only earned partial credits due to fragmented learning  </a:t>
            </a:r>
          </a:p>
          <a:p>
            <a:pPr lvl="1"/>
            <a:r>
              <a:rPr lang="en-US" altLang="en-US" dirty="0" smtClean="0"/>
              <a:t>They are not on track to graduate; </a:t>
            </a:r>
            <a:r>
              <a:rPr lang="en-US" altLang="en-US" dirty="0" err="1" smtClean="0"/>
              <a:t>overaged</a:t>
            </a:r>
            <a:r>
              <a:rPr lang="en-US" altLang="en-US" dirty="0" smtClean="0"/>
              <a:t> &amp; under-credited  </a:t>
            </a:r>
          </a:p>
          <a:p>
            <a:r>
              <a:rPr lang="en-US" altLang="en-US" dirty="0" smtClean="0"/>
              <a:t>They are discouraged, overwhelmed &amp; drop out.</a:t>
            </a:r>
          </a:p>
          <a:p>
            <a:endParaRPr lang="en-US" altLang="en-US" dirty="0" smtClean="0"/>
          </a:p>
          <a:p>
            <a:r>
              <a:rPr lang="en-US" altLang="en-US" dirty="0" smtClean="0"/>
              <a:t>Lisa </a:t>
            </a:r>
            <a:r>
              <a:rPr lang="en-US" altLang="en-US" dirty="0" err="1" smtClean="0"/>
              <a:t>Geis</a:t>
            </a:r>
            <a:r>
              <a:rPr lang="en-US" altLang="en-US" dirty="0" smtClean="0"/>
              <a:t> article citing Mary Magee Quinn et al., </a:t>
            </a:r>
            <a:r>
              <a:rPr lang="en-US" altLang="en-US" i="1" dirty="0" smtClean="0"/>
              <a:t>Youth with Disabilities in Juvenile</a:t>
            </a:r>
          </a:p>
          <a:p>
            <a:r>
              <a:rPr lang="en-US" altLang="en-US" i="1" dirty="0" smtClean="0"/>
              <a:t>Corrections: A National Survey</a:t>
            </a:r>
            <a:r>
              <a:rPr lang="en-US" altLang="en-US" dirty="0" smtClean="0"/>
              <a:t>, 71 EXCEPTIONAL CHILD. 339, 342 (2005) and THOMAS D. SNYDER &amp; SALLY A. DILLOW, U.S. DEP’T OF</a:t>
            </a:r>
          </a:p>
          <a:p>
            <a:r>
              <a:rPr lang="en-US" altLang="en-US" dirty="0" smtClean="0"/>
              <a:t>EDUC., DIGEST OF EDUCATION STATISTICS 2011, at 61 (2012). Of those children,</a:t>
            </a:r>
          </a:p>
          <a:p>
            <a:r>
              <a:rPr lang="en-US" altLang="en-US" dirty="0" smtClean="0"/>
              <a:t>4.9% are identified with a specific learning disability, and 2.9% have a</a:t>
            </a:r>
          </a:p>
          <a:p>
            <a:r>
              <a:rPr lang="en-US" altLang="en-US" dirty="0" smtClean="0"/>
              <a:t>speech or language impairment. </a:t>
            </a:r>
          </a:p>
          <a:p>
            <a:endParaRPr lang="en-US" altLang="en-US" dirty="0" smtClean="0"/>
          </a:p>
          <a:p>
            <a:r>
              <a:rPr lang="en-US" altLang="en-US" dirty="0" smtClean="0"/>
              <a:t>Drop out stat: Just Learning Report, citing Joseph C. Gagnon, Brian R. Barber, Christopher L Van Loan, and Peter E. Leone, “Juvenile Correctional </a:t>
            </a:r>
          </a:p>
          <a:p>
            <a:r>
              <a:rPr lang="en-US" altLang="en-US" dirty="0" smtClean="0"/>
              <a:t>Schools: Characteristics and Approaches to Curriculum</a:t>
            </a:r>
          </a:p>
          <a:p>
            <a:r>
              <a:rPr lang="en-US" altLang="en-US" dirty="0" smtClean="0"/>
              <a:t>,” Education and Treatment of Children</a:t>
            </a:r>
          </a:p>
          <a:p>
            <a:r>
              <a:rPr lang="en-US" altLang="en-US" dirty="0" smtClean="0"/>
              <a:t>, Vol. 32, no. 4, 673</a:t>
            </a:r>
          </a:p>
          <a:p>
            <a:r>
              <a:rPr lang="en-US" altLang="en-US" dirty="0" smtClean="0"/>
              <a:t>-</a:t>
            </a:r>
          </a:p>
          <a:p>
            <a:r>
              <a:rPr lang="en-US" altLang="en-US" dirty="0" smtClean="0"/>
              <a:t>696,</a:t>
            </a:r>
          </a:p>
          <a:p>
            <a:r>
              <a:rPr lang="en-US" altLang="en-US" dirty="0" smtClean="0"/>
              <a:t>2009; Joseph C. Gagnon, “State</a:t>
            </a:r>
          </a:p>
          <a:p>
            <a:r>
              <a:rPr lang="en-US" altLang="en-US" dirty="0" smtClean="0"/>
              <a:t>-</a:t>
            </a:r>
          </a:p>
          <a:p>
            <a:r>
              <a:rPr lang="en-US" altLang="en-US" dirty="0" smtClean="0"/>
              <a:t>Level Curricular, Assessment, and Accountability Policies, Practices, and </a:t>
            </a:r>
          </a:p>
          <a:p>
            <a:r>
              <a:rPr lang="en-US" altLang="en-US" dirty="0" smtClean="0"/>
              <a:t>Philosophies for Exclusionary School Settings,” </a:t>
            </a:r>
          </a:p>
          <a:p>
            <a:r>
              <a:rPr lang="en-US" altLang="en-US" dirty="0" smtClean="0"/>
              <a:t>The Journal of Special Education</a:t>
            </a:r>
          </a:p>
          <a:p>
            <a:r>
              <a:rPr lang="en-US" altLang="en-US" dirty="0" smtClean="0"/>
              <a:t>, vol. 43,No. 4, 206</a:t>
            </a:r>
          </a:p>
          <a:p>
            <a:r>
              <a:rPr lang="en-US" altLang="en-US" dirty="0" smtClean="0"/>
              <a:t>-</a:t>
            </a:r>
          </a:p>
          <a:p>
            <a:r>
              <a:rPr lang="en-US" altLang="en-US" dirty="0" smtClean="0"/>
              <a:t>219,February </a:t>
            </a:r>
          </a:p>
          <a:p>
            <a:r>
              <a:rPr lang="en-US" altLang="en-US" dirty="0" smtClean="0"/>
              <a:t>2010; Joseph C. Gagnon, Christopher</a:t>
            </a:r>
          </a:p>
          <a:p>
            <a:r>
              <a:rPr lang="en-US" altLang="en-US" dirty="0" smtClean="0"/>
              <a:t>L Van Loan, and Brian R. Barber, “Secondary Psychiatric Schools: </a:t>
            </a:r>
          </a:p>
          <a:p>
            <a:r>
              <a:rPr lang="en-US" altLang="en-US" dirty="0" smtClean="0"/>
              <a:t>Characteristics and Approaches to Curriculum,” </a:t>
            </a:r>
          </a:p>
          <a:p>
            <a:r>
              <a:rPr lang="en-US" altLang="en-US" dirty="0" smtClean="0"/>
              <a:t>Preventing School Failure</a:t>
            </a:r>
          </a:p>
          <a:p>
            <a:r>
              <a:rPr lang="en-US" altLang="en-US" dirty="0" smtClean="0"/>
              <a:t>, Vol. 55. No.1, 42</a:t>
            </a:r>
          </a:p>
          <a:p>
            <a:r>
              <a:rPr lang="en-US" altLang="en-US" dirty="0" smtClean="0"/>
              <a:t>-</a:t>
            </a:r>
          </a:p>
          <a:p>
            <a:r>
              <a:rPr lang="en-US" altLang="en-US" dirty="0" smtClean="0"/>
              <a:t>52, 2010; Joseph C. </a:t>
            </a:r>
          </a:p>
          <a:p>
            <a:r>
              <a:rPr lang="en-US" altLang="en-US" dirty="0" smtClean="0"/>
              <a:t>Gagnon and Brian Barber, “Characteristics of and Services Provided to Youth in</a:t>
            </a:r>
          </a:p>
          <a:p>
            <a:r>
              <a:rPr lang="en-US" altLang="en-US" dirty="0" smtClean="0"/>
              <a:t>Secure Care Facilities,” </a:t>
            </a:r>
          </a:p>
          <a:p>
            <a:r>
              <a:rPr lang="en-US" altLang="en-US" dirty="0" smtClean="0"/>
              <a:t>Behavioral </a:t>
            </a:r>
          </a:p>
          <a:p>
            <a:r>
              <a:rPr lang="en-US" altLang="en-US" dirty="0" smtClean="0"/>
              <a:t>Disorders</a:t>
            </a:r>
          </a:p>
          <a:p>
            <a:r>
              <a:rPr lang="en-US" altLang="en-US" dirty="0" smtClean="0"/>
              <a:t>, vol. 36, no. 1, 7</a:t>
            </a:r>
          </a:p>
          <a:p>
            <a:r>
              <a:rPr lang="en-US" altLang="en-US" dirty="0" smtClean="0"/>
              <a:t>-</a:t>
            </a:r>
          </a:p>
          <a:p>
            <a:r>
              <a:rPr lang="en-US" altLang="en-US" dirty="0" smtClean="0"/>
              <a:t>19, November 2010.</a:t>
            </a:r>
          </a:p>
          <a:p>
            <a:endParaRPr lang="en-US" altLang="en-US" dirty="0" smtClean="0"/>
          </a:p>
          <a:p>
            <a:r>
              <a:rPr lang="en-US" altLang="en-US" dirty="0" smtClean="0"/>
              <a:t>Grade level – Just Learning Report: Test results </a:t>
            </a:r>
          </a:p>
          <a:p>
            <a:r>
              <a:rPr lang="en-US" altLang="en-US" dirty="0" smtClean="0"/>
              <a:t>from the </a:t>
            </a:r>
          </a:p>
          <a:p>
            <a:r>
              <a:rPr lang="en-US" altLang="en-US" dirty="0" smtClean="0"/>
              <a:t>juvenile justice schools’ own </a:t>
            </a:r>
          </a:p>
          <a:p>
            <a:r>
              <a:rPr lang="en-US" altLang="en-US" dirty="0" smtClean="0"/>
              <a:t>federal </a:t>
            </a:r>
          </a:p>
          <a:p>
            <a:r>
              <a:rPr lang="en-US" altLang="en-US" dirty="0" smtClean="0"/>
              <a:t>reports provide </a:t>
            </a:r>
          </a:p>
          <a:p>
            <a:r>
              <a:rPr lang="en-US" altLang="en-US" dirty="0" smtClean="0"/>
              <a:t>additional supporting </a:t>
            </a:r>
          </a:p>
          <a:p>
            <a:r>
              <a:rPr lang="en-US" altLang="en-US" dirty="0" smtClean="0"/>
              <a:t>evidence</a:t>
            </a:r>
          </a:p>
          <a:p>
            <a:r>
              <a:rPr lang="en-US" altLang="en-US" dirty="0" smtClean="0"/>
              <a:t>.</a:t>
            </a:r>
          </a:p>
          <a:p>
            <a:r>
              <a:rPr lang="en-US" altLang="en-US" dirty="0" smtClean="0"/>
              <a:t>In 2008</a:t>
            </a:r>
          </a:p>
          <a:p>
            <a:r>
              <a:rPr lang="en-US" altLang="en-US" dirty="0" smtClean="0"/>
              <a:t>-</a:t>
            </a:r>
          </a:p>
          <a:p>
            <a:r>
              <a:rPr lang="en-US" altLang="en-US" dirty="0" smtClean="0"/>
              <a:t>09, roughly two</a:t>
            </a:r>
          </a:p>
          <a:p>
            <a:r>
              <a:rPr lang="en-US" altLang="en-US" dirty="0" smtClean="0"/>
              <a:t>-</a:t>
            </a:r>
          </a:p>
          <a:p>
            <a:r>
              <a:rPr lang="en-US" altLang="en-US" dirty="0" smtClean="0"/>
              <a:t>thirds of all students in the South and the nation who were tested as they entered state juvenile residential institutions were behind grade level in reading and in math. In local juvenile institutions, below-grade rates in reading were 42 percent in the South and 44 percent throughout the nation. </a:t>
            </a:r>
          </a:p>
          <a:p>
            <a:endParaRPr lang="en-US" altLang="en-US" dirty="0" smtClean="0"/>
          </a:p>
          <a:p>
            <a:r>
              <a:rPr lang="en-US" altLang="en-US" dirty="0" smtClean="0"/>
              <a:t>http://www.southerneducation.org/getattachment/b80f7aad-405d-4eed-a966-8d7a4a12f5be/Just-Learning-Executive-Summary.aspx</a:t>
            </a:r>
          </a:p>
          <a:p>
            <a:endParaRPr lang="en-US" dirty="0"/>
          </a:p>
        </p:txBody>
      </p:sp>
      <p:sp>
        <p:nvSpPr>
          <p:cNvPr id="4" name="Slide Number Placeholder 3"/>
          <p:cNvSpPr>
            <a:spLocks noGrp="1"/>
          </p:cNvSpPr>
          <p:nvPr>
            <p:ph type="sldNum" sz="quarter" idx="10"/>
          </p:nvPr>
        </p:nvSpPr>
        <p:spPr/>
        <p:txBody>
          <a:bodyPr/>
          <a:lstStyle/>
          <a:p>
            <a:fld id="{25C0233E-A6E6-41F4-AADE-9D86800AF9B0}" type="slidenum">
              <a:rPr lang="en-US" smtClean="0"/>
              <a:pPr/>
              <a:t>7</a:t>
            </a:fld>
            <a:endParaRPr lang="en-US"/>
          </a:p>
        </p:txBody>
      </p:sp>
    </p:spTree>
    <p:extLst>
      <p:ext uri="{BB962C8B-B14F-4D97-AF65-F5344CB8AC3E}">
        <p14:creationId xmlns:p14="http://schemas.microsoft.com/office/powerpoint/2010/main" val="274577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Too</a:t>
            </a:r>
            <a:r>
              <a:rPr lang="en-US" altLang="en-US" baseline="0" dirty="0" smtClean="0"/>
              <a:t> often </a:t>
            </a:r>
            <a:r>
              <a:rPr lang="en-US" altLang="en-US" baseline="0" dirty="0" err="1" smtClean="0"/>
              <a:t>siloed</a:t>
            </a:r>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Reach out to PD, probation, community partners</a:t>
            </a: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18B33995-32E0-40BC-9333-124A174958F9}"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198201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other parts of ESSA relevant to</a:t>
            </a:r>
            <a:r>
              <a:rPr lang="en-US" baseline="0" dirty="0" smtClean="0"/>
              <a:t> JJ in some way – e.g. foster care provisions, school discipline including new school climate indicator, graduation cohort. Important to remember IDEA, 504 and ADA as important federal law tools to improve education for this population as well.</a:t>
            </a:r>
            <a:endParaRPr lang="en-US" dirty="0"/>
          </a:p>
        </p:txBody>
      </p:sp>
      <p:sp>
        <p:nvSpPr>
          <p:cNvPr id="4" name="Slide Number Placeholder 3"/>
          <p:cNvSpPr>
            <a:spLocks noGrp="1"/>
          </p:cNvSpPr>
          <p:nvPr>
            <p:ph type="sldNum" sz="quarter" idx="10"/>
          </p:nvPr>
        </p:nvSpPr>
        <p:spPr/>
        <p:txBody>
          <a:bodyPr/>
          <a:lstStyle/>
          <a:p>
            <a:pPr>
              <a:defRPr/>
            </a:pPr>
            <a:fld id="{18B33995-32E0-40BC-9333-124A174958F9}"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225685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other parts of ESSA relevant to</a:t>
            </a:r>
            <a:r>
              <a:rPr lang="en-US" baseline="0" dirty="0" smtClean="0"/>
              <a:t> JJ in some way – e.g. foster care provisions, school discipline including new school climate indicator, graduation cohort. Important to remember IDEA, 504 and ADA as important federal law tools to improve education for this population as well.</a:t>
            </a:r>
            <a:endParaRPr lang="en-US" dirty="0"/>
          </a:p>
        </p:txBody>
      </p:sp>
      <p:sp>
        <p:nvSpPr>
          <p:cNvPr id="4" name="Slide Number Placeholder 3"/>
          <p:cNvSpPr>
            <a:spLocks noGrp="1"/>
          </p:cNvSpPr>
          <p:nvPr>
            <p:ph type="sldNum" sz="quarter" idx="10"/>
          </p:nvPr>
        </p:nvSpPr>
        <p:spPr/>
        <p:txBody>
          <a:bodyPr/>
          <a:lstStyle/>
          <a:p>
            <a:fld id="{30C37463-CA89-4652-93E9-A66FE5A39455}" type="slidenum">
              <a:rPr lang="en-US" smtClean="0"/>
              <a:pPr/>
              <a:t>10</a:t>
            </a:fld>
            <a:endParaRPr lang="en-US"/>
          </a:p>
        </p:txBody>
      </p:sp>
    </p:spTree>
    <p:extLst>
      <p:ext uri="{BB962C8B-B14F-4D97-AF65-F5344CB8AC3E}">
        <p14:creationId xmlns:p14="http://schemas.microsoft.com/office/powerpoint/2010/main" val="1141415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1"/>
            <a:r>
              <a:rPr lang="en-US" dirty="0" smtClean="0"/>
              <a:t>Improve educational services in local, tribal, or State institutions for neglected and delinquent children and youth in order to provide opportunity to meet State academic standards;</a:t>
            </a:r>
          </a:p>
          <a:p>
            <a:pPr lvl="1"/>
            <a:r>
              <a:rPr lang="en-US" dirty="0" smtClean="0"/>
              <a:t>Improve youth </a:t>
            </a:r>
            <a:r>
              <a:rPr lang="en-US" b="1" dirty="0" smtClean="0"/>
              <a:t>transition</a:t>
            </a:r>
            <a:r>
              <a:rPr lang="en-US" dirty="0" smtClean="0"/>
              <a:t> between institutionalization to further schooling or employment; and</a:t>
            </a:r>
          </a:p>
          <a:p>
            <a:pPr lvl="1"/>
            <a:r>
              <a:rPr lang="en-US" dirty="0" smtClean="0"/>
              <a:t>Prevent dropout of youth, and provide young people returning from correctional facilities or institutions for neglected and delinquent children and youth with reentry support to ensure their continued education and involvement of their families and communities.</a:t>
            </a:r>
          </a:p>
          <a:p>
            <a:pPr lvl="1"/>
            <a:endParaRPr lang="en-US" dirty="0" smtClean="0"/>
          </a:p>
          <a:p>
            <a:r>
              <a:rPr lang="en-US" sz="1200" kern="1200" dirty="0" smtClean="0">
                <a:solidFill>
                  <a:schemeClr val="tx1"/>
                </a:solidFill>
                <a:effectLst/>
                <a:latin typeface="+mn-lt"/>
                <a:ea typeface="+mn-ea"/>
                <a:cs typeface="+mn-cs"/>
              </a:rPr>
              <a:t>Ti</a:t>
            </a:r>
            <a:r>
              <a:rPr lang="en-US" sz="1200" u="sng" kern="1200" dirty="0" smtClean="0">
                <a:solidFill>
                  <a:schemeClr val="tx1"/>
                </a:solidFill>
                <a:effectLst/>
                <a:latin typeface="+mn-lt"/>
                <a:ea typeface="+mn-ea"/>
                <a:cs typeface="+mn-cs"/>
              </a:rPr>
              <a:t>tle I, Part D of the ESSA provides federal funds to State Educational Agencies (SEA’s) to establish or improve educational programs for neglected, delinquent, or at-risk children and youth.   Funding is distributed in two parts.  In Subpart 1, SEA’s receive funds by formula, which they then </a:t>
            </a:r>
            <a:r>
              <a:rPr lang="en-US" sz="1200" u="sng" kern="1200" dirty="0" err="1" smtClean="0">
                <a:solidFill>
                  <a:schemeClr val="tx1"/>
                </a:solidFill>
                <a:effectLst/>
                <a:latin typeface="+mn-lt"/>
                <a:ea typeface="+mn-ea"/>
                <a:cs typeface="+mn-cs"/>
              </a:rPr>
              <a:t>subgrant</a:t>
            </a:r>
            <a:r>
              <a:rPr lang="en-US" sz="1200" u="sng" kern="1200" dirty="0" smtClean="0">
                <a:solidFill>
                  <a:schemeClr val="tx1"/>
                </a:solidFill>
                <a:effectLst/>
                <a:latin typeface="+mn-lt"/>
                <a:ea typeface="+mn-ea"/>
                <a:cs typeface="+mn-cs"/>
              </a:rPr>
              <a:t> to state agencies serving neglected or delinquent children or youth.  In Subpart 2, SEA’s award funds to local educational agencies in the State with high numbers of children and youth in locally operated juvenile correctional facilities (including community day programs).</a:t>
            </a:r>
            <a:r>
              <a:rPr lang="en-US" sz="1200" kern="1200" dirty="0" smtClean="0">
                <a:solidFill>
                  <a:schemeClr val="tx1"/>
                </a:solidFill>
                <a:effectLst/>
                <a:latin typeface="+mn-lt"/>
                <a:ea typeface="+mn-ea"/>
                <a:cs typeface="+mn-cs"/>
              </a:rPr>
              <a:t> </a:t>
            </a:r>
            <a:r>
              <a:rPr lang="en-US" sz="800"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States that accept funding through Title I, Part D have to provide certain assurances and comply with reporting and other obligations.  For more information, visit the website of the National Technical Assistance Center for the Education of Neglected or Delinquent Children and Youth (NDTAC): </a:t>
            </a:r>
            <a:r>
              <a:rPr lang="en-US" sz="1200" u="sng" kern="1200" dirty="0" smtClean="0">
                <a:solidFill>
                  <a:schemeClr val="tx1"/>
                </a:solidFill>
                <a:effectLst/>
                <a:latin typeface="+mn-lt"/>
                <a:ea typeface="+mn-ea"/>
                <a:cs typeface="+mn-cs"/>
                <a:hlinkClick r:id="rId3"/>
              </a:rPr>
              <a:t>http://www.neglected-delinquent.org/what-title-i-part-d</a:t>
            </a:r>
            <a:r>
              <a:rPr lang="en-US" sz="1200" kern="1200" dirty="0" smtClean="0">
                <a:solidFill>
                  <a:schemeClr val="tx1"/>
                </a:solidFill>
                <a:effectLst/>
                <a:latin typeface="+mn-lt"/>
                <a:ea typeface="+mn-ea"/>
                <a:cs typeface="+mn-cs"/>
              </a:rPr>
              <a:t>. </a:t>
            </a:r>
          </a:p>
          <a:p>
            <a:endParaRPr lang="en-US" sz="10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ESSA modifies the definition of “at risk” to include not only students at risk of either dependency or delinquency adjudication, but also children and youth who have come into contact with the child welfare system.</a:t>
            </a:r>
          </a:p>
          <a:p>
            <a:r>
              <a:rPr lang="x-none" sz="1200" kern="120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x-none" sz="1200" kern="1200" smtClean="0">
                <a:solidFill>
                  <a:schemeClr val="tx1"/>
                </a:solidFill>
                <a:effectLst/>
                <a:latin typeface="+mn-lt"/>
                <a:ea typeface="+mn-ea"/>
                <a:cs typeface="+mn-cs"/>
              </a:rPr>
              <a:t>Currently all 50 states, DC, and Puerto Rico, receive Title I, Part D funding, and the programming reaches hundreds of thousands of young people.  </a:t>
            </a:r>
            <a:endParaRPr lang="en-US" sz="1000" kern="1200" dirty="0" smtClean="0">
              <a:solidFill>
                <a:schemeClr val="tx1"/>
              </a:solidFill>
              <a:effectLst/>
              <a:latin typeface="+mn-lt"/>
              <a:ea typeface="+mn-ea"/>
              <a:cs typeface="+mn-cs"/>
            </a:endParaRPr>
          </a:p>
          <a:p>
            <a:pPr lvl="1"/>
            <a:endParaRPr lang="en-US"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8B33995-32E0-40BC-9333-124A174958F9}"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416417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 STATE AGENCY APPLICATIONS.—Any State agency that</a:t>
            </a:r>
          </a:p>
          <a:p>
            <a:r>
              <a:rPr lang="en-US" sz="1200" kern="1200" dirty="0" smtClean="0">
                <a:solidFill>
                  <a:schemeClr val="tx1"/>
                </a:solidFill>
                <a:effectLst/>
                <a:latin typeface="+mn-lt"/>
                <a:ea typeface="+mn-ea"/>
                <a:cs typeface="+mn-cs"/>
              </a:rPr>
              <a:t>desires to receive funds to carry out a program under this subpart</a:t>
            </a:r>
          </a:p>
          <a:p>
            <a:r>
              <a:rPr lang="en-US" sz="1200" kern="1200" dirty="0" smtClean="0">
                <a:solidFill>
                  <a:schemeClr val="tx1"/>
                </a:solidFill>
                <a:effectLst/>
                <a:latin typeface="+mn-lt"/>
                <a:ea typeface="+mn-ea"/>
                <a:cs typeface="+mn-cs"/>
              </a:rPr>
              <a:t>shall submit an application to the State educational agency that—</a:t>
            </a:r>
          </a:p>
          <a:p>
            <a:r>
              <a:rPr lang="en-US" sz="1200" kern="1200" dirty="0" smtClean="0">
                <a:solidFill>
                  <a:schemeClr val="tx1"/>
                </a:solidFill>
                <a:effectLst/>
                <a:latin typeface="+mn-lt"/>
                <a:ea typeface="+mn-ea"/>
                <a:cs typeface="+mn-cs"/>
              </a:rPr>
              <a:t>‘‘(1) describes the procedures to be used, consistent with</a:t>
            </a:r>
          </a:p>
          <a:p>
            <a:r>
              <a:rPr lang="en-US" sz="1200" kern="1200" dirty="0" smtClean="0">
                <a:solidFill>
                  <a:schemeClr val="tx1"/>
                </a:solidFill>
                <a:effectLst/>
                <a:latin typeface="+mn-lt"/>
                <a:ea typeface="+mn-ea"/>
                <a:cs typeface="+mn-cs"/>
              </a:rPr>
              <a:t>the State plan under section 1111, to assess the educational</a:t>
            </a:r>
          </a:p>
          <a:p>
            <a:r>
              <a:rPr lang="en-US" sz="1200" kern="1200" dirty="0" smtClean="0">
                <a:solidFill>
                  <a:schemeClr val="tx1"/>
                </a:solidFill>
                <a:effectLst/>
                <a:latin typeface="+mn-lt"/>
                <a:ea typeface="+mn-ea"/>
                <a:cs typeface="+mn-cs"/>
              </a:rPr>
              <a:t>needs of the children to be served under this subpart</a:t>
            </a:r>
            <a:r>
              <a:rPr lang="en-US" sz="1200" u="sng" kern="1200" dirty="0" smtClean="0">
                <a:solidFill>
                  <a:schemeClr val="tx1"/>
                </a:solidFill>
                <a:effectLst/>
                <a:latin typeface="+mn-lt"/>
                <a:ea typeface="+mn-ea"/>
                <a:cs typeface="+mn-cs"/>
              </a:rPr>
              <a:t> and, to the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extent practicable, provide for such assessment upon entry into a</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correctional facility</a:t>
            </a:r>
            <a:r>
              <a:rPr lang="en-US" sz="1200" kern="1200" dirty="0" smtClean="0">
                <a:solidFill>
                  <a:schemeClr val="tx1"/>
                </a:solidFill>
                <a:effectLst/>
                <a:latin typeface="+mn-lt"/>
                <a:ea typeface="+mn-ea"/>
                <a:cs typeface="+mn-cs"/>
              </a:rPr>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8B33995-32E0-40BC-9333-124A174958F9}"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476912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563883"/>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a:off x="-23750" y="6170024"/>
              <a:ext cx="9144000" cy="620641"/>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The</a:t>
              </a:r>
              <a:r>
                <a:rPr lang="en-US" sz="1100" baseline="0" dirty="0">
                  <a:solidFill>
                    <a:schemeClr val="tx1"/>
                  </a:solidFill>
                </a:rPr>
                <a:t> National Resources for Access Independence Self-determination and Employment (RAISE) Technical Assistance Center</a:t>
              </a:r>
              <a:r>
                <a:rPr lang="en-US" sz="1100" dirty="0">
                  <a:solidFill>
                    <a:schemeClr val="tx1"/>
                  </a:solidFill>
                </a:rPr>
                <a:t> is funded by the U.S.</a:t>
              </a:r>
              <a:r>
                <a:rPr lang="en-US" sz="1100" baseline="0" dirty="0">
                  <a:solidFill>
                    <a:schemeClr val="tx1"/>
                  </a:solidFill>
                </a:rPr>
                <a:t> Department of Education, Office of Special Education and Rehabilitative Services, Rehabilitative Services Administration</a:t>
              </a:r>
              <a:endParaRPr lang="en-US" sz="1100" dirty="0">
                <a:solidFill>
                  <a:schemeClr val="tx1"/>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descr="raise-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25514" y="-21511"/>
            <a:ext cx="2558090" cy="1808166"/>
          </a:xfrm>
          <a:prstGeom prst="rect">
            <a:avLst/>
          </a:prstGeom>
        </p:spPr>
      </p:pic>
      <p:sp>
        <p:nvSpPr>
          <p:cNvPr id="80" name="TextBox 79"/>
          <p:cNvSpPr txBox="1"/>
          <p:nvPr userDrawn="1"/>
        </p:nvSpPr>
        <p:spPr>
          <a:xfrm>
            <a:off x="4733365" y="2021195"/>
            <a:ext cx="3313355" cy="584775"/>
          </a:xfrm>
          <a:prstGeom prst="rect">
            <a:avLst/>
          </a:prstGeom>
          <a:noFill/>
        </p:spPr>
        <p:txBody>
          <a:bodyPr wrap="square" rtlCol="0">
            <a:spAutoFit/>
          </a:bodyPr>
          <a:lstStyle/>
          <a:p>
            <a:pPr marL="109537" indent="0" algn="ctr" eaLnBrk="1" hangingPunct="1">
              <a:buNone/>
            </a:pPr>
            <a:r>
              <a:rPr lang="en-US" sz="1600" dirty="0"/>
              <a:t>The National RAISE Technical Assistance Center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solidFill>
            <a:schemeClr val="tx1"/>
          </a:solidFill>
        </p:spPr>
        <p:txBody>
          <a:bodyPr/>
          <a:lstStyle/>
          <a:p>
            <a:fld id="{A9D9B2B5-CD67-484A-A26C-7E890152B6D1}" type="datetime1">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solidFill>
            <a:schemeClr val="tx1"/>
          </a:solidFill>
        </p:spPr>
        <p:txBody>
          <a:bodyPr/>
          <a:lstStyle/>
          <a:p>
            <a:fld id="{E97B6EE6-515F-A44E-9E52-DAAA8AB8F1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solidFill>
            <a:schemeClr val="tx1"/>
          </a:solidFill>
        </p:spPr>
        <p:txBody>
          <a:bodyPr/>
          <a:lstStyle/>
          <a:p>
            <a:fld id="{A507ED40-FFB3-4941-A471-B37B5FCC38A9}" type="datetime1">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solidFill>
            <a:schemeClr val="tx1"/>
          </a:solidFill>
        </p:spPr>
        <p:txBody>
          <a:bodyPr/>
          <a:lstStyle/>
          <a:p>
            <a:fld id="{E97B6EE6-515F-A44E-9E52-DAAA8AB8F1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9C0EF5-0EC5-4FA0-8BB4-CD7830B107A6}" type="datetime1">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B6EE6-515F-A44E-9E52-DAAA8AB8F1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99F92C-D924-445A-B328-9B5548DA26D6}" type="datetime1">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B6EE6-515F-A44E-9E52-DAAA8AB8F1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261D30F-FDF3-47C8-87FB-52A38D4284A0}" type="datetime1">
              <a:rPr lang="en-US" smtClean="0"/>
              <a:pPr/>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B6EE6-515F-A44E-9E52-DAAA8AB8F1FE}"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8388ED-8206-4A42-BAD2-4E80ACE902EE}" type="datetime1">
              <a:rPr lang="en-US" smtClean="0"/>
              <a:pPr/>
              <a:t>9/20/2016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7B6EE6-515F-A44E-9E52-DAAA8AB8F1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8EB87-2C7E-4362-AD00-2249FE13B26F}" type="datetime1">
              <a:rPr lang="en-US" smtClean="0"/>
              <a:pPr/>
              <a:t>9/20/2016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7B6EE6-515F-A44E-9E52-DAAA8AB8F1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AD87E4-F0EE-47EE-BFA9-C51B31CE76C7}" type="datetime1">
              <a:rPr lang="en-US" smtClean="0"/>
              <a:pPr/>
              <a:t>9/20/2016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7B6EE6-515F-A44E-9E52-DAAA8AB8F1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BAF63A0-E0E2-4293-B75A-8002B0FB04C1}" type="datetime1">
              <a:rPr lang="en-US" smtClean="0"/>
              <a:pPr/>
              <a:t>9/20/2016</a:t>
            </a:fld>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F8A824-7E62-490E-9BAC-97DE5065F858}" type="datetime1">
              <a:rPr lang="en-US" smtClean="0"/>
              <a:pPr/>
              <a:t>9/20/2016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97B6EE6-515F-A44E-9E52-DAAA8AB8F1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4649096" y="-21510"/>
            <a:ext cx="3505200" cy="6239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571BC5A-22FA-4F41-AF9C-957FB8D5A970}" type="datetime1">
              <a:rPr lang="en-US" smtClean="0"/>
              <a:pPr/>
              <a:t>9/20/2016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neglected-delinquent.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neglected-delinquent.org/resource/ndtac-issue-brief-key-considerations-providing-free-appropriate-public-education-youth"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hyperlink" Target="mailto:kburdick@jlc.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jlc.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arentcenterhub.org/repository/webinar-handout-jj/"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2" Type="http://schemas.openxmlformats.org/officeDocument/2006/relationships/hyperlink" Target="http://survey.constantcontact.com/survey/a07ed8dh2xlitbnsj7f/star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arentcenterhub.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ncwd-youth.info/infobrief/tapping-into-the-power-of-famili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jlc.org/sites/default/files/ESSAJJ_Factsheet_FinalWebinarVersion_Jan262016.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7B6EE6-515F-A44E-9E52-DAAA8AB8F1FE}" type="slidenum">
              <a:rPr lang="en-US" smtClean="0"/>
              <a:pPr/>
              <a:t>1</a:t>
            </a:fld>
            <a:endParaRPr lang="en-US"/>
          </a:p>
        </p:txBody>
      </p:sp>
      <p:sp>
        <p:nvSpPr>
          <p:cNvPr id="3" name="Line 4"/>
          <p:cNvSpPr>
            <a:spLocks noChangeShapeType="1"/>
          </p:cNvSpPr>
          <p:nvPr/>
        </p:nvSpPr>
        <p:spPr bwMode="auto">
          <a:xfrm>
            <a:off x="1104900" y="1828800"/>
            <a:ext cx="6934200" cy="0"/>
          </a:xfrm>
          <a:prstGeom prst="line">
            <a:avLst/>
          </a:prstGeom>
          <a:noFill/>
          <a:ln w="9525">
            <a:solidFill>
              <a:schemeClr val="tx1"/>
            </a:solidFill>
            <a:round/>
            <a:headEnd/>
            <a:tailEnd/>
          </a:ln>
        </p:spPr>
        <p:txBody>
          <a:bodyPr/>
          <a:lstStyle/>
          <a:p>
            <a:endParaRPr lang="en-US"/>
          </a:p>
        </p:txBody>
      </p:sp>
      <p:sp>
        <p:nvSpPr>
          <p:cNvPr id="4" name="Rectangle 7"/>
          <p:cNvSpPr>
            <a:spLocks noChangeArrowheads="1"/>
          </p:cNvSpPr>
          <p:nvPr/>
        </p:nvSpPr>
        <p:spPr bwMode="auto">
          <a:xfrm>
            <a:off x="617538" y="5602288"/>
            <a:ext cx="3916362" cy="457200"/>
          </a:xfrm>
          <a:prstGeom prst="rect">
            <a:avLst/>
          </a:prstGeom>
          <a:noFill/>
          <a:ln w="9525">
            <a:noFill/>
            <a:miter lim="800000"/>
            <a:headEnd/>
            <a:tailEnd/>
          </a:ln>
        </p:spPr>
        <p:txBody>
          <a:bodyPr/>
          <a:lstStyle/>
          <a:p>
            <a:pPr algn="ctr" defTabSz="914400" eaLnBrk="1" hangingPunct="1">
              <a:spcBef>
                <a:spcPct val="20000"/>
              </a:spcBef>
              <a:buFont typeface="Arial" pitchFamily="34" charset="0"/>
              <a:buNone/>
            </a:pPr>
            <a:r>
              <a:rPr lang="en-US" sz="2000">
                <a:solidFill>
                  <a:srgbClr val="800000"/>
                </a:solidFill>
                <a:latin typeface="Calibri" pitchFamily="34" charset="0"/>
              </a:rPr>
              <a:t>Center for Parent Information </a:t>
            </a:r>
            <a:br>
              <a:rPr lang="en-US" sz="2000">
                <a:solidFill>
                  <a:srgbClr val="800000"/>
                </a:solidFill>
                <a:latin typeface="Calibri" pitchFamily="34" charset="0"/>
              </a:rPr>
            </a:br>
            <a:r>
              <a:rPr lang="en-US" sz="2000">
                <a:solidFill>
                  <a:srgbClr val="800000"/>
                </a:solidFill>
                <a:latin typeface="French Script MT" pitchFamily="66" charset="0"/>
              </a:rPr>
              <a:t>&amp;</a:t>
            </a:r>
            <a:r>
              <a:rPr lang="en-US" sz="2000">
                <a:solidFill>
                  <a:srgbClr val="800000"/>
                </a:solidFill>
                <a:latin typeface="Calibri" pitchFamily="34" charset="0"/>
              </a:rPr>
              <a:t> Resources</a:t>
            </a:r>
          </a:p>
        </p:txBody>
      </p:sp>
      <p:pic>
        <p:nvPicPr>
          <p:cNvPr id="5" name="Picture 8" descr="logoscreenshot-without name"/>
          <p:cNvPicPr>
            <a:picLocks noChangeAspect="1" noChangeArrowheads="1"/>
          </p:cNvPicPr>
          <p:nvPr/>
        </p:nvPicPr>
        <p:blipFill>
          <a:blip r:embed="rId2"/>
          <a:srcRect/>
          <a:stretch>
            <a:fillRect/>
          </a:stretch>
        </p:blipFill>
        <p:spPr bwMode="auto">
          <a:xfrm>
            <a:off x="1809750" y="4349750"/>
            <a:ext cx="1752600" cy="1176338"/>
          </a:xfrm>
          <a:prstGeom prst="rect">
            <a:avLst/>
          </a:prstGeom>
          <a:noFill/>
          <a:ln w="9525">
            <a:noFill/>
            <a:miter lim="800000"/>
            <a:headEnd/>
            <a:tailEnd/>
          </a:ln>
        </p:spPr>
      </p:pic>
      <p:sp>
        <p:nvSpPr>
          <p:cNvPr id="6" name="Rectangle 16"/>
          <p:cNvSpPr>
            <a:spLocks noChangeArrowheads="1"/>
          </p:cNvSpPr>
          <p:nvPr/>
        </p:nvSpPr>
        <p:spPr bwMode="auto">
          <a:xfrm>
            <a:off x="838200" y="2133600"/>
            <a:ext cx="7772400" cy="1943100"/>
          </a:xfrm>
          <a:prstGeom prst="rect">
            <a:avLst/>
          </a:prstGeom>
          <a:noFill/>
          <a:ln w="9525">
            <a:noFill/>
            <a:miter lim="800000"/>
            <a:headEnd/>
            <a:tailEnd/>
          </a:ln>
        </p:spPr>
        <p:txBody>
          <a:bodyPr/>
          <a:lstStyle/>
          <a:p>
            <a:pPr algn="ctr" defTabSz="914400" eaLnBrk="1" hangingPunct="1">
              <a:spcBef>
                <a:spcPct val="20000"/>
              </a:spcBef>
              <a:buFont typeface="Arial" pitchFamily="34" charset="0"/>
              <a:buNone/>
            </a:pPr>
            <a:endParaRPr lang="en-US" sz="2400">
              <a:latin typeface="Calibri" pitchFamily="34" charset="0"/>
            </a:endParaRPr>
          </a:p>
          <a:p>
            <a:pPr algn="ctr" defTabSz="914400" eaLnBrk="1" hangingPunct="1">
              <a:spcBef>
                <a:spcPct val="20000"/>
              </a:spcBef>
              <a:buFont typeface="Arial" pitchFamily="34" charset="0"/>
              <a:buNone/>
            </a:pPr>
            <a:r>
              <a:rPr lang="en-US" sz="2400">
                <a:latin typeface="Calibri" pitchFamily="34" charset="0"/>
              </a:rPr>
              <a:t>Thanks for joining us today.</a:t>
            </a:r>
            <a:br>
              <a:rPr lang="en-US" sz="2400">
                <a:latin typeface="Calibri" pitchFamily="34" charset="0"/>
              </a:rPr>
            </a:br>
            <a:r>
              <a:rPr lang="en-US" sz="2400">
                <a:latin typeface="Calibri" pitchFamily="34" charset="0"/>
              </a:rPr>
              <a:t>We</a:t>
            </a:r>
            <a:r>
              <a:rPr lang="en-US" altLang="en-US" sz="2400">
                <a:latin typeface="Calibri" pitchFamily="34" charset="0"/>
              </a:rPr>
              <a:t>’</a:t>
            </a:r>
            <a:r>
              <a:rPr lang="en-US" sz="2400">
                <a:latin typeface="Calibri" pitchFamily="34" charset="0"/>
              </a:rPr>
              <a:t>re glad you</a:t>
            </a:r>
            <a:r>
              <a:rPr lang="en-US" altLang="en-US" sz="2400">
                <a:latin typeface="Calibri" pitchFamily="34" charset="0"/>
              </a:rPr>
              <a:t>’</a:t>
            </a:r>
            <a:r>
              <a:rPr lang="en-US" sz="2400">
                <a:latin typeface="Calibri" pitchFamily="34" charset="0"/>
              </a:rPr>
              <a:t>re here.</a:t>
            </a:r>
          </a:p>
        </p:txBody>
      </p:sp>
      <p:sp>
        <p:nvSpPr>
          <p:cNvPr id="7" name="Rectangle 2"/>
          <p:cNvSpPr txBox="1">
            <a:spLocks noChangeArrowheads="1"/>
          </p:cNvSpPr>
          <p:nvPr/>
        </p:nvSpPr>
        <p:spPr bwMode="auto">
          <a:xfrm>
            <a:off x="495300" y="762000"/>
            <a:ext cx="8001000" cy="1295400"/>
          </a:xfrm>
          <a:prstGeom prst="rect">
            <a:avLst/>
          </a:prstGeom>
          <a:noFill/>
          <a:ln w="9525">
            <a:noFill/>
            <a:miter lim="800000"/>
            <a:headEnd/>
            <a:tailEnd/>
          </a:ln>
        </p:spPr>
        <p:txBody>
          <a:bodyPr anchor="ctr"/>
          <a:lstStyle/>
          <a:p>
            <a:pPr algn="ctr" eaLnBrk="1" hangingPunct="1"/>
            <a:r>
              <a:rPr lang="en-US" sz="2800" b="0" dirty="0" smtClean="0">
                <a:solidFill>
                  <a:srgbClr val="800000"/>
                </a:solidFill>
                <a:latin typeface="Calibri" pitchFamily="34" charset="0"/>
              </a:rPr>
              <a:t>Reaching and Serving Students </a:t>
            </a:r>
            <a:r>
              <a:rPr lang="en-US" sz="2800" dirty="0" smtClean="0">
                <a:solidFill>
                  <a:srgbClr val="800000"/>
                </a:solidFill>
                <a:latin typeface="Calibri" pitchFamily="34" charset="0"/>
              </a:rPr>
              <a:t>with Disabilities in Juvenile Justice</a:t>
            </a:r>
            <a:endParaRPr lang="en-US" sz="2800" b="0" dirty="0">
              <a:solidFill>
                <a:srgbClr val="800000"/>
              </a:solidFill>
              <a:latin typeface="Calibri" pitchFamily="34" charset="0"/>
            </a:endParaRPr>
          </a:p>
        </p:txBody>
      </p:sp>
      <p:pic>
        <p:nvPicPr>
          <p:cNvPr id="8"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03900" y="4152900"/>
            <a:ext cx="1581150" cy="1128713"/>
          </a:xfrm>
          <a:prstGeom prst="rect">
            <a:avLst/>
          </a:prstGeom>
          <a:noFill/>
          <a:ln w="9525">
            <a:noFill/>
            <a:miter lim="800000"/>
            <a:headEnd/>
            <a:tailEnd/>
          </a:ln>
        </p:spPr>
      </p:pic>
      <p:sp>
        <p:nvSpPr>
          <p:cNvPr id="9" name="Rectangle 7"/>
          <p:cNvSpPr>
            <a:spLocks noChangeArrowheads="1"/>
          </p:cNvSpPr>
          <p:nvPr/>
        </p:nvSpPr>
        <p:spPr bwMode="auto">
          <a:xfrm>
            <a:off x="4694238" y="5297488"/>
            <a:ext cx="39163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eaLnBrk="1" hangingPunct="1">
              <a:buFont typeface="Arial" panose="020B0604020202020204" pitchFamily="34" charset="0"/>
              <a:buNone/>
              <a:defRPr/>
            </a:pPr>
            <a:r>
              <a:rPr lang="en-US" altLang="en-US" sz="2000" dirty="0" smtClean="0">
                <a:solidFill>
                  <a:schemeClr val="tx1">
                    <a:lumMod val="85000"/>
                    <a:lumOff val="15000"/>
                  </a:schemeClr>
                </a:solidFill>
                <a:ea typeface="+mn-ea"/>
                <a:cs typeface="Arial" panose="020B0604020202020204" pitchFamily="34" charset="0"/>
              </a:rPr>
              <a:t>Resources for Access, Independence, Self-Advocacy </a:t>
            </a:r>
            <a:br>
              <a:rPr lang="en-US" altLang="en-US" sz="2000" dirty="0" smtClean="0">
                <a:solidFill>
                  <a:schemeClr val="tx1">
                    <a:lumMod val="85000"/>
                    <a:lumOff val="15000"/>
                  </a:schemeClr>
                </a:solidFill>
                <a:ea typeface="+mn-ea"/>
                <a:cs typeface="Arial" panose="020B0604020202020204" pitchFamily="34" charset="0"/>
              </a:rPr>
            </a:br>
            <a:r>
              <a:rPr lang="en-US" altLang="en-US" sz="2000" dirty="0" smtClean="0">
                <a:solidFill>
                  <a:schemeClr val="tx1">
                    <a:lumMod val="85000"/>
                    <a:lumOff val="15000"/>
                  </a:schemeClr>
                </a:solidFill>
                <a:latin typeface="French Script MT" panose="03020402040607040605" pitchFamily="66" charset="0"/>
                <a:ea typeface="+mn-ea"/>
                <a:cs typeface="Arial" panose="020B0604020202020204" pitchFamily="34" charset="0"/>
              </a:rPr>
              <a:t>&amp;</a:t>
            </a:r>
            <a:r>
              <a:rPr lang="en-US" altLang="en-US" sz="2000" dirty="0" smtClean="0">
                <a:solidFill>
                  <a:schemeClr val="tx1">
                    <a:lumMod val="85000"/>
                    <a:lumOff val="15000"/>
                  </a:schemeClr>
                </a:solidFill>
                <a:ea typeface="+mn-ea"/>
                <a:cs typeface="Arial" panose="020B0604020202020204" pitchFamily="34" charset="0"/>
              </a:rPr>
              <a:t> Employment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4400" y="6400800"/>
            <a:ext cx="479425" cy="365125"/>
          </a:xfrm>
        </p:spPr>
        <p:txBody>
          <a:bodyPr/>
          <a:lstStyle/>
          <a:p>
            <a:pPr>
              <a:defRPr/>
            </a:pPr>
            <a:fld id="{907B7B18-515D-4F36-8D68-7D2948647F74}" type="slidenum">
              <a:rPr lang="en-US" sz="2000" smtClean="0">
                <a:solidFill>
                  <a:schemeClr val="tx1"/>
                </a:solidFill>
              </a:rPr>
              <a:pPr>
                <a:defRPr/>
              </a:pPr>
              <a:t>10</a:t>
            </a:fld>
            <a:endParaRPr lang="en-US" sz="2000" dirty="0">
              <a:solidFill>
                <a:schemeClr val="tx1"/>
              </a:solidFill>
            </a:endParaRPr>
          </a:p>
        </p:txBody>
      </p:sp>
      <p:sp>
        <p:nvSpPr>
          <p:cNvPr id="9" name="Title 4"/>
          <p:cNvSpPr>
            <a:spLocks noGrp="1"/>
          </p:cNvSpPr>
          <p:nvPr>
            <p:ph type="title"/>
          </p:nvPr>
        </p:nvSpPr>
        <p:spPr>
          <a:xfrm>
            <a:off x="457200" y="277813"/>
            <a:ext cx="8229600" cy="1139825"/>
          </a:xfrm>
        </p:spPr>
        <p:txBody>
          <a:bodyPr/>
          <a:lstStyle/>
          <a:p>
            <a:r>
              <a:rPr lang="en-US" dirty="0" smtClean="0">
                <a:solidFill>
                  <a:srgbClr val="990000"/>
                </a:solidFill>
              </a:rPr>
              <a:t>Title I, Part D Amendments</a:t>
            </a:r>
            <a:endParaRPr lang="en-US" dirty="0">
              <a:solidFill>
                <a:srgbClr val="990000"/>
              </a:solidFill>
            </a:endParaRPr>
          </a:p>
        </p:txBody>
      </p:sp>
      <p:sp>
        <p:nvSpPr>
          <p:cNvPr id="10" name="Content Placeholder 5"/>
          <p:cNvSpPr>
            <a:spLocks noGrp="1"/>
          </p:cNvSpPr>
          <p:nvPr>
            <p:ph idx="1"/>
          </p:nvPr>
        </p:nvSpPr>
        <p:spPr>
          <a:xfrm>
            <a:off x="457200" y="1742992"/>
            <a:ext cx="8229600" cy="4657808"/>
          </a:xfrm>
        </p:spPr>
        <p:txBody>
          <a:bodyPr>
            <a:normAutofit lnSpcReduction="10000"/>
          </a:bodyPr>
          <a:lstStyle/>
          <a:p>
            <a:pPr marL="0" indent="0">
              <a:buNone/>
            </a:pPr>
            <a:endParaRPr lang="en-US" dirty="0"/>
          </a:p>
          <a:p>
            <a:pPr marL="0" indent="0" algn="ctr">
              <a:buNone/>
            </a:pPr>
            <a:r>
              <a:rPr lang="en-US" dirty="0" smtClean="0">
                <a:hlinkClick r:id="rId3"/>
              </a:rPr>
              <a:t>http</a:t>
            </a:r>
            <a:r>
              <a:rPr lang="en-US" dirty="0">
                <a:hlinkClick r:id="rId3"/>
              </a:rPr>
              <a:t>://</a:t>
            </a:r>
            <a:r>
              <a:rPr lang="en-US" dirty="0" smtClean="0">
                <a:hlinkClick r:id="rId3"/>
              </a:rPr>
              <a:t>www.neglected-delinquent.org</a:t>
            </a:r>
            <a:endParaRPr lang="en-US" dirty="0"/>
          </a:p>
          <a:p>
            <a:pPr marL="0" indent="0">
              <a:buNone/>
            </a:pPr>
            <a:r>
              <a:rPr lang="en-US" sz="2400" dirty="0"/>
              <a:t/>
            </a:r>
            <a:br>
              <a:rPr lang="en-US" sz="2400" dirty="0"/>
            </a:br>
            <a:r>
              <a:rPr lang="en-US" sz="2400" dirty="0" smtClean="0"/>
              <a:t>Fast </a:t>
            </a:r>
            <a:r>
              <a:rPr lang="en-US" sz="2400" dirty="0"/>
              <a:t>Facts Web pages present national and State longitudinal data on funding, program types, and student demographics for children and youth who are neglected, delinquent or at-risk and enrolled in Title I, Part D, Subpart 1 and Subpart 2 </a:t>
            </a:r>
            <a:r>
              <a:rPr lang="en-US" sz="2400" dirty="0" smtClean="0"/>
              <a:t>programs. </a:t>
            </a:r>
          </a:p>
          <a:p>
            <a:pPr marL="0" indent="0">
              <a:buNone/>
            </a:pPr>
            <a:endParaRPr lang="en-US" sz="2400" dirty="0"/>
          </a:p>
          <a:p>
            <a:pPr marL="1257300" lvl="3" indent="0">
              <a:buNone/>
            </a:pPr>
            <a:r>
              <a:rPr lang="en-US" sz="2400" dirty="0" smtClean="0"/>
              <a:t>             Nationally in 2013-2014: </a:t>
            </a:r>
          </a:p>
          <a:p>
            <a:pPr marL="1257300" lvl="3" indent="0">
              <a:buNone/>
            </a:pPr>
            <a:r>
              <a:rPr lang="en-US" sz="2400" dirty="0" smtClean="0"/>
              <a:t>Subpart 1: </a:t>
            </a:r>
            <a:r>
              <a:rPr lang="en-US" sz="2400" b="1" dirty="0" smtClean="0"/>
              <a:t>31% students with disabilities</a:t>
            </a:r>
          </a:p>
          <a:p>
            <a:pPr marL="1257300" lvl="3" indent="0">
              <a:buNone/>
            </a:pPr>
            <a:r>
              <a:rPr lang="en-US" sz="2400" dirty="0" smtClean="0"/>
              <a:t>Subpart 2</a:t>
            </a:r>
            <a:r>
              <a:rPr lang="en-US" sz="2400" dirty="0"/>
              <a:t>: </a:t>
            </a:r>
            <a:r>
              <a:rPr lang="en-US" sz="2400" b="1" dirty="0"/>
              <a:t>24</a:t>
            </a:r>
            <a:r>
              <a:rPr lang="en-US" sz="2400" b="1" dirty="0" smtClean="0"/>
              <a:t>% students with disabilities</a:t>
            </a:r>
            <a:endParaRPr lang="en-US" sz="2400" b="1" dirty="0"/>
          </a:p>
          <a:p>
            <a:pPr marL="0" indent="0">
              <a:buNone/>
            </a:pPr>
            <a:endParaRPr lang="en-US" dirty="0" smtClean="0"/>
          </a:p>
        </p:txBody>
      </p:sp>
      <p:pic>
        <p:nvPicPr>
          <p:cNvPr id="11" name="Picture 10"/>
          <p:cNvPicPr>
            <a:picLocks noChangeAspect="1"/>
          </p:cNvPicPr>
          <p:nvPr/>
        </p:nvPicPr>
        <p:blipFill>
          <a:blip r:embed="rId4" cstate="print"/>
          <a:stretch>
            <a:fillRect/>
          </a:stretch>
        </p:blipFill>
        <p:spPr>
          <a:xfrm>
            <a:off x="1481676" y="1524000"/>
            <a:ext cx="6076950" cy="666750"/>
          </a:xfrm>
          <a:prstGeom prst="rect">
            <a:avLst/>
          </a:prstGeom>
        </p:spPr>
      </p:pic>
    </p:spTree>
    <p:extLst>
      <p:ext uri="{BB962C8B-B14F-4D97-AF65-F5344CB8AC3E}">
        <p14:creationId xmlns:p14="http://schemas.microsoft.com/office/powerpoint/2010/main" val="4159060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534400" y="6408738"/>
            <a:ext cx="479425" cy="365125"/>
          </a:xfrm>
        </p:spPr>
        <p:txBody>
          <a:bodyPr/>
          <a:lstStyle/>
          <a:p>
            <a:pPr>
              <a:defRPr/>
            </a:pPr>
            <a:fld id="{DCF1C5BD-7097-467E-8442-9DA21017FB32}" type="slidenum">
              <a:rPr lang="en-US" sz="2000" smtClean="0">
                <a:solidFill>
                  <a:srgbClr val="000000"/>
                </a:solidFill>
              </a:rPr>
              <a:pPr>
                <a:defRPr/>
              </a:pPr>
              <a:t>11</a:t>
            </a:fld>
            <a:endParaRPr lang="en-US" sz="2000" dirty="0">
              <a:solidFill>
                <a:srgbClr val="000000"/>
              </a:solidFill>
            </a:endParaRPr>
          </a:p>
        </p:txBody>
      </p:sp>
      <p:sp>
        <p:nvSpPr>
          <p:cNvPr id="8" name="Title 1"/>
          <p:cNvSpPr>
            <a:spLocks noGrp="1"/>
          </p:cNvSpPr>
          <p:nvPr>
            <p:ph type="title"/>
          </p:nvPr>
        </p:nvSpPr>
        <p:spPr>
          <a:xfrm>
            <a:off x="457200" y="277813"/>
            <a:ext cx="8229600" cy="1139825"/>
          </a:xfrm>
        </p:spPr>
        <p:txBody>
          <a:bodyPr/>
          <a:lstStyle/>
          <a:p>
            <a:r>
              <a:rPr lang="en-US" dirty="0">
                <a:solidFill>
                  <a:srgbClr val="990000"/>
                </a:solidFill>
              </a:rPr>
              <a:t>Title I, Part D</a:t>
            </a:r>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2863080106"/>
              </p:ext>
            </p:extLst>
          </p:nvPr>
        </p:nvGraphicFramePr>
        <p:xfrm>
          <a:off x="575728" y="1600200"/>
          <a:ext cx="7975601"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537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534400" y="6408738"/>
            <a:ext cx="479425" cy="365125"/>
          </a:xfrm>
        </p:spPr>
        <p:txBody>
          <a:bodyPr/>
          <a:lstStyle/>
          <a:p>
            <a:pPr>
              <a:defRPr/>
            </a:pPr>
            <a:fld id="{DCF1C5BD-7097-467E-8442-9DA21017FB32}" type="slidenum">
              <a:rPr lang="en-US" sz="2000" smtClean="0">
                <a:solidFill>
                  <a:srgbClr val="000000"/>
                </a:solidFill>
              </a:rPr>
              <a:pPr>
                <a:defRPr/>
              </a:pPr>
              <a:t>12</a:t>
            </a:fld>
            <a:endParaRPr lang="en-US" sz="2000" dirty="0">
              <a:solidFill>
                <a:srgbClr val="000000"/>
              </a:solidFill>
            </a:endParaRPr>
          </a:p>
        </p:txBody>
      </p:sp>
      <p:sp>
        <p:nvSpPr>
          <p:cNvPr id="8" name="Title 1"/>
          <p:cNvSpPr>
            <a:spLocks noGrp="1"/>
          </p:cNvSpPr>
          <p:nvPr>
            <p:ph type="title"/>
          </p:nvPr>
        </p:nvSpPr>
        <p:spPr>
          <a:xfrm>
            <a:off x="457200" y="277813"/>
            <a:ext cx="8229600" cy="1139825"/>
          </a:xfrm>
        </p:spPr>
        <p:txBody>
          <a:bodyPr/>
          <a:lstStyle/>
          <a:p>
            <a:r>
              <a:rPr lang="en-US" dirty="0" smtClean="0">
                <a:solidFill>
                  <a:srgbClr val="990000"/>
                </a:solidFill>
              </a:rPr>
              <a:t>Educational Assessment</a:t>
            </a:r>
            <a:endParaRPr lang="en-US" dirty="0">
              <a:solidFill>
                <a:srgbClr val="990000"/>
              </a:solidFill>
            </a:endParaRP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2694887458"/>
              </p:ext>
            </p:extLst>
          </p:nvPr>
        </p:nvGraphicFramePr>
        <p:xfrm>
          <a:off x="660396" y="1600200"/>
          <a:ext cx="78740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4789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534400" y="6408738"/>
            <a:ext cx="479425" cy="365125"/>
          </a:xfrm>
        </p:spPr>
        <p:txBody>
          <a:bodyPr/>
          <a:lstStyle/>
          <a:p>
            <a:pPr>
              <a:defRPr/>
            </a:pPr>
            <a:fld id="{DCF1C5BD-7097-467E-8442-9DA21017FB32}" type="slidenum">
              <a:rPr lang="en-US" sz="2000" smtClean="0">
                <a:solidFill>
                  <a:srgbClr val="000000"/>
                </a:solidFill>
              </a:rPr>
              <a:pPr>
                <a:defRPr/>
              </a:pPr>
              <a:t>13</a:t>
            </a:fld>
            <a:endParaRPr lang="en-US" sz="2000" dirty="0">
              <a:solidFill>
                <a:srgbClr val="000000"/>
              </a:solidFill>
            </a:endParaRPr>
          </a:p>
        </p:txBody>
      </p:sp>
      <p:sp>
        <p:nvSpPr>
          <p:cNvPr id="9" name="Title 1"/>
          <p:cNvSpPr>
            <a:spLocks noGrp="1"/>
          </p:cNvSpPr>
          <p:nvPr>
            <p:ph type="title"/>
          </p:nvPr>
        </p:nvSpPr>
        <p:spPr>
          <a:xfrm>
            <a:off x="457200" y="277813"/>
            <a:ext cx="8229600" cy="1139825"/>
          </a:xfrm>
        </p:spPr>
        <p:txBody>
          <a:bodyPr/>
          <a:lstStyle/>
          <a:p>
            <a:r>
              <a:rPr lang="en-US" dirty="0" smtClean="0">
                <a:solidFill>
                  <a:srgbClr val="990000"/>
                </a:solidFill>
              </a:rPr>
              <a:t>Records Transfer</a:t>
            </a:r>
            <a:endParaRPr lang="en-US" dirty="0">
              <a:solidFill>
                <a:srgbClr val="990000"/>
              </a:solidFill>
            </a:endParaRP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3512715207"/>
              </p:ext>
            </p:extLst>
          </p:nvPr>
        </p:nvGraphicFramePr>
        <p:xfrm>
          <a:off x="643463" y="1600200"/>
          <a:ext cx="7857067"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4620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7B6EE6-515F-A44E-9E52-DAAA8AB8F1FE}" type="slidenum">
              <a:rPr lang="en-US" smtClean="0"/>
              <a:pPr/>
              <a:t>14</a:t>
            </a:fld>
            <a:endParaRPr lang="en-US"/>
          </a:p>
        </p:txBody>
      </p:sp>
      <p:sp>
        <p:nvSpPr>
          <p:cNvPr id="3" name="Title 1"/>
          <p:cNvSpPr txBox="1">
            <a:spLocks/>
          </p:cNvSpPr>
          <p:nvPr/>
        </p:nvSpPr>
        <p:spPr>
          <a:xfrm>
            <a:off x="457200" y="667272"/>
            <a:ext cx="8229600" cy="113982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990000"/>
                </a:solidFill>
                <a:effectLst/>
                <a:uLnTx/>
                <a:uFillTx/>
                <a:latin typeface="+mj-lt"/>
                <a:ea typeface="+mj-ea"/>
                <a:cs typeface="+mj-cs"/>
              </a:rPr>
              <a:t>Reentry Planning:</a:t>
            </a:r>
            <a:br>
              <a:rPr kumimoji="0" lang="en-US" sz="4000" b="0" i="0" u="none" strike="noStrike" kern="1200" cap="none" spc="0" normalizeH="0" baseline="0" noProof="0" dirty="0" smtClean="0">
                <a:ln>
                  <a:noFill/>
                </a:ln>
                <a:solidFill>
                  <a:srgbClr val="990000"/>
                </a:solidFill>
                <a:effectLst/>
                <a:uLnTx/>
                <a:uFillTx/>
                <a:latin typeface="+mj-lt"/>
                <a:ea typeface="+mj-ea"/>
                <a:cs typeface="+mj-cs"/>
              </a:rPr>
            </a:br>
            <a:r>
              <a:rPr kumimoji="0" lang="en-US" sz="4000" b="0" i="0" u="none" strike="noStrike" kern="1200" cap="none" spc="0" normalizeH="0" baseline="0" noProof="0" dirty="0" smtClean="0">
                <a:ln>
                  <a:noFill/>
                </a:ln>
                <a:solidFill>
                  <a:srgbClr val="990000"/>
                </a:solidFill>
                <a:effectLst/>
                <a:uLnTx/>
                <a:uFillTx/>
                <a:latin typeface="+mj-lt"/>
                <a:ea typeface="+mj-ea"/>
                <a:cs typeface="+mj-cs"/>
              </a:rPr>
              <a:t>“Think Exit at Entry”</a:t>
            </a:r>
            <a:endParaRPr kumimoji="0" lang="en-US" sz="4000" b="0" i="0" u="none" strike="noStrike" kern="1200" cap="none" spc="0" normalizeH="0" baseline="0" noProof="0" dirty="0">
              <a:ln>
                <a:noFill/>
              </a:ln>
              <a:solidFill>
                <a:srgbClr val="990000"/>
              </a:solidFill>
              <a:effectLst/>
              <a:uLnTx/>
              <a:uFillTx/>
              <a:latin typeface="+mj-lt"/>
              <a:ea typeface="+mj-ea"/>
              <a:cs typeface="+mj-cs"/>
            </a:endParaRPr>
          </a:p>
        </p:txBody>
      </p:sp>
      <p:graphicFrame>
        <p:nvGraphicFramePr>
          <p:cNvPr id="4" name="Content Placeholder 3"/>
          <p:cNvGraphicFramePr>
            <a:graphicFrameLocks/>
          </p:cNvGraphicFramePr>
          <p:nvPr>
            <p:extLst>
              <p:ext uri="{D42A27DB-BD31-4B8C-83A1-F6EECF244321}">
                <p14:modId xmlns:p14="http://schemas.microsoft.com/office/powerpoint/2010/main" val="884265235"/>
              </p:ext>
            </p:extLst>
          </p:nvPr>
        </p:nvGraphicFramePr>
        <p:xfrm>
          <a:off x="592664" y="1600200"/>
          <a:ext cx="7975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534400" y="6408738"/>
            <a:ext cx="479425" cy="365125"/>
          </a:xfrm>
        </p:spPr>
        <p:txBody>
          <a:bodyPr/>
          <a:lstStyle/>
          <a:p>
            <a:pPr>
              <a:defRPr/>
            </a:pPr>
            <a:fld id="{DCF1C5BD-7097-467E-8442-9DA21017FB32}" type="slidenum">
              <a:rPr lang="en-US" sz="2000" smtClean="0">
                <a:solidFill>
                  <a:srgbClr val="000000"/>
                </a:solidFill>
              </a:rPr>
              <a:pPr>
                <a:defRPr/>
              </a:pPr>
              <a:t>15</a:t>
            </a:fld>
            <a:endParaRPr lang="en-US" sz="2000" dirty="0">
              <a:solidFill>
                <a:srgbClr val="000000"/>
              </a:solidFill>
            </a:endParaRPr>
          </a:p>
        </p:txBody>
      </p:sp>
      <p:sp>
        <p:nvSpPr>
          <p:cNvPr id="8" name="Title 1"/>
          <p:cNvSpPr>
            <a:spLocks noGrp="1"/>
          </p:cNvSpPr>
          <p:nvPr>
            <p:ph type="title"/>
          </p:nvPr>
        </p:nvSpPr>
        <p:spPr>
          <a:xfrm>
            <a:off x="457200" y="277813"/>
            <a:ext cx="8229600" cy="1139825"/>
          </a:xfrm>
        </p:spPr>
        <p:txBody>
          <a:bodyPr/>
          <a:lstStyle/>
          <a:p>
            <a:r>
              <a:rPr lang="en-US" dirty="0" smtClean="0">
                <a:solidFill>
                  <a:srgbClr val="990000"/>
                </a:solidFill>
              </a:rPr>
              <a:t>Credit Transfer</a:t>
            </a:r>
            <a:endParaRPr lang="en-US" dirty="0">
              <a:solidFill>
                <a:srgbClr val="990000"/>
              </a:solidFill>
            </a:endParaRPr>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2058586850"/>
              </p:ext>
            </p:extLst>
          </p:nvPr>
        </p:nvGraphicFramePr>
        <p:xfrm>
          <a:off x="626530" y="1600200"/>
          <a:ext cx="78740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6580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534400" y="6408738"/>
            <a:ext cx="479425" cy="365125"/>
          </a:xfrm>
        </p:spPr>
        <p:txBody>
          <a:bodyPr/>
          <a:lstStyle/>
          <a:p>
            <a:pPr>
              <a:defRPr/>
            </a:pPr>
            <a:fld id="{DCF1C5BD-7097-467E-8442-9DA21017FB32}" type="slidenum">
              <a:rPr lang="en-US" sz="2000" smtClean="0">
                <a:solidFill>
                  <a:srgbClr val="000000"/>
                </a:solidFill>
              </a:rPr>
              <a:pPr>
                <a:defRPr/>
              </a:pPr>
              <a:t>16</a:t>
            </a:fld>
            <a:endParaRPr lang="en-US" sz="2000" dirty="0">
              <a:solidFill>
                <a:srgbClr val="000000"/>
              </a:solidFill>
            </a:endParaRPr>
          </a:p>
        </p:txBody>
      </p:sp>
      <p:sp>
        <p:nvSpPr>
          <p:cNvPr id="8" name="Title 1"/>
          <p:cNvSpPr>
            <a:spLocks noGrp="1"/>
          </p:cNvSpPr>
          <p:nvPr>
            <p:ph type="title"/>
          </p:nvPr>
        </p:nvSpPr>
        <p:spPr>
          <a:xfrm>
            <a:off x="457200" y="667272"/>
            <a:ext cx="8229600" cy="1139825"/>
          </a:xfrm>
        </p:spPr>
        <p:txBody>
          <a:bodyPr>
            <a:normAutofit fontScale="90000"/>
          </a:bodyPr>
          <a:lstStyle/>
          <a:p>
            <a:r>
              <a:rPr lang="en-US" dirty="0">
                <a:solidFill>
                  <a:srgbClr val="990000"/>
                </a:solidFill>
              </a:rPr>
              <a:t>Timely and Appropriate </a:t>
            </a:r>
            <a:br>
              <a:rPr lang="en-US" dirty="0">
                <a:solidFill>
                  <a:srgbClr val="990000"/>
                </a:solidFill>
              </a:rPr>
            </a:br>
            <a:r>
              <a:rPr lang="en-US" dirty="0">
                <a:solidFill>
                  <a:srgbClr val="990000"/>
                </a:solidFill>
              </a:rPr>
              <a:t>Re-enrollment</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33950995"/>
              </p:ext>
            </p:extLst>
          </p:nvPr>
        </p:nvGraphicFramePr>
        <p:xfrm>
          <a:off x="626530" y="1803396"/>
          <a:ext cx="78740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325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7B6EE6-515F-A44E-9E52-DAAA8AB8F1FE}" type="slidenum">
              <a:rPr lang="en-US" smtClean="0"/>
              <a:pPr/>
              <a:t>17</a:t>
            </a:fld>
            <a:endParaRPr lang="en-US"/>
          </a:p>
        </p:txBody>
      </p:sp>
      <p:sp>
        <p:nvSpPr>
          <p:cNvPr id="5" name="Title 1"/>
          <p:cNvSpPr>
            <a:spLocks noGrp="1"/>
          </p:cNvSpPr>
          <p:nvPr>
            <p:ph type="title"/>
          </p:nvPr>
        </p:nvSpPr>
        <p:spPr>
          <a:xfrm>
            <a:off x="457200" y="277813"/>
            <a:ext cx="8229600" cy="1139825"/>
          </a:xfrm>
        </p:spPr>
        <p:txBody>
          <a:bodyPr/>
          <a:lstStyle/>
          <a:p>
            <a:r>
              <a:rPr lang="en-US" dirty="0" smtClean="0">
                <a:solidFill>
                  <a:srgbClr val="990000"/>
                </a:solidFill>
              </a:rPr>
              <a:t>Ed. Opportunities at Reentry</a:t>
            </a:r>
            <a:endParaRPr lang="en-US" dirty="0">
              <a:solidFill>
                <a:srgbClr val="990000"/>
              </a:solidFill>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331687624"/>
              </p:ext>
            </p:extLst>
          </p:nvPr>
        </p:nvGraphicFramePr>
        <p:xfrm>
          <a:off x="575731" y="1600200"/>
          <a:ext cx="8009467"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534400" y="6408738"/>
            <a:ext cx="479425" cy="365125"/>
          </a:xfrm>
        </p:spPr>
        <p:txBody>
          <a:bodyPr/>
          <a:lstStyle/>
          <a:p>
            <a:pPr>
              <a:defRPr/>
            </a:pPr>
            <a:fld id="{DCF1C5BD-7097-467E-8442-9DA21017FB32}" type="slidenum">
              <a:rPr lang="en-US" sz="2000" smtClean="0">
                <a:solidFill>
                  <a:srgbClr val="000000"/>
                </a:solidFill>
              </a:rPr>
              <a:pPr>
                <a:defRPr/>
              </a:pPr>
              <a:t>18</a:t>
            </a:fld>
            <a:endParaRPr lang="en-US" sz="2000" dirty="0">
              <a:solidFill>
                <a:srgbClr val="000000"/>
              </a:solidFill>
            </a:endParaRPr>
          </a:p>
        </p:txBody>
      </p:sp>
      <p:sp>
        <p:nvSpPr>
          <p:cNvPr id="8" name="Title 1"/>
          <p:cNvSpPr>
            <a:spLocks noGrp="1"/>
          </p:cNvSpPr>
          <p:nvPr>
            <p:ph type="title"/>
          </p:nvPr>
        </p:nvSpPr>
        <p:spPr>
          <a:xfrm>
            <a:off x="457200" y="277813"/>
            <a:ext cx="8229600" cy="1139825"/>
          </a:xfrm>
        </p:spPr>
        <p:txBody>
          <a:bodyPr/>
          <a:lstStyle/>
          <a:p>
            <a:r>
              <a:rPr lang="en-US" dirty="0" smtClean="0">
                <a:solidFill>
                  <a:srgbClr val="990000"/>
                </a:solidFill>
              </a:rPr>
              <a:t>HS Diploma</a:t>
            </a:r>
            <a:endParaRPr lang="en-US" dirty="0">
              <a:solidFill>
                <a:srgbClr val="990000"/>
              </a:solidFill>
            </a:endParaRP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2931766535"/>
              </p:ext>
            </p:extLst>
          </p:nvPr>
        </p:nvGraphicFramePr>
        <p:xfrm>
          <a:off x="643463" y="1600200"/>
          <a:ext cx="78740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9392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4400" y="6408738"/>
            <a:ext cx="479425" cy="365125"/>
          </a:xfrm>
        </p:spPr>
        <p:txBody>
          <a:bodyPr/>
          <a:lstStyle/>
          <a:p>
            <a:pPr>
              <a:defRPr/>
            </a:pPr>
            <a:r>
              <a:rPr lang="es-MX" sz="2000" dirty="0">
                <a:solidFill>
                  <a:srgbClr val="000000"/>
                </a:solidFill>
              </a:rPr>
              <a:t>19</a:t>
            </a:r>
          </a:p>
        </p:txBody>
      </p:sp>
      <p:sp>
        <p:nvSpPr>
          <p:cNvPr id="8" name="Title 1"/>
          <p:cNvSpPr>
            <a:spLocks noGrp="1"/>
          </p:cNvSpPr>
          <p:nvPr>
            <p:ph type="title"/>
          </p:nvPr>
        </p:nvSpPr>
        <p:spPr>
          <a:xfrm>
            <a:off x="457200" y="277813"/>
            <a:ext cx="8229600" cy="1139825"/>
          </a:xfrm>
        </p:spPr>
        <p:txBody>
          <a:bodyPr/>
          <a:lstStyle/>
          <a:p>
            <a:r>
              <a:rPr lang="en-US" dirty="0" smtClean="0">
                <a:solidFill>
                  <a:srgbClr val="990000"/>
                </a:solidFill>
              </a:rPr>
              <a:t>Other Provisions</a:t>
            </a:r>
            <a:endParaRPr lang="en-US" dirty="0">
              <a:solidFill>
                <a:srgbClr val="990000"/>
              </a:solidFill>
            </a:endParaRP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3969984969"/>
              </p:ext>
            </p:extLst>
          </p:nvPr>
        </p:nvGraphicFramePr>
        <p:xfrm>
          <a:off x="541865" y="1600200"/>
          <a:ext cx="80772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957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7B6EE6-515F-A44E-9E52-DAAA8AB8F1FE}" type="slidenum">
              <a:rPr lang="en-US" smtClean="0"/>
              <a:pPr/>
              <a:t>2</a:t>
            </a:fld>
            <a:endParaRPr lang="en-US"/>
          </a:p>
        </p:txBody>
      </p:sp>
      <p:sp>
        <p:nvSpPr>
          <p:cNvPr id="3" name="Rectangle 6"/>
          <p:cNvSpPr>
            <a:spLocks noChangeArrowheads="1"/>
          </p:cNvSpPr>
          <p:nvPr/>
        </p:nvSpPr>
        <p:spPr bwMode="auto">
          <a:xfrm>
            <a:off x="444500" y="676809"/>
            <a:ext cx="8289925" cy="457200"/>
          </a:xfrm>
          <a:prstGeom prst="rect">
            <a:avLst/>
          </a:prstGeom>
          <a:noFill/>
          <a:ln w="9525">
            <a:noFill/>
            <a:miter lim="800000"/>
            <a:headEnd/>
            <a:tailEnd/>
          </a:ln>
        </p:spPr>
        <p:txBody>
          <a:bodyPr/>
          <a:lstStyle/>
          <a:p>
            <a:pPr algn="ctr" defTabSz="914400" eaLnBrk="1" hangingPunct="1">
              <a:spcBef>
                <a:spcPct val="20000"/>
              </a:spcBef>
              <a:spcAft>
                <a:spcPct val="30000"/>
              </a:spcAft>
              <a:buClr>
                <a:srgbClr val="800000"/>
              </a:buClr>
              <a:buSzPct val="80000"/>
              <a:buFont typeface="Wingdings" pitchFamily="2" charset="2"/>
              <a:buNone/>
            </a:pPr>
            <a:r>
              <a:rPr lang="en-US" sz="2800" dirty="0">
                <a:solidFill>
                  <a:srgbClr val="A50021"/>
                </a:solidFill>
                <a:latin typeface="Calibri" pitchFamily="34" charset="0"/>
              </a:rPr>
              <a:t>Agenda for Today</a:t>
            </a:r>
            <a:r>
              <a:rPr lang="en-US" altLang="en-US" sz="2800" dirty="0">
                <a:solidFill>
                  <a:srgbClr val="A50021"/>
                </a:solidFill>
                <a:latin typeface="Calibri" pitchFamily="34" charset="0"/>
              </a:rPr>
              <a:t>’</a:t>
            </a:r>
            <a:r>
              <a:rPr lang="en-US" sz="2800" dirty="0">
                <a:solidFill>
                  <a:srgbClr val="A50021"/>
                </a:solidFill>
                <a:latin typeface="Calibri" pitchFamily="34" charset="0"/>
              </a:rPr>
              <a:t>s Webinar</a:t>
            </a:r>
          </a:p>
        </p:txBody>
      </p:sp>
      <p:sp>
        <p:nvSpPr>
          <p:cNvPr id="4" name="Rectangle 6"/>
          <p:cNvSpPr>
            <a:spLocks noChangeArrowheads="1"/>
          </p:cNvSpPr>
          <p:nvPr/>
        </p:nvSpPr>
        <p:spPr bwMode="auto">
          <a:xfrm>
            <a:off x="4010025" y="1952978"/>
            <a:ext cx="4335463" cy="3513137"/>
          </a:xfrm>
          <a:prstGeom prst="rect">
            <a:avLst/>
          </a:prstGeom>
          <a:noFill/>
          <a:ln w="9525">
            <a:noFill/>
            <a:miter lim="800000"/>
            <a:headEnd/>
            <a:tailEnd/>
          </a:ln>
        </p:spPr>
        <p:txBody>
          <a:bodyPr/>
          <a:lstStyle/>
          <a:p>
            <a:pPr marL="339725" indent="-339725" defTabSz="914400">
              <a:spcBef>
                <a:spcPct val="20000"/>
              </a:spcBef>
              <a:spcAft>
                <a:spcPct val="50000"/>
              </a:spcAft>
              <a:buClr>
                <a:srgbClr val="800000"/>
              </a:buClr>
              <a:buSzPct val="80000"/>
              <a:buFont typeface="Wingdings" pitchFamily="2" charset="2"/>
              <a:buChar char="§"/>
            </a:pPr>
            <a:r>
              <a:rPr lang="en-US" dirty="0">
                <a:latin typeface="Calibri" pitchFamily="34" charset="0"/>
              </a:rPr>
              <a:t>Welcome </a:t>
            </a:r>
            <a:r>
              <a:rPr lang="en-US" dirty="0" smtClean="0">
                <a:latin typeface="Calibri" pitchFamily="34" charset="0"/>
              </a:rPr>
              <a:t> and Introduction </a:t>
            </a:r>
            <a:r>
              <a:rPr lang="en-US" b="0" dirty="0" smtClean="0">
                <a:latin typeface="Calibri" pitchFamily="34" charset="0"/>
              </a:rPr>
              <a:t>| </a:t>
            </a:r>
            <a:r>
              <a:rPr lang="en-US" b="0" i="1" dirty="0" smtClean="0">
                <a:latin typeface="Calibri" pitchFamily="34" charset="0"/>
              </a:rPr>
              <a:t>Peg </a:t>
            </a:r>
            <a:r>
              <a:rPr lang="en-US" b="0" i="1" dirty="0" err="1" smtClean="0">
                <a:latin typeface="Calibri" pitchFamily="34" charset="0"/>
              </a:rPr>
              <a:t>Kinsell</a:t>
            </a:r>
            <a:r>
              <a:rPr lang="en-US" b="0" i="1" dirty="0" smtClean="0">
                <a:latin typeface="Calibri" pitchFamily="34" charset="0"/>
              </a:rPr>
              <a:t> &amp; Debra Jennings</a:t>
            </a:r>
            <a:endParaRPr lang="en-US" i="1" dirty="0">
              <a:latin typeface="Calibri" pitchFamily="34" charset="0"/>
            </a:endParaRPr>
          </a:p>
          <a:p>
            <a:pPr marL="339725" indent="-339725" defTabSz="914400">
              <a:spcBef>
                <a:spcPct val="20000"/>
              </a:spcBef>
              <a:spcAft>
                <a:spcPct val="50000"/>
              </a:spcAft>
              <a:buClr>
                <a:srgbClr val="800000"/>
              </a:buClr>
              <a:buSzPct val="80000"/>
              <a:buFont typeface="Wingdings" pitchFamily="2" charset="2"/>
              <a:buChar char="§"/>
            </a:pPr>
            <a:r>
              <a:rPr lang="en-US" dirty="0" smtClean="0">
                <a:latin typeface="Calibri" pitchFamily="34" charset="0"/>
              </a:rPr>
              <a:t>How ESSA Changes Impact JJ-Involved Youth |</a:t>
            </a:r>
            <a:r>
              <a:rPr lang="en-US" i="1" dirty="0" smtClean="0">
                <a:latin typeface="Calibri" pitchFamily="34" charset="0"/>
              </a:rPr>
              <a:t>Kate Burdick, Esq. </a:t>
            </a:r>
          </a:p>
          <a:p>
            <a:pPr marL="339725" indent="-339725" defTabSz="914400">
              <a:spcBef>
                <a:spcPct val="20000"/>
              </a:spcBef>
              <a:spcAft>
                <a:spcPct val="50000"/>
              </a:spcAft>
              <a:buClr>
                <a:srgbClr val="800000"/>
              </a:buClr>
              <a:buSzPct val="80000"/>
              <a:buFont typeface="Wingdings" pitchFamily="2" charset="2"/>
              <a:buChar char="§"/>
            </a:pPr>
            <a:r>
              <a:rPr lang="en-US" dirty="0" smtClean="0">
                <a:latin typeface="Calibri" pitchFamily="34" charset="0"/>
              </a:rPr>
              <a:t>Questions and Conversation</a:t>
            </a:r>
          </a:p>
          <a:p>
            <a:pPr marL="339725" indent="-339725" defTabSz="914400">
              <a:spcBef>
                <a:spcPct val="20000"/>
              </a:spcBef>
              <a:spcAft>
                <a:spcPct val="50000"/>
              </a:spcAft>
              <a:buClr>
                <a:srgbClr val="800000"/>
              </a:buClr>
              <a:buSzPct val="80000"/>
              <a:buFont typeface="Wingdings" pitchFamily="2" charset="2"/>
              <a:buChar char="§"/>
            </a:pPr>
            <a:r>
              <a:rPr lang="en-US" dirty="0" smtClean="0">
                <a:latin typeface="Calibri" pitchFamily="34" charset="0"/>
              </a:rPr>
              <a:t>Reaching and Serving Youth in Juvenile Justice | </a:t>
            </a:r>
            <a:r>
              <a:rPr lang="en-US" b="0" i="1" dirty="0" smtClean="0">
                <a:latin typeface="Calibri" pitchFamily="34" charset="0"/>
              </a:rPr>
              <a:t>Parent Center Activities</a:t>
            </a:r>
          </a:p>
          <a:p>
            <a:pPr marL="339725" indent="-339725" defTabSz="914400">
              <a:spcBef>
                <a:spcPct val="20000"/>
              </a:spcBef>
              <a:spcAft>
                <a:spcPct val="50000"/>
              </a:spcAft>
              <a:buClr>
                <a:srgbClr val="800000"/>
              </a:buClr>
              <a:buSzPct val="80000"/>
              <a:buFont typeface="Wingdings" pitchFamily="2" charset="2"/>
              <a:buChar char="§"/>
            </a:pPr>
            <a:r>
              <a:rPr lang="en-US" dirty="0" smtClean="0">
                <a:latin typeface="Calibri" pitchFamily="34" charset="0"/>
              </a:rPr>
              <a:t>Resources on working with JJ-Involved and their families | </a:t>
            </a:r>
            <a:r>
              <a:rPr lang="en-US" i="1" dirty="0" smtClean="0">
                <a:latin typeface="Calibri" pitchFamily="34" charset="0"/>
              </a:rPr>
              <a:t>Lisa </a:t>
            </a:r>
            <a:r>
              <a:rPr lang="en-US" i="1" dirty="0" err="1" smtClean="0">
                <a:latin typeface="Calibri" pitchFamily="34" charset="0"/>
              </a:rPr>
              <a:t>Kupper</a:t>
            </a:r>
            <a:endParaRPr lang="en-US" i="1" dirty="0">
              <a:latin typeface="Calibri" pitchFamily="34" charset="0"/>
            </a:endParaRPr>
          </a:p>
          <a:p>
            <a:pPr marL="339725" indent="-339725" defTabSz="914400">
              <a:spcBef>
                <a:spcPct val="20000"/>
              </a:spcBef>
              <a:spcAft>
                <a:spcPct val="50000"/>
              </a:spcAft>
              <a:buClr>
                <a:srgbClr val="800000"/>
              </a:buClr>
              <a:buSzPct val="80000"/>
              <a:buFont typeface="Wingdings" pitchFamily="2" charset="2"/>
              <a:buChar char="§"/>
            </a:pPr>
            <a:endParaRPr lang="en-US" sz="2200" b="0" dirty="0">
              <a:latin typeface="Calibri" pitchFamily="34" charset="0"/>
            </a:endParaRPr>
          </a:p>
        </p:txBody>
      </p:sp>
      <p:cxnSp>
        <p:nvCxnSpPr>
          <p:cNvPr id="5" name="Straight Connector 4"/>
          <p:cNvCxnSpPr>
            <a:cxnSpLocks noChangeShapeType="1"/>
          </p:cNvCxnSpPr>
          <p:nvPr/>
        </p:nvCxnSpPr>
        <p:spPr bwMode="auto">
          <a:xfrm>
            <a:off x="1617663" y="1305459"/>
            <a:ext cx="6307137" cy="0"/>
          </a:xfrm>
          <a:prstGeom prst="line">
            <a:avLst/>
          </a:prstGeom>
          <a:noFill/>
          <a:ln w="25400">
            <a:solidFill>
              <a:srgbClr val="00B050"/>
            </a:solidFill>
            <a:round/>
            <a:headEnd/>
            <a:tailEnd/>
          </a:ln>
          <a:effectLst>
            <a:outerShdw dist="20000" dir="5400000" rotWithShape="0">
              <a:srgbClr val="808080">
                <a:alpha val="37999"/>
              </a:srgbClr>
            </a:outerShdw>
          </a:effectLst>
        </p:spPr>
      </p:cxnSp>
      <p:pic>
        <p:nvPicPr>
          <p:cNvPr id="6" name="Picture 6"/>
          <p:cNvPicPr>
            <a:picLocks noChangeAspect="1"/>
          </p:cNvPicPr>
          <p:nvPr/>
        </p:nvPicPr>
        <p:blipFill>
          <a:blip r:embed="rId2"/>
          <a:srcRect/>
          <a:stretch>
            <a:fillRect/>
          </a:stretch>
        </p:blipFill>
        <p:spPr bwMode="auto">
          <a:xfrm>
            <a:off x="687388" y="1335088"/>
            <a:ext cx="2967037" cy="3786187"/>
          </a:xfrm>
          <a:prstGeom prst="rect">
            <a:avLst/>
          </a:prstGeom>
          <a:noFill/>
          <a:ln w="9525">
            <a:noFill/>
            <a:miter lim="800000"/>
            <a:headEnd/>
            <a:tailEnd/>
          </a:ln>
        </p:spPr>
      </p:pic>
      <p:cxnSp>
        <p:nvCxnSpPr>
          <p:cNvPr id="7" name="Straight Connector 6"/>
          <p:cNvCxnSpPr>
            <a:cxnSpLocks noChangeShapeType="1"/>
          </p:cNvCxnSpPr>
          <p:nvPr/>
        </p:nvCxnSpPr>
        <p:spPr bwMode="auto">
          <a:xfrm>
            <a:off x="3654425" y="1304926"/>
            <a:ext cx="0" cy="4876800"/>
          </a:xfrm>
          <a:prstGeom prst="line">
            <a:avLst/>
          </a:prstGeom>
          <a:noFill/>
          <a:ln w="25400">
            <a:solidFill>
              <a:srgbClr val="00B050"/>
            </a:solidFill>
            <a:round/>
            <a:headEnd/>
            <a:tailEnd/>
          </a:ln>
          <a:effectLst>
            <a:outerShdw dist="20000" dir="5400000" rotWithShape="0">
              <a:srgbClr val="808080">
                <a:alpha val="37999"/>
              </a:srgbClr>
            </a:outerShdw>
          </a:effec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531916"/>
            <a:ext cx="8229600" cy="4365645"/>
          </a:xfrm>
        </p:spPr>
        <p:txBody>
          <a:bodyPr/>
          <a:lstStyle/>
          <a:p>
            <a:pPr marL="109537" indent="0">
              <a:buNone/>
            </a:pPr>
            <a:endParaRPr lang="en-US" sz="2400" dirty="0"/>
          </a:p>
          <a:p>
            <a:pPr>
              <a:buNone/>
            </a:pPr>
            <a:endParaRPr lang="en-US" sz="2400" dirty="0"/>
          </a:p>
        </p:txBody>
      </p:sp>
      <p:sp>
        <p:nvSpPr>
          <p:cNvPr id="4" name="Slide Number Placeholder 3"/>
          <p:cNvSpPr>
            <a:spLocks noGrp="1"/>
          </p:cNvSpPr>
          <p:nvPr>
            <p:ph type="sldNum" sz="quarter" idx="12"/>
          </p:nvPr>
        </p:nvSpPr>
        <p:spPr>
          <a:xfrm>
            <a:off x="8534400" y="6400800"/>
            <a:ext cx="479425" cy="365125"/>
          </a:xfrm>
        </p:spPr>
        <p:txBody>
          <a:bodyPr/>
          <a:lstStyle/>
          <a:p>
            <a:pPr>
              <a:defRPr/>
            </a:pPr>
            <a:fld id="{907B7B18-515D-4F36-8D68-7D2948647F74}" type="slidenum">
              <a:rPr lang="en-US" sz="2000" smtClean="0">
                <a:solidFill>
                  <a:schemeClr val="tx1"/>
                </a:solidFill>
              </a:rPr>
              <a:pPr>
                <a:defRPr/>
              </a:pPr>
              <a:t>20</a:t>
            </a:fld>
            <a:endParaRPr lang="en-US" sz="2000" dirty="0">
              <a:solidFill>
                <a:schemeClr val="tx1"/>
              </a:solidFill>
            </a:endParaRPr>
          </a:p>
        </p:txBody>
      </p:sp>
      <p:sp>
        <p:nvSpPr>
          <p:cNvPr id="8" name="Title 1"/>
          <p:cNvSpPr>
            <a:spLocks noGrp="1"/>
          </p:cNvSpPr>
          <p:nvPr>
            <p:ph type="title"/>
          </p:nvPr>
        </p:nvSpPr>
        <p:spPr>
          <a:xfrm>
            <a:off x="457200" y="277813"/>
            <a:ext cx="8229600" cy="1139825"/>
          </a:xfrm>
        </p:spPr>
        <p:txBody>
          <a:bodyPr/>
          <a:lstStyle/>
          <a:p>
            <a:r>
              <a:rPr lang="en-US" dirty="0" smtClean="0">
                <a:solidFill>
                  <a:srgbClr val="990000"/>
                </a:solidFill>
              </a:rPr>
              <a:t>Other laws!</a:t>
            </a:r>
            <a:endParaRPr lang="en-US" dirty="0">
              <a:solidFill>
                <a:srgbClr val="990000"/>
              </a:solidFill>
            </a:endParaRPr>
          </a:p>
        </p:txBody>
      </p:sp>
      <p:pic>
        <p:nvPicPr>
          <p:cNvPr id="9" name="Content Placeholder 3"/>
          <p:cNvPicPr>
            <a:picLocks noChangeAspect="1"/>
          </p:cNvPicPr>
          <p:nvPr/>
        </p:nvPicPr>
        <p:blipFill>
          <a:blip r:embed="rId3" cstate="print"/>
          <a:stretch>
            <a:fillRect/>
          </a:stretch>
        </p:blipFill>
        <p:spPr>
          <a:xfrm rot="21174505">
            <a:off x="1208801" y="1922787"/>
            <a:ext cx="2996089" cy="3857625"/>
          </a:xfrm>
          <a:prstGeom prst="rect">
            <a:avLst/>
          </a:prstGeom>
          <a:ln w="19050">
            <a:solidFill>
              <a:schemeClr val="tx1">
                <a:lumMod val="85000"/>
                <a:lumOff val="15000"/>
              </a:schemeClr>
            </a:solidFill>
          </a:ln>
        </p:spPr>
      </p:pic>
      <p:sp>
        <p:nvSpPr>
          <p:cNvPr id="10" name="Rectangle 9"/>
          <p:cNvSpPr/>
          <p:nvPr/>
        </p:nvSpPr>
        <p:spPr>
          <a:xfrm>
            <a:off x="4622808" y="2438400"/>
            <a:ext cx="3657600" cy="3046988"/>
          </a:xfrm>
          <a:prstGeom prst="rect">
            <a:avLst/>
          </a:prstGeom>
        </p:spPr>
        <p:txBody>
          <a:bodyPr wrap="square">
            <a:spAutoFit/>
          </a:bodyPr>
          <a:lstStyle/>
          <a:p>
            <a:r>
              <a:rPr lang="en-US" sz="2400" dirty="0">
                <a:hlinkClick r:id="rId4"/>
              </a:rPr>
              <a:t>http://</a:t>
            </a:r>
            <a:r>
              <a:rPr lang="en-US" sz="2400" dirty="0" smtClean="0">
                <a:hlinkClick r:id="rId4"/>
              </a:rPr>
              <a:t>www.neglected-delinquent.org/resource/ndtac-issue-brief-key-considerations-providing-free-appropriate-public-education-youth</a:t>
            </a:r>
            <a:endParaRPr lang="en-US" sz="2400" dirty="0" smtClean="0"/>
          </a:p>
          <a:p>
            <a:endParaRPr lang="en-US" sz="2400" dirty="0"/>
          </a:p>
        </p:txBody>
      </p:sp>
    </p:spTree>
    <p:extLst>
      <p:ext uri="{BB962C8B-B14F-4D97-AF65-F5344CB8AC3E}">
        <p14:creationId xmlns:p14="http://schemas.microsoft.com/office/powerpoint/2010/main" val="3203490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4400" y="6408738"/>
            <a:ext cx="479425" cy="365125"/>
          </a:xfrm>
        </p:spPr>
        <p:txBody>
          <a:bodyPr/>
          <a:lstStyle/>
          <a:p>
            <a:pPr>
              <a:defRPr/>
            </a:pPr>
            <a:r>
              <a:rPr lang="es-MX" sz="2000" dirty="0">
                <a:solidFill>
                  <a:srgbClr val="000000"/>
                </a:solidFill>
              </a:rPr>
              <a:t>21</a:t>
            </a:r>
          </a:p>
        </p:txBody>
      </p:sp>
      <p:sp>
        <p:nvSpPr>
          <p:cNvPr id="8" name="Title 1"/>
          <p:cNvSpPr>
            <a:spLocks noGrp="1"/>
          </p:cNvSpPr>
          <p:nvPr>
            <p:ph type="title"/>
          </p:nvPr>
        </p:nvSpPr>
        <p:spPr>
          <a:xfrm>
            <a:off x="457200" y="277813"/>
            <a:ext cx="8229600" cy="788987"/>
          </a:xfrm>
        </p:spPr>
        <p:txBody>
          <a:bodyPr/>
          <a:lstStyle/>
          <a:p>
            <a:r>
              <a:rPr lang="en-US" dirty="0" smtClean="0">
                <a:solidFill>
                  <a:srgbClr val="990000"/>
                </a:solidFill>
              </a:rPr>
              <a:t>More Resources</a:t>
            </a:r>
            <a:endParaRPr lang="en-US" dirty="0">
              <a:solidFill>
                <a:srgbClr val="990000"/>
              </a:solidFill>
            </a:endParaRP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3099421046"/>
              </p:ext>
            </p:extLst>
          </p:nvPr>
        </p:nvGraphicFramePr>
        <p:xfrm>
          <a:off x="643463" y="1143000"/>
          <a:ext cx="7857067"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7347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534400" y="6408738"/>
            <a:ext cx="479425" cy="365125"/>
          </a:xfrm>
        </p:spPr>
        <p:txBody>
          <a:bodyPr/>
          <a:lstStyle/>
          <a:p>
            <a:pPr>
              <a:defRPr/>
            </a:pPr>
            <a:fld id="{DCF1C5BD-7097-467E-8442-9DA21017FB32}" type="slidenum">
              <a:rPr lang="en-US" sz="2000" smtClean="0">
                <a:solidFill>
                  <a:srgbClr val="000000"/>
                </a:solidFill>
              </a:rPr>
              <a:pPr>
                <a:defRPr/>
              </a:pPr>
              <a:t>22</a:t>
            </a:fld>
            <a:endParaRPr lang="en-US" sz="2000" dirty="0">
              <a:solidFill>
                <a:srgbClr val="000000"/>
              </a:solidFill>
            </a:endParaRPr>
          </a:p>
        </p:txBody>
      </p:sp>
      <p:sp>
        <p:nvSpPr>
          <p:cNvPr id="8" name="Title 1"/>
          <p:cNvSpPr>
            <a:spLocks noGrp="1"/>
          </p:cNvSpPr>
          <p:nvPr>
            <p:ph type="title"/>
          </p:nvPr>
        </p:nvSpPr>
        <p:spPr>
          <a:xfrm>
            <a:off x="457200" y="228600"/>
            <a:ext cx="8229600" cy="1139825"/>
          </a:xfrm>
        </p:spPr>
        <p:txBody>
          <a:bodyPr/>
          <a:lstStyle/>
          <a:p>
            <a:pPr eaLnBrk="1" hangingPunct="1"/>
            <a:r>
              <a:rPr lang="en-US" altLang="en-US" b="1" dirty="0" smtClean="0">
                <a:solidFill>
                  <a:srgbClr val="990000"/>
                </a:solidFill>
              </a:rPr>
              <a:t>Contact Information </a:t>
            </a:r>
          </a:p>
        </p:txBody>
      </p:sp>
      <p:sp>
        <p:nvSpPr>
          <p:cNvPr id="9" name="Content Placeholder 2"/>
          <p:cNvSpPr>
            <a:spLocks noGrp="1"/>
          </p:cNvSpPr>
          <p:nvPr>
            <p:ph idx="1"/>
          </p:nvPr>
        </p:nvSpPr>
        <p:spPr>
          <a:xfrm>
            <a:off x="430213" y="1659467"/>
            <a:ext cx="8229600" cy="4319058"/>
          </a:xfrm>
        </p:spPr>
        <p:txBody>
          <a:bodyPr>
            <a:normAutofit/>
          </a:bodyPr>
          <a:lstStyle/>
          <a:p>
            <a:pPr marL="0" indent="0" algn="ctr">
              <a:buFont typeface="Wingdings" panose="05000000000000000000" pitchFamily="2" charset="2"/>
              <a:buNone/>
            </a:pPr>
            <a:r>
              <a:rPr lang="en-US" altLang="en-US" sz="3600" dirty="0" smtClean="0"/>
              <a:t>Kate Burdick</a:t>
            </a:r>
          </a:p>
          <a:p>
            <a:pPr marL="0" indent="0" algn="ctr">
              <a:buFont typeface="Wingdings" panose="05000000000000000000" pitchFamily="2" charset="2"/>
              <a:buNone/>
            </a:pPr>
            <a:r>
              <a:rPr lang="en-US" altLang="en-US" sz="3600" dirty="0" smtClean="0"/>
              <a:t>Staff Attorney</a:t>
            </a:r>
          </a:p>
          <a:p>
            <a:pPr marL="0" indent="0" algn="ctr">
              <a:buFont typeface="Wingdings" panose="05000000000000000000" pitchFamily="2" charset="2"/>
              <a:buNone/>
            </a:pPr>
            <a:r>
              <a:rPr lang="en-US" altLang="en-US" sz="3600" dirty="0" smtClean="0"/>
              <a:t>Juvenile Law Center</a:t>
            </a:r>
          </a:p>
          <a:p>
            <a:pPr marL="0" indent="0" algn="ctr">
              <a:buFont typeface="Wingdings" panose="05000000000000000000" pitchFamily="2" charset="2"/>
              <a:buNone/>
            </a:pPr>
            <a:r>
              <a:rPr lang="en-US" altLang="en-US" sz="3600" dirty="0" smtClean="0">
                <a:hlinkClick r:id="rId3"/>
              </a:rPr>
              <a:t>kburdick@jlc.org</a:t>
            </a:r>
            <a:r>
              <a:rPr lang="en-US" altLang="en-US" sz="3600" dirty="0" smtClean="0"/>
              <a:t>	</a:t>
            </a:r>
          </a:p>
          <a:p>
            <a:pPr marL="0" indent="0" algn="ctr">
              <a:buFont typeface="Wingdings" panose="05000000000000000000" pitchFamily="2" charset="2"/>
              <a:buNone/>
            </a:pPr>
            <a:r>
              <a:rPr lang="en-US" altLang="en-US" sz="3600" dirty="0" smtClean="0">
                <a:hlinkClick r:id="rId4"/>
              </a:rPr>
              <a:t>www.jlc.org</a:t>
            </a:r>
            <a:endParaRPr lang="en-US" altLang="en-US" sz="3600" dirty="0" smtClean="0"/>
          </a:p>
          <a:p>
            <a:pPr marL="0" indent="0">
              <a:buFont typeface="Wingdings" panose="05000000000000000000" pitchFamily="2" charset="2"/>
              <a:buNone/>
            </a:pPr>
            <a:endParaRPr lang="en-US" altLang="en-US" sz="1800" dirty="0"/>
          </a:p>
          <a:p>
            <a:pPr marL="0" indent="0">
              <a:buFont typeface="Wingdings" panose="05000000000000000000" pitchFamily="2" charset="2"/>
              <a:buNone/>
            </a:pPr>
            <a:r>
              <a:rPr lang="en-US" altLang="en-US" sz="3200" b="1" i="1" dirty="0" smtClean="0">
                <a:solidFill>
                  <a:srgbClr val="00B0F0"/>
                </a:solidFill>
              </a:rPr>
              <a:t>	</a:t>
            </a:r>
          </a:p>
        </p:txBody>
      </p:sp>
      <p:sp>
        <p:nvSpPr>
          <p:cNvPr id="6" name="Line 4"/>
          <p:cNvSpPr>
            <a:spLocks noChangeShapeType="1"/>
          </p:cNvSpPr>
          <p:nvPr/>
        </p:nvSpPr>
        <p:spPr bwMode="auto">
          <a:xfrm>
            <a:off x="540450" y="1368425"/>
            <a:ext cx="6934200" cy="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1816658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425510"/>
            <a:ext cx="7024744" cy="1143000"/>
          </a:xfrm>
        </p:spPr>
        <p:txBody>
          <a:bodyPr>
            <a:normAutofit/>
          </a:bodyPr>
          <a:lstStyle/>
          <a:p>
            <a:pPr algn="ctr"/>
            <a:r>
              <a:rPr lang="en-US" sz="4400" dirty="0">
                <a:solidFill>
                  <a:srgbClr val="990000"/>
                </a:solidFill>
              </a:rPr>
              <a:t>Questions?</a:t>
            </a:r>
            <a:endParaRPr lang="en-US" sz="4400" b="0" dirty="0">
              <a:solidFill>
                <a:srgbClr val="990000"/>
              </a:solidFill>
              <a:effectLst/>
            </a:endParaRPr>
          </a:p>
        </p:txBody>
      </p:sp>
      <p:sp>
        <p:nvSpPr>
          <p:cNvPr id="5" name="Slide Number Placeholder 4"/>
          <p:cNvSpPr>
            <a:spLocks noGrp="1"/>
          </p:cNvSpPr>
          <p:nvPr>
            <p:ph type="sldNum" sz="quarter" idx="12"/>
          </p:nvPr>
        </p:nvSpPr>
        <p:spPr>
          <a:xfrm>
            <a:off x="8534400" y="6408738"/>
            <a:ext cx="479425" cy="365125"/>
          </a:xfrm>
        </p:spPr>
        <p:txBody>
          <a:bodyPr/>
          <a:lstStyle/>
          <a:p>
            <a:pPr>
              <a:defRPr/>
            </a:pPr>
            <a:fld id="{DCF1C5BD-7097-467E-8442-9DA21017FB32}" type="slidenum">
              <a:rPr lang="en-US" sz="2000" smtClean="0">
                <a:solidFill>
                  <a:srgbClr val="000000"/>
                </a:solidFill>
              </a:rPr>
              <a:pPr>
                <a:defRPr/>
              </a:pPr>
              <a:t>23</a:t>
            </a:fld>
            <a:endParaRPr lang="en-US" sz="2000" dirty="0">
              <a:solidFill>
                <a:srgbClr val="0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0" y="1676400"/>
            <a:ext cx="6104866" cy="3886200"/>
          </a:xfrm>
          <a:prstGeom prst="rect">
            <a:avLst/>
          </a:prstGeom>
        </p:spPr>
      </p:pic>
    </p:spTree>
    <p:extLst>
      <p:ext uri="{BB962C8B-B14F-4D97-AF65-F5344CB8AC3E}">
        <p14:creationId xmlns:p14="http://schemas.microsoft.com/office/powerpoint/2010/main" val="4219488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90000"/>
                </a:solidFill>
              </a:rPr>
              <a:t>Reaching and Serving Youth in Juvenile Justice Systems</a:t>
            </a:r>
            <a:endParaRPr lang="en-US" dirty="0">
              <a:solidFill>
                <a:srgbClr val="990000"/>
              </a:solidFill>
            </a:endParaRPr>
          </a:p>
        </p:txBody>
      </p:sp>
      <p:sp>
        <p:nvSpPr>
          <p:cNvPr id="3" name="Content Placeholder 2"/>
          <p:cNvSpPr>
            <a:spLocks noGrp="1"/>
          </p:cNvSpPr>
          <p:nvPr>
            <p:ph idx="1"/>
          </p:nvPr>
        </p:nvSpPr>
        <p:spPr>
          <a:xfrm>
            <a:off x="1043492" y="2506133"/>
            <a:ext cx="6777317" cy="3508977"/>
          </a:xfrm>
        </p:spPr>
        <p:txBody>
          <a:bodyPr>
            <a:normAutofit/>
          </a:bodyPr>
          <a:lstStyle/>
          <a:p>
            <a:pPr>
              <a:buClr>
                <a:srgbClr val="990000"/>
              </a:buClr>
              <a:buFont typeface="Arial" pitchFamily="34" charset="0"/>
              <a:buChar char="•"/>
            </a:pPr>
            <a:r>
              <a:rPr lang="en-US" sz="3600" dirty="0" smtClean="0">
                <a:latin typeface="Arial" pitchFamily="34" charset="0"/>
                <a:cs typeface="Arial" pitchFamily="34" charset="0"/>
              </a:rPr>
              <a:t>How are you working with youth involved with Juvenile Justice?</a:t>
            </a:r>
            <a:endParaRPr lang="en-US" sz="3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E97B6EE6-515F-A44E-9E52-DAAA8AB8F1FE}" type="slidenum">
              <a:rPr lang="en-US" smtClean="0"/>
              <a:pPr/>
              <a:t>24</a:t>
            </a:fld>
            <a:endParaRPr lang="en-US"/>
          </a:p>
        </p:txBody>
      </p:sp>
      <p:sp>
        <p:nvSpPr>
          <p:cNvPr id="5" name="Line 4"/>
          <p:cNvSpPr>
            <a:spLocks noChangeShapeType="1"/>
          </p:cNvSpPr>
          <p:nvPr/>
        </p:nvSpPr>
        <p:spPr bwMode="auto">
          <a:xfrm>
            <a:off x="540450" y="2170664"/>
            <a:ext cx="6934200" cy="0"/>
          </a:xfrm>
          <a:prstGeom prst="line">
            <a:avLst/>
          </a:prstGeom>
          <a:noFill/>
          <a:ln w="9525">
            <a:solidFill>
              <a:schemeClr val="tx1"/>
            </a:solidFill>
            <a:round/>
            <a:headEnd/>
            <a:tailEnd/>
          </a:ln>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7B6EE6-515F-A44E-9E52-DAAA8AB8F1FE}" type="slidenum">
              <a:rPr lang="en-US" smtClean="0"/>
              <a:pPr/>
              <a:t>25</a:t>
            </a:fld>
            <a:endParaRPr lang="en-US"/>
          </a:p>
        </p:txBody>
      </p:sp>
      <p:sp>
        <p:nvSpPr>
          <p:cNvPr id="6" name="Title 1"/>
          <p:cNvSpPr>
            <a:spLocks noGrp="1"/>
          </p:cNvSpPr>
          <p:nvPr>
            <p:ph type="title"/>
          </p:nvPr>
        </p:nvSpPr>
        <p:spPr>
          <a:xfrm>
            <a:off x="1043490" y="1027664"/>
            <a:ext cx="7024744" cy="1143000"/>
          </a:xfrm>
        </p:spPr>
        <p:txBody>
          <a:bodyPr>
            <a:normAutofit fontScale="90000"/>
          </a:bodyPr>
          <a:lstStyle/>
          <a:p>
            <a:r>
              <a:rPr lang="en-US" dirty="0" smtClean="0">
                <a:solidFill>
                  <a:srgbClr val="990000"/>
                </a:solidFill>
              </a:rPr>
              <a:t>Reaching and Serving Youth in Juvenile Justice Systems</a:t>
            </a:r>
            <a:endParaRPr lang="en-US" dirty="0">
              <a:solidFill>
                <a:srgbClr val="990000"/>
              </a:solidFill>
            </a:endParaRPr>
          </a:p>
        </p:txBody>
      </p:sp>
      <p:sp>
        <p:nvSpPr>
          <p:cNvPr id="7" name="Content Placeholder 2"/>
          <p:cNvSpPr>
            <a:spLocks noGrp="1"/>
          </p:cNvSpPr>
          <p:nvPr>
            <p:ph idx="1"/>
          </p:nvPr>
        </p:nvSpPr>
        <p:spPr>
          <a:xfrm>
            <a:off x="1043492" y="2506133"/>
            <a:ext cx="6777317" cy="3508977"/>
          </a:xfrm>
        </p:spPr>
        <p:txBody>
          <a:bodyPr>
            <a:normAutofit/>
          </a:bodyPr>
          <a:lstStyle/>
          <a:p>
            <a:pPr>
              <a:buClr>
                <a:srgbClr val="990000"/>
              </a:buClr>
              <a:buFont typeface="Arial" pitchFamily="34" charset="0"/>
              <a:buChar char="•"/>
            </a:pPr>
            <a:r>
              <a:rPr lang="en-US" sz="3600" dirty="0" smtClean="0">
                <a:latin typeface="Arial" pitchFamily="34" charset="0"/>
                <a:cs typeface="Arial" pitchFamily="34" charset="0"/>
              </a:rPr>
              <a:t>What can we do to assist your efforts moving forward?</a:t>
            </a:r>
            <a:endParaRPr lang="en-US" sz="3600" dirty="0">
              <a:latin typeface="Arial" pitchFamily="34" charset="0"/>
              <a:cs typeface="Arial" pitchFamily="34" charset="0"/>
            </a:endParaRPr>
          </a:p>
        </p:txBody>
      </p:sp>
      <p:sp>
        <p:nvSpPr>
          <p:cNvPr id="8" name="Line 4"/>
          <p:cNvSpPr>
            <a:spLocks noChangeShapeType="1"/>
          </p:cNvSpPr>
          <p:nvPr/>
        </p:nvSpPr>
        <p:spPr bwMode="auto">
          <a:xfrm>
            <a:off x="540450" y="2170664"/>
            <a:ext cx="6934200" cy="0"/>
          </a:xfrm>
          <a:prstGeom prst="line">
            <a:avLst/>
          </a:prstGeom>
          <a:noFill/>
          <a:ln w="9525">
            <a:solidFill>
              <a:schemeClr val="tx1"/>
            </a:solidFill>
            <a:round/>
            <a:headEnd/>
            <a:tailEnd/>
          </a:ln>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7B6EE6-515F-A44E-9E52-DAAA8AB8F1FE}" type="slidenum">
              <a:rPr lang="en-US" smtClean="0"/>
              <a:pPr/>
              <a:t>26</a:t>
            </a:fld>
            <a:endParaRPr lang="en-US"/>
          </a:p>
        </p:txBody>
      </p:sp>
      <p:sp>
        <p:nvSpPr>
          <p:cNvPr id="3" name="Title 1"/>
          <p:cNvSpPr txBox="1">
            <a:spLocks/>
          </p:cNvSpPr>
          <p:nvPr/>
        </p:nvSpPr>
        <p:spPr>
          <a:xfrm>
            <a:off x="540450" y="1027664"/>
            <a:ext cx="8118128" cy="1143000"/>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990000"/>
                </a:solidFill>
                <a:effectLst/>
                <a:uLnTx/>
                <a:uFillTx/>
                <a:latin typeface="+mj-lt"/>
                <a:ea typeface="+mj-ea"/>
                <a:cs typeface="+mj-cs"/>
              </a:rPr>
              <a:t>Resources </a:t>
            </a:r>
            <a:r>
              <a:rPr lang="en-US" sz="4000" dirty="0" smtClean="0">
                <a:solidFill>
                  <a:srgbClr val="990000"/>
                </a:solidFill>
                <a:latin typeface="+mj-lt"/>
                <a:ea typeface="+mj-ea"/>
                <a:cs typeface="+mj-cs"/>
              </a:rPr>
              <a:t>Y</a:t>
            </a:r>
            <a:r>
              <a:rPr kumimoji="0" lang="en-US" sz="4000" b="0" i="0" u="none" strike="noStrike" kern="1200" cap="none" spc="0" normalizeH="0" baseline="0" noProof="0" dirty="0" err="1" smtClean="0">
                <a:ln>
                  <a:noFill/>
                </a:ln>
                <a:solidFill>
                  <a:srgbClr val="990000"/>
                </a:solidFill>
                <a:effectLst/>
                <a:uLnTx/>
                <a:uFillTx/>
                <a:latin typeface="+mj-lt"/>
                <a:ea typeface="+mj-ea"/>
                <a:cs typeface="+mj-cs"/>
              </a:rPr>
              <a:t>ou</a:t>
            </a:r>
            <a:r>
              <a:rPr kumimoji="0" lang="en-US" sz="4000" b="0" i="0" u="none" strike="noStrike" kern="1200" cap="none" spc="0" normalizeH="0" baseline="0" noProof="0" dirty="0" smtClean="0">
                <a:ln>
                  <a:noFill/>
                </a:ln>
                <a:solidFill>
                  <a:srgbClr val="990000"/>
                </a:solidFill>
                <a:effectLst/>
                <a:uLnTx/>
                <a:uFillTx/>
                <a:latin typeface="+mj-lt"/>
                <a:ea typeface="+mj-ea"/>
                <a:cs typeface="+mj-cs"/>
              </a:rPr>
              <a:t> Can </a:t>
            </a:r>
            <a:r>
              <a:rPr lang="en-US" sz="4000" dirty="0" smtClean="0">
                <a:solidFill>
                  <a:srgbClr val="990000"/>
                </a:solidFill>
                <a:latin typeface="+mj-lt"/>
                <a:ea typeface="+mj-ea"/>
                <a:cs typeface="+mj-cs"/>
              </a:rPr>
              <a:t>F</a:t>
            </a:r>
            <a:r>
              <a:rPr kumimoji="0" lang="en-US" sz="4000" b="0" i="0" u="none" strike="noStrike" kern="1200" cap="none" spc="0" normalizeH="0" baseline="0" noProof="0" dirty="0" err="1" smtClean="0">
                <a:ln>
                  <a:noFill/>
                </a:ln>
                <a:solidFill>
                  <a:srgbClr val="990000"/>
                </a:solidFill>
                <a:effectLst/>
                <a:uLnTx/>
                <a:uFillTx/>
                <a:latin typeface="+mj-lt"/>
                <a:ea typeface="+mj-ea"/>
                <a:cs typeface="+mj-cs"/>
              </a:rPr>
              <a:t>ind</a:t>
            </a:r>
            <a:r>
              <a:rPr kumimoji="0" lang="en-US" sz="4000" b="0" i="0" u="none" strike="noStrike" kern="1200" cap="none" spc="0" normalizeH="0" baseline="0" noProof="0" dirty="0" smtClean="0">
                <a:ln>
                  <a:noFill/>
                </a:ln>
                <a:solidFill>
                  <a:srgbClr val="990000"/>
                </a:solidFill>
                <a:effectLst/>
                <a:uLnTx/>
                <a:uFillTx/>
                <a:latin typeface="+mj-lt"/>
                <a:ea typeface="+mj-ea"/>
                <a:cs typeface="+mj-cs"/>
              </a:rPr>
              <a:t> on the Hub</a:t>
            </a:r>
            <a:endParaRPr kumimoji="0" lang="en-US" sz="4000" b="0" i="0" u="none" strike="noStrike" kern="1200" cap="none" spc="0" normalizeH="0" baseline="0" noProof="0" dirty="0">
              <a:ln>
                <a:noFill/>
              </a:ln>
              <a:solidFill>
                <a:srgbClr val="990000"/>
              </a:solidFill>
              <a:effectLst/>
              <a:uLnTx/>
              <a:uFillTx/>
              <a:latin typeface="+mj-lt"/>
              <a:ea typeface="+mj-ea"/>
              <a:cs typeface="+mj-cs"/>
            </a:endParaRPr>
          </a:p>
        </p:txBody>
      </p:sp>
      <p:sp>
        <p:nvSpPr>
          <p:cNvPr id="4" name="Content Placeholder 2"/>
          <p:cNvSpPr txBox="1">
            <a:spLocks/>
          </p:cNvSpPr>
          <p:nvPr/>
        </p:nvSpPr>
        <p:spPr>
          <a:xfrm>
            <a:off x="1043492" y="2506133"/>
            <a:ext cx="6777317" cy="3508977"/>
          </a:xfrm>
          <a:prstGeom prst="rect">
            <a:avLst/>
          </a:prstGeom>
        </p:spPr>
        <p:txBody>
          <a:bodyPr>
            <a:normAutofit/>
          </a:bodyPr>
          <a:lstStyle/>
          <a:p>
            <a:pPr marL="342900" marR="0" lvl="0" indent="-274320" algn="l" defTabSz="914400" rtl="0" eaLnBrk="1" fontAlgn="auto" latinLnBrk="0" hangingPunct="1">
              <a:lnSpc>
                <a:spcPct val="100000"/>
              </a:lnSpc>
              <a:spcBef>
                <a:spcPct val="20000"/>
              </a:spcBef>
              <a:spcAft>
                <a:spcPts val="0"/>
              </a:spcAft>
              <a:buClr>
                <a:srgbClr val="990000"/>
              </a:buClr>
              <a:buSzPct val="76000"/>
              <a:buFont typeface="Arial" pitchFamily="34" charset="0"/>
              <a:buChar char="•"/>
              <a:tabLst/>
              <a:defRPr/>
            </a:pPr>
            <a:endParaRPr kumimoji="0" lang="en-US" sz="3600" b="0" i="0" u="none" strike="noStrike" kern="1200" cap="none" spc="0" normalizeH="0" baseline="0" noProof="0" dirty="0">
              <a:ln>
                <a:noFill/>
              </a:ln>
              <a:solidFill>
                <a:schemeClr val="tx2"/>
              </a:solidFill>
              <a:effectLst/>
              <a:uLnTx/>
              <a:uFillTx/>
              <a:latin typeface="Arial" pitchFamily="34" charset="0"/>
              <a:ea typeface="+mn-ea"/>
              <a:cs typeface="Arial" pitchFamily="34" charset="0"/>
            </a:endParaRPr>
          </a:p>
        </p:txBody>
      </p:sp>
      <p:sp>
        <p:nvSpPr>
          <p:cNvPr id="5" name="Line 4"/>
          <p:cNvSpPr>
            <a:spLocks noChangeShapeType="1"/>
          </p:cNvSpPr>
          <p:nvPr/>
        </p:nvSpPr>
        <p:spPr bwMode="auto">
          <a:xfrm>
            <a:off x="540450" y="1786838"/>
            <a:ext cx="6934200" cy="0"/>
          </a:xfrm>
          <a:prstGeom prst="line">
            <a:avLst/>
          </a:prstGeom>
          <a:noFill/>
          <a:ln w="9525">
            <a:solidFill>
              <a:schemeClr val="tx1"/>
            </a:solidFill>
            <a:round/>
            <a:headEnd/>
            <a:tailEnd/>
          </a:ln>
        </p:spPr>
        <p:txBody>
          <a:bodyPr/>
          <a:lstStyle/>
          <a:p>
            <a:endParaRPr lang="en-US"/>
          </a:p>
        </p:txBody>
      </p:sp>
      <p:sp>
        <p:nvSpPr>
          <p:cNvPr id="8" name="Rectangle 7"/>
          <p:cNvSpPr/>
          <p:nvPr/>
        </p:nvSpPr>
        <p:spPr>
          <a:xfrm>
            <a:off x="540450" y="6015110"/>
            <a:ext cx="8059738" cy="646331"/>
          </a:xfrm>
          <a:prstGeom prst="rect">
            <a:avLst/>
          </a:prstGeom>
        </p:spPr>
        <p:txBody>
          <a:bodyPr>
            <a:spAutoFit/>
          </a:bodyPr>
          <a:lstStyle/>
          <a:p>
            <a:pPr algn="ctr">
              <a:defRPr/>
            </a:pPr>
            <a:r>
              <a:rPr lang="en-US" b="0" dirty="0">
                <a:latin typeface="+mn-lt"/>
                <a:ea typeface="MS PGothic" panose="020B0600070205080204" pitchFamily="34" charset="-128"/>
                <a:hlinkClick r:id="rId2"/>
              </a:rPr>
              <a:t>http://www.parentcenterhub.org/repository/webinar-handout-jj</a:t>
            </a:r>
            <a:r>
              <a:rPr lang="en-US" b="0" dirty="0" smtClean="0">
                <a:latin typeface="+mn-lt"/>
                <a:ea typeface="MS PGothic" panose="020B0600070205080204" pitchFamily="34" charset="-128"/>
                <a:hlinkClick r:id="rId2"/>
              </a:rPr>
              <a:t>/</a:t>
            </a:r>
            <a:endParaRPr lang="en-US" b="0" dirty="0" smtClean="0">
              <a:latin typeface="+mn-lt"/>
              <a:ea typeface="MS PGothic" panose="020B0600070205080204" pitchFamily="34" charset="-128"/>
            </a:endParaRPr>
          </a:p>
          <a:p>
            <a:pPr algn="ctr">
              <a:defRPr/>
            </a:pPr>
            <a:endParaRPr lang="en-US" b="0" dirty="0">
              <a:latin typeface="+mn-lt"/>
              <a:ea typeface="MS PGothic" panose="020B0600070205080204" pitchFamily="34" charset="-128"/>
            </a:endParaRPr>
          </a:p>
        </p:txBody>
      </p:sp>
      <p:pic>
        <p:nvPicPr>
          <p:cNvPr id="9" name="Picture 1"/>
          <p:cNvPicPr>
            <a:picLocks noChangeAspect="1"/>
          </p:cNvPicPr>
          <p:nvPr/>
        </p:nvPicPr>
        <p:blipFill>
          <a:blip r:embed="rId3"/>
          <a:srcRect/>
          <a:stretch>
            <a:fillRect/>
          </a:stretch>
        </p:blipFill>
        <p:spPr bwMode="auto">
          <a:xfrm>
            <a:off x="529161" y="1831994"/>
            <a:ext cx="6786039" cy="3950935"/>
          </a:xfrm>
          <a:prstGeom prst="rect">
            <a:avLst/>
          </a:prstGeom>
          <a:noFill/>
          <a:ln w="9525">
            <a:noFill/>
            <a:miter lim="800000"/>
            <a:headEnd/>
            <a:tailEnd/>
          </a:ln>
        </p:spPr>
      </p:pic>
      <p:pic>
        <p:nvPicPr>
          <p:cNvPr id="10" name="Picture 8" descr="logoscreenshot-without name"/>
          <p:cNvPicPr>
            <a:picLocks noChangeAspect="1" noChangeArrowheads="1"/>
          </p:cNvPicPr>
          <p:nvPr/>
        </p:nvPicPr>
        <p:blipFill>
          <a:blip r:embed="rId4"/>
          <a:srcRect/>
          <a:stretch>
            <a:fillRect/>
          </a:stretch>
        </p:blipFill>
        <p:spPr bwMode="auto">
          <a:xfrm>
            <a:off x="7059602" y="1786838"/>
            <a:ext cx="1598976" cy="1072731"/>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68" y="1027664"/>
            <a:ext cx="7024744" cy="1143000"/>
          </a:xfrm>
        </p:spPr>
        <p:txBody>
          <a:bodyPr>
            <a:normAutofit fontScale="90000"/>
          </a:bodyPr>
          <a:lstStyle/>
          <a:p>
            <a:r>
              <a:rPr lang="en-US" dirty="0">
                <a:solidFill>
                  <a:srgbClr val="990000"/>
                </a:solidFill>
              </a:rPr>
              <a:t>Please share your feedback:</a:t>
            </a:r>
          </a:p>
        </p:txBody>
      </p:sp>
      <p:sp>
        <p:nvSpPr>
          <p:cNvPr id="3" name="Content Placeholder 2"/>
          <p:cNvSpPr>
            <a:spLocks noGrp="1"/>
          </p:cNvSpPr>
          <p:nvPr>
            <p:ph idx="1"/>
          </p:nvPr>
        </p:nvSpPr>
        <p:spPr>
          <a:xfrm>
            <a:off x="494632" y="2323652"/>
            <a:ext cx="8168105" cy="3508977"/>
          </a:xfrm>
        </p:spPr>
        <p:txBody>
          <a:bodyPr/>
          <a:lstStyle/>
          <a:p>
            <a:pPr marL="68580" indent="0">
              <a:buNone/>
            </a:pPr>
            <a:r>
              <a:rPr lang="en-US" dirty="0"/>
              <a:t>Complete the webinar evaluation at</a:t>
            </a:r>
            <a:r>
              <a:rPr lang="en-US" dirty="0" smtClean="0"/>
              <a:t>:</a:t>
            </a:r>
          </a:p>
          <a:p>
            <a:pPr marL="68580" indent="0">
              <a:buNone/>
            </a:pPr>
            <a:endParaRPr lang="en-US" dirty="0"/>
          </a:p>
          <a:p>
            <a:pPr marL="68580" indent="0">
              <a:buNone/>
            </a:pPr>
            <a:r>
              <a:rPr lang="en-US" sz="2000" dirty="0" smtClean="0">
                <a:hlinkClick r:id="rId2"/>
              </a:rPr>
              <a:t>http://survey.constantcontact.com/survey/a07ed8dh2xlitbnsj7f/start</a:t>
            </a:r>
            <a:endParaRPr lang="en-US" sz="2000" dirty="0" smtClean="0"/>
          </a:p>
          <a:p>
            <a:pPr marL="68580" indent="0">
              <a:buNone/>
            </a:pPr>
            <a:endParaRPr lang="en-US" sz="2000" dirty="0" smtClean="0"/>
          </a:p>
        </p:txBody>
      </p:sp>
      <p:sp>
        <p:nvSpPr>
          <p:cNvPr id="4" name="Slide Number Placeholder 3"/>
          <p:cNvSpPr>
            <a:spLocks noGrp="1"/>
          </p:cNvSpPr>
          <p:nvPr>
            <p:ph type="sldNum" sz="quarter" idx="12"/>
          </p:nvPr>
        </p:nvSpPr>
        <p:spPr/>
        <p:txBody>
          <a:bodyPr/>
          <a:lstStyle/>
          <a:p>
            <a:fld id="{E97B6EE6-515F-A44E-9E52-DAAA8AB8F1FE}" type="slidenum">
              <a:rPr lang="en-US" smtClean="0"/>
              <a:pPr/>
              <a:t>27</a:t>
            </a:fld>
            <a:endParaRPr lang="en-US"/>
          </a:p>
        </p:txBody>
      </p:sp>
    </p:spTree>
    <p:extLst>
      <p:ext uri="{BB962C8B-B14F-4D97-AF65-F5344CB8AC3E}">
        <p14:creationId xmlns:p14="http://schemas.microsoft.com/office/powerpoint/2010/main" val="3434172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a:xfrm>
            <a:off x="713678" y="905389"/>
            <a:ext cx="7627434" cy="829938"/>
          </a:xfrm>
        </p:spPr>
        <p:txBody>
          <a:bodyPr/>
          <a:lstStyle/>
          <a:p>
            <a:pPr eaLnBrk="1" hangingPunct="1"/>
            <a:endParaRPr lang="en-US" sz="1500" dirty="0"/>
          </a:p>
          <a:p>
            <a:pPr marL="109537" indent="0" algn="ctr" eaLnBrk="1" hangingPunct="1">
              <a:buNone/>
            </a:pPr>
            <a:r>
              <a:rPr lang="en-US" dirty="0" smtClean="0"/>
              <a:t>CPIR/RAISE Webinar </a:t>
            </a:r>
            <a:r>
              <a:rPr lang="en-US" dirty="0"/>
              <a:t>for Parent Centers</a:t>
            </a:r>
          </a:p>
        </p:txBody>
      </p:sp>
      <p:sp>
        <p:nvSpPr>
          <p:cNvPr id="3075" name="Rectangle 2"/>
          <p:cNvSpPr>
            <a:spLocks noGrp="1" noChangeArrowheads="1"/>
          </p:cNvSpPr>
          <p:nvPr>
            <p:ph type="title"/>
          </p:nvPr>
        </p:nvSpPr>
        <p:spPr>
          <a:xfrm>
            <a:off x="457200" y="2099998"/>
            <a:ext cx="8229600" cy="2024548"/>
          </a:xfrm>
        </p:spPr>
        <p:txBody>
          <a:bodyPr>
            <a:noAutofit/>
          </a:bodyPr>
          <a:lstStyle/>
          <a:p>
            <a:pPr algn="ctr"/>
            <a:r>
              <a:rPr lang="en-US" altLang="en-US" sz="3600" b="1" dirty="0" smtClean="0">
                <a:solidFill>
                  <a:srgbClr val="990000"/>
                </a:solidFill>
              </a:rPr>
              <a:t>Reaching and Serving Students in </a:t>
            </a:r>
            <a:br>
              <a:rPr lang="en-US" altLang="en-US" sz="3600" b="1" dirty="0" smtClean="0">
                <a:solidFill>
                  <a:srgbClr val="990000"/>
                </a:solidFill>
              </a:rPr>
            </a:br>
            <a:r>
              <a:rPr lang="en-US" altLang="en-US" sz="3600" b="1" dirty="0" smtClean="0">
                <a:solidFill>
                  <a:srgbClr val="990000"/>
                </a:solidFill>
              </a:rPr>
              <a:t>Juvenile Justice</a:t>
            </a:r>
            <a:r>
              <a:rPr lang="en-US" sz="3600" b="1" dirty="0" smtClean="0">
                <a:solidFill>
                  <a:srgbClr val="990000"/>
                </a:solidFill>
              </a:rPr>
              <a:t/>
            </a:r>
            <a:br>
              <a:rPr lang="en-US" sz="3600" b="1" dirty="0" smtClean="0">
                <a:solidFill>
                  <a:srgbClr val="990000"/>
                </a:solidFill>
              </a:rPr>
            </a:br>
            <a:r>
              <a:rPr lang="en-US" sz="3600" b="1" dirty="0" smtClean="0">
                <a:solidFill>
                  <a:srgbClr val="990000"/>
                </a:solidFill>
              </a:rPr>
              <a:t/>
            </a:r>
            <a:br>
              <a:rPr lang="en-US" sz="3600" b="1" dirty="0" smtClean="0">
                <a:solidFill>
                  <a:srgbClr val="990000"/>
                </a:solidFill>
              </a:rPr>
            </a:br>
            <a:r>
              <a:rPr lang="en-US" altLang="en-US" sz="3200" b="1" dirty="0" smtClean="0">
                <a:solidFill>
                  <a:srgbClr val="990000"/>
                </a:solidFill>
              </a:rPr>
              <a:t>Amendments to Title I, Part D</a:t>
            </a:r>
            <a:endParaRPr lang="en-US" sz="3200" b="1" dirty="0">
              <a:solidFill>
                <a:srgbClr val="990000"/>
              </a:solidFill>
            </a:endParaRPr>
          </a:p>
        </p:txBody>
      </p:sp>
      <p:sp>
        <p:nvSpPr>
          <p:cNvPr id="2" name="Slide Number Placeholder 1"/>
          <p:cNvSpPr>
            <a:spLocks noGrp="1"/>
          </p:cNvSpPr>
          <p:nvPr>
            <p:ph type="sldNum" sz="quarter" idx="12"/>
          </p:nvPr>
        </p:nvSpPr>
        <p:spPr/>
        <p:txBody>
          <a:bodyPr/>
          <a:lstStyle/>
          <a:p>
            <a:r>
              <a:rPr lang="en-US" dirty="0">
                <a:solidFill>
                  <a:srgbClr val="FFFFFF"/>
                </a:solidFill>
              </a:rPr>
              <a:t>2</a:t>
            </a:r>
          </a:p>
        </p:txBody>
      </p:sp>
      <p:sp>
        <p:nvSpPr>
          <p:cNvPr id="3077" name="Text Box 4"/>
          <p:cNvSpPr txBox="1">
            <a:spLocks noChangeArrowheads="1"/>
          </p:cNvSpPr>
          <p:nvPr/>
        </p:nvSpPr>
        <p:spPr bwMode="auto">
          <a:xfrm>
            <a:off x="5131594" y="4380310"/>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sz="1350">
              <a:solidFill>
                <a:srgbClr val="000000"/>
              </a:solidFill>
              <a:latin typeface="Arial Black" panose="020B0A04020102020204" pitchFamily="34" charset="0"/>
            </a:endParaRPr>
          </a:p>
        </p:txBody>
      </p:sp>
      <p:sp>
        <p:nvSpPr>
          <p:cNvPr id="3" name="TextBox 2"/>
          <p:cNvSpPr txBox="1"/>
          <p:nvPr/>
        </p:nvSpPr>
        <p:spPr>
          <a:xfrm>
            <a:off x="930432" y="4380310"/>
            <a:ext cx="7410680" cy="1754327"/>
          </a:xfrm>
          <a:prstGeom prst="rect">
            <a:avLst/>
          </a:prstGeom>
          <a:noFill/>
        </p:spPr>
        <p:txBody>
          <a:bodyPr wrap="square" rtlCol="0">
            <a:spAutoFit/>
          </a:bodyPr>
          <a:lstStyle/>
          <a:p>
            <a:r>
              <a:rPr lang="en-US" i="1" dirty="0">
                <a:latin typeface="Cambria"/>
                <a:cs typeface="Cambria"/>
              </a:rPr>
              <a:t>The </a:t>
            </a:r>
            <a:r>
              <a:rPr lang="en-US" b="1" i="1" dirty="0">
                <a:solidFill>
                  <a:srgbClr val="990000"/>
                </a:solidFill>
                <a:latin typeface="Cambria"/>
                <a:cs typeface="Cambria"/>
              </a:rPr>
              <a:t>National Resources for Advocacy Independence Self-determination and Employment (RAISE) Technical Assistance Center</a:t>
            </a:r>
            <a:r>
              <a:rPr lang="en-US" b="1" i="1" dirty="0">
                <a:solidFill>
                  <a:srgbClr val="008000"/>
                </a:solidFill>
                <a:latin typeface="Cambria"/>
                <a:cs typeface="Cambria"/>
              </a:rPr>
              <a:t> </a:t>
            </a:r>
            <a:r>
              <a:rPr lang="en-US" i="1" dirty="0">
                <a:latin typeface="Cambria"/>
                <a:cs typeface="Cambria"/>
              </a:rPr>
              <a:t>is a SPAN project in collaboration with the seven (7) RSA-funded Parent Training and Information Centers.  RAISE products and services are also available to the network of OSEP Parent Centers through the Center for Parent Information and Resources (CPIR), </a:t>
            </a:r>
            <a:r>
              <a:rPr lang="en-US" i="1" dirty="0" smtClean="0">
                <a:latin typeface="Cambria"/>
                <a:cs typeface="Cambria"/>
                <a:hlinkClick r:id="rId3"/>
              </a:rPr>
              <a:t>www.parentcenterhub.org</a:t>
            </a:r>
            <a:r>
              <a:rPr lang="en-US" i="1" dirty="0" smtClean="0">
                <a:latin typeface="Cambria"/>
                <a:cs typeface="Cambria"/>
              </a:rPr>
              <a:t>. </a:t>
            </a:r>
            <a:endParaRPr lang="en-US" dirty="0">
              <a:latin typeface="Cambria"/>
              <a:cs typeface="Cambria"/>
            </a:endParaRPr>
          </a:p>
        </p:txBody>
      </p:sp>
    </p:spTree>
    <p:extLst>
      <p:ext uri="{BB962C8B-B14F-4D97-AF65-F5344CB8AC3E}">
        <p14:creationId xmlns:p14="http://schemas.microsoft.com/office/powerpoint/2010/main" val="343354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8" y="1027664"/>
            <a:ext cx="4208828" cy="1143000"/>
          </a:xfrm>
        </p:spPr>
        <p:txBody>
          <a:bodyPr>
            <a:normAutofit fontScale="90000"/>
          </a:bodyPr>
          <a:lstStyle/>
          <a:p>
            <a:r>
              <a:rPr lang="en-US" dirty="0" smtClean="0">
                <a:solidFill>
                  <a:srgbClr val="990000"/>
                </a:solidFill>
              </a:rPr>
              <a:t>Our Presenter:  </a:t>
            </a:r>
            <a:br>
              <a:rPr lang="en-US" dirty="0" smtClean="0">
                <a:solidFill>
                  <a:srgbClr val="990000"/>
                </a:solidFill>
              </a:rPr>
            </a:br>
            <a:r>
              <a:rPr lang="en-US" dirty="0" smtClean="0">
                <a:solidFill>
                  <a:srgbClr val="990000"/>
                </a:solidFill>
              </a:rPr>
              <a:t>  Kate Burdick</a:t>
            </a:r>
            <a:endParaRPr lang="en-US" dirty="0">
              <a:solidFill>
                <a:srgbClr val="990000"/>
              </a:solidFill>
            </a:endParaRPr>
          </a:p>
        </p:txBody>
      </p:sp>
      <p:sp>
        <p:nvSpPr>
          <p:cNvPr id="4" name="Slide Number Placeholder 3"/>
          <p:cNvSpPr>
            <a:spLocks noGrp="1"/>
          </p:cNvSpPr>
          <p:nvPr>
            <p:ph type="sldNum" sz="quarter" idx="12"/>
          </p:nvPr>
        </p:nvSpPr>
        <p:spPr/>
        <p:txBody>
          <a:bodyPr/>
          <a:lstStyle/>
          <a:p>
            <a:fld id="{E97B6EE6-515F-A44E-9E52-DAAA8AB8F1FE}" type="slidenum">
              <a:rPr lang="en-US" smtClean="0"/>
              <a:pPr/>
              <a:t>4</a:t>
            </a:fld>
            <a:endParaRPr lang="en-US"/>
          </a:p>
        </p:txBody>
      </p:sp>
      <p:sp>
        <p:nvSpPr>
          <p:cNvPr id="11" name="Rectangle 10"/>
          <p:cNvSpPr/>
          <p:nvPr/>
        </p:nvSpPr>
        <p:spPr>
          <a:xfrm>
            <a:off x="584590" y="3418457"/>
            <a:ext cx="8000610" cy="3016210"/>
          </a:xfrm>
          <a:prstGeom prst="rect">
            <a:avLst/>
          </a:prstGeom>
        </p:spPr>
        <p:txBody>
          <a:bodyPr wrap="square">
            <a:spAutoFit/>
          </a:bodyPr>
          <a:lstStyle/>
          <a:p>
            <a:r>
              <a:rPr lang="en-US" sz="2800" b="1" dirty="0" smtClean="0"/>
              <a:t>Juvenile Law Center  - www.jlc.org</a:t>
            </a:r>
          </a:p>
          <a:p>
            <a:endParaRPr lang="en-US" sz="2800" b="1" dirty="0" smtClean="0"/>
          </a:p>
          <a:p>
            <a:r>
              <a:rPr lang="en-US" sz="2800" b="1" dirty="0" smtClean="0"/>
              <a:t>Legal Center for Youth Justice and Education: </a:t>
            </a:r>
            <a:r>
              <a:rPr lang="en-US" dirty="0" smtClean="0"/>
              <a:t>National collaboration of Southern Poverty Law Center, Juvenile Law Center, Education Law Center-PA, and the American Bar Association Center on Children and the Law.  Our mission is to ensure that all children in the juvenile and criminal justice systems can access their right to a quality education. </a:t>
            </a:r>
            <a:endParaRPr lang="en-US" dirty="0"/>
          </a:p>
        </p:txBody>
      </p:sp>
      <p:pic>
        <p:nvPicPr>
          <p:cNvPr id="14" name="Picture 2" descr="http://jlc.org/sites/default/files/imagecache/person_main_image/person_images/DSC_6256_0.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60800" y="1056256"/>
            <a:ext cx="4724400" cy="23622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98632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312" y="892969"/>
            <a:ext cx="8305800" cy="5072062"/>
          </a:xfrm>
        </p:spPr>
        <p:txBody>
          <a:bodyPr/>
          <a:lstStyle/>
          <a:p>
            <a:pPr marL="109537" indent="0">
              <a:buNone/>
            </a:pPr>
            <a:endParaRPr lang="en-US" sz="2400" dirty="0">
              <a:hlinkClick r:id="rId3"/>
            </a:endParaRPr>
          </a:p>
          <a:p>
            <a:pPr marL="109537" indent="0">
              <a:buNone/>
            </a:pPr>
            <a:endParaRPr lang="en-US" sz="2400" dirty="0">
              <a:hlinkClick r:id="rId3"/>
            </a:endParaRPr>
          </a:p>
          <a:p>
            <a:pPr marL="109537" indent="0">
              <a:buNone/>
            </a:pPr>
            <a:endParaRPr lang="en-US" sz="2400" dirty="0">
              <a:hlinkClick r:id="rId3"/>
            </a:endParaRPr>
          </a:p>
          <a:p>
            <a:pPr marL="109537" indent="0">
              <a:buNone/>
            </a:pPr>
            <a:endParaRPr lang="en-US" sz="2400" dirty="0">
              <a:hlinkClick r:id="rId3"/>
            </a:endParaRPr>
          </a:p>
          <a:p>
            <a:pPr marL="109537" indent="0">
              <a:buNone/>
            </a:pPr>
            <a:endParaRPr lang="en-US" sz="2400" dirty="0">
              <a:hlinkClick r:id="rId3"/>
            </a:endParaRPr>
          </a:p>
          <a:p>
            <a:pPr marL="109537" indent="0">
              <a:buNone/>
            </a:pPr>
            <a:endParaRPr lang="en-US" sz="2400" dirty="0">
              <a:hlinkClick r:id="rId3"/>
            </a:endParaRPr>
          </a:p>
          <a:p>
            <a:pPr marL="109537" indent="0">
              <a:buNone/>
            </a:pPr>
            <a:endParaRPr lang="en-US" sz="2400" dirty="0">
              <a:hlinkClick r:id="rId3"/>
            </a:endParaRPr>
          </a:p>
          <a:p>
            <a:pPr marL="109537" indent="0">
              <a:buNone/>
            </a:pPr>
            <a:endParaRPr lang="en-US" sz="2400" dirty="0">
              <a:hlinkClick r:id="rId3"/>
            </a:endParaRPr>
          </a:p>
          <a:p>
            <a:pPr marL="109537" indent="0">
              <a:buNone/>
            </a:pPr>
            <a:endParaRPr lang="en-US" sz="2400" dirty="0">
              <a:hlinkClick r:id="rId3"/>
            </a:endParaRPr>
          </a:p>
          <a:p>
            <a:pPr marL="109537" indent="0">
              <a:buNone/>
            </a:pPr>
            <a:endParaRPr lang="en-US" sz="2400" dirty="0">
              <a:hlinkClick r:id="rId3"/>
            </a:endParaRPr>
          </a:p>
        </p:txBody>
      </p:sp>
      <p:sp>
        <p:nvSpPr>
          <p:cNvPr id="4" name="Slide Number Placeholder 3"/>
          <p:cNvSpPr>
            <a:spLocks noGrp="1"/>
          </p:cNvSpPr>
          <p:nvPr>
            <p:ph type="sldNum" sz="quarter" idx="12"/>
          </p:nvPr>
        </p:nvSpPr>
        <p:spPr>
          <a:xfrm>
            <a:off x="8534400" y="6324600"/>
            <a:ext cx="479425" cy="449263"/>
          </a:xfrm>
        </p:spPr>
        <p:txBody>
          <a:bodyPr/>
          <a:lstStyle/>
          <a:p>
            <a:pPr>
              <a:defRPr/>
            </a:pPr>
            <a:fld id="{DCF1C5BD-7097-467E-8442-9DA21017FB32}" type="slidenum">
              <a:rPr lang="en-US" sz="1600" smtClean="0">
                <a:solidFill>
                  <a:srgbClr val="000000"/>
                </a:solidFill>
              </a:rPr>
              <a:pPr>
                <a:defRPr/>
              </a:pPr>
              <a:t>5</a:t>
            </a:fld>
            <a:endParaRPr lang="en-US" sz="1600" dirty="0">
              <a:solidFill>
                <a:srgbClr val="000000"/>
              </a:solidFill>
            </a:endParaRPr>
          </a:p>
        </p:txBody>
      </p:sp>
      <p:pic>
        <p:nvPicPr>
          <p:cNvPr id="6" name="Picture 5"/>
          <p:cNvPicPr>
            <a:picLocks noChangeAspect="1"/>
          </p:cNvPicPr>
          <p:nvPr/>
        </p:nvPicPr>
        <p:blipFill>
          <a:blip r:embed="rId4" cstate="print"/>
          <a:stretch>
            <a:fillRect/>
          </a:stretch>
        </p:blipFill>
        <p:spPr>
          <a:xfrm>
            <a:off x="694267" y="631031"/>
            <a:ext cx="7755467" cy="5334000"/>
          </a:xfrm>
          <a:prstGeom prst="rect">
            <a:avLst/>
          </a:prstGeom>
        </p:spPr>
      </p:pic>
      <p:sp>
        <p:nvSpPr>
          <p:cNvPr id="8" name="Rectangle 7"/>
          <p:cNvSpPr/>
          <p:nvPr/>
        </p:nvSpPr>
        <p:spPr>
          <a:xfrm>
            <a:off x="1524000" y="6045196"/>
            <a:ext cx="6400800" cy="307777"/>
          </a:xfrm>
          <a:prstGeom prst="rect">
            <a:avLst/>
          </a:prstGeom>
        </p:spPr>
        <p:txBody>
          <a:bodyPr wrap="square">
            <a:spAutoFit/>
          </a:bodyPr>
          <a:lstStyle/>
          <a:p>
            <a:r>
              <a:rPr lang="en-US" sz="1400" dirty="0" smtClean="0"/>
              <a:t>http://www.colorlines.com/content/infographic-disability-criminality</a:t>
            </a:r>
            <a:endParaRPr lang="en-US" sz="1400" dirty="0"/>
          </a:p>
        </p:txBody>
      </p:sp>
    </p:spTree>
    <p:extLst>
      <p:ext uri="{BB962C8B-B14F-4D97-AF65-F5344CB8AC3E}">
        <p14:creationId xmlns:p14="http://schemas.microsoft.com/office/powerpoint/2010/main" val="316288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7B6EE6-515F-A44E-9E52-DAAA8AB8F1FE}" type="slidenum">
              <a:rPr lang="en-US" smtClean="0"/>
              <a:pPr/>
              <a:t>6</a:t>
            </a:fld>
            <a:endParaRPr lang="en-US"/>
          </a:p>
        </p:txBody>
      </p:sp>
      <p:sp>
        <p:nvSpPr>
          <p:cNvPr id="5" name="Rectangle 2"/>
          <p:cNvSpPr txBox="1">
            <a:spLocks/>
          </p:cNvSpPr>
          <p:nvPr/>
        </p:nvSpPr>
        <p:spPr>
          <a:xfrm>
            <a:off x="457200" y="668858"/>
            <a:ext cx="8060267" cy="1219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i="0" u="none" strike="noStrike" kern="1200" cap="none" spc="0" normalizeH="0" baseline="0" noProof="0" dirty="0" smtClean="0">
                <a:ln>
                  <a:noFill/>
                </a:ln>
                <a:solidFill>
                  <a:srgbClr val="990000"/>
                </a:solidFill>
                <a:effectLst/>
                <a:uLnTx/>
                <a:uFillTx/>
                <a:latin typeface="+mj-lt"/>
                <a:ea typeface="+mj-ea"/>
                <a:cs typeface="+mj-cs"/>
              </a:rPr>
              <a:t>Children in the Juvenile </a:t>
            </a:r>
            <a:r>
              <a:rPr lang="en-US" altLang="en-US" sz="3000" dirty="0" smtClean="0">
                <a:solidFill>
                  <a:srgbClr val="990000"/>
                </a:solidFill>
                <a:latin typeface="+mj-lt"/>
                <a:ea typeface="+mj-ea"/>
                <a:cs typeface="+mj-cs"/>
              </a:rPr>
              <a:t>J</a:t>
            </a:r>
            <a:r>
              <a:rPr kumimoji="0" lang="en-US" altLang="en-US" sz="3000" i="0" u="none" strike="noStrike" kern="1200" cap="none" spc="0" normalizeH="0" baseline="0" noProof="0" dirty="0" err="1" smtClean="0">
                <a:ln>
                  <a:noFill/>
                </a:ln>
                <a:solidFill>
                  <a:srgbClr val="990000"/>
                </a:solidFill>
                <a:effectLst/>
                <a:uLnTx/>
                <a:uFillTx/>
                <a:latin typeface="+mj-lt"/>
                <a:ea typeface="+mj-ea"/>
                <a:cs typeface="+mj-cs"/>
              </a:rPr>
              <a:t>ustice</a:t>
            </a:r>
            <a:r>
              <a:rPr kumimoji="0" lang="en-US" altLang="en-US" sz="3000" i="0" u="none" strike="noStrike" kern="1200" cap="none" spc="0" normalizeH="0" baseline="0" noProof="0" dirty="0" smtClean="0">
                <a:ln>
                  <a:noFill/>
                </a:ln>
                <a:solidFill>
                  <a:srgbClr val="990000"/>
                </a:solidFill>
                <a:effectLst/>
                <a:uLnTx/>
                <a:uFillTx/>
                <a:latin typeface="+mj-lt"/>
                <a:ea typeface="+mj-ea"/>
                <a:cs typeface="+mj-cs"/>
              </a:rPr>
              <a:t> </a:t>
            </a:r>
            <a:r>
              <a:rPr lang="en-US" altLang="en-US" sz="3000" dirty="0" smtClean="0">
                <a:solidFill>
                  <a:srgbClr val="990000"/>
                </a:solidFill>
                <a:latin typeface="+mj-lt"/>
                <a:ea typeface="+mj-ea"/>
                <a:cs typeface="+mj-cs"/>
              </a:rPr>
              <a:t>S</a:t>
            </a:r>
            <a:r>
              <a:rPr kumimoji="0" lang="en-US" altLang="en-US" sz="3000" i="0" u="none" strike="noStrike" kern="1200" cap="none" spc="0" normalizeH="0" baseline="0" noProof="0" dirty="0" err="1" smtClean="0">
                <a:ln>
                  <a:noFill/>
                </a:ln>
                <a:solidFill>
                  <a:srgbClr val="990000"/>
                </a:solidFill>
                <a:effectLst/>
                <a:uLnTx/>
                <a:uFillTx/>
                <a:latin typeface="+mj-lt"/>
                <a:ea typeface="+mj-ea"/>
                <a:cs typeface="+mj-cs"/>
              </a:rPr>
              <a:t>ystem</a:t>
            </a:r>
            <a:r>
              <a:rPr kumimoji="0" lang="en-US" altLang="en-US" sz="3000" i="0" u="none" strike="noStrike" kern="1200" cap="none" spc="0" normalizeH="0" baseline="0" noProof="0" dirty="0" smtClean="0">
                <a:ln>
                  <a:noFill/>
                </a:ln>
                <a:solidFill>
                  <a:srgbClr val="990000"/>
                </a:solidFill>
                <a:effectLst/>
                <a:uLnTx/>
                <a:uFillTx/>
                <a:latin typeface="+mj-lt"/>
                <a:ea typeface="+mj-ea"/>
                <a:cs typeface="+mj-cs"/>
              </a:rPr>
              <a:t> are Struggling </a:t>
            </a:r>
            <a:r>
              <a:rPr lang="en-US" altLang="en-US" sz="3000" dirty="0" smtClean="0">
                <a:solidFill>
                  <a:srgbClr val="990000"/>
                </a:solidFill>
                <a:latin typeface="+mj-lt"/>
                <a:ea typeface="+mj-ea"/>
                <a:cs typeface="+mj-cs"/>
              </a:rPr>
              <a:t>A</a:t>
            </a:r>
            <a:r>
              <a:rPr kumimoji="0" lang="en-US" altLang="en-US" sz="3000" i="0" u="none" strike="noStrike" kern="1200" cap="none" spc="0" normalizeH="0" baseline="0" noProof="0" dirty="0" err="1" smtClean="0">
                <a:ln>
                  <a:noFill/>
                </a:ln>
                <a:solidFill>
                  <a:srgbClr val="990000"/>
                </a:solidFill>
                <a:effectLst/>
                <a:uLnTx/>
                <a:uFillTx/>
                <a:latin typeface="+mj-lt"/>
                <a:ea typeface="+mj-ea"/>
                <a:cs typeface="+mj-cs"/>
              </a:rPr>
              <a:t>cademically</a:t>
            </a:r>
            <a:endParaRPr kumimoji="0" lang="en-US" altLang="en-US" sz="3000" i="0" u="none" strike="noStrike" kern="1200" cap="none" spc="0" normalizeH="0" baseline="0" noProof="0" dirty="0" smtClean="0">
              <a:ln>
                <a:noFill/>
              </a:ln>
              <a:solidFill>
                <a:srgbClr val="990000"/>
              </a:solidFill>
              <a:effectLst/>
              <a:uLnTx/>
              <a:uFillTx/>
              <a:latin typeface="+mj-lt"/>
              <a:ea typeface="+mj-ea"/>
              <a:cs typeface="+mj-cs"/>
            </a:endParaRPr>
          </a:p>
        </p:txBody>
      </p:sp>
      <p:sp>
        <p:nvSpPr>
          <p:cNvPr id="7" name="Rectangle 3"/>
          <p:cNvSpPr txBox="1">
            <a:spLocks/>
          </p:cNvSpPr>
          <p:nvPr/>
        </p:nvSpPr>
        <p:spPr>
          <a:xfrm>
            <a:off x="419996" y="2028738"/>
            <a:ext cx="8458200" cy="3826942"/>
          </a:xfrm>
          <a:prstGeom prst="rect">
            <a:avLst/>
          </a:prstGeom>
        </p:spPr>
        <p:txBody>
          <a:bodyPr vert="horz" lIns="91440" tIns="45720" rIns="91440" bIns="45720" rtlCol="0">
            <a:normAutofit/>
          </a:bodyPr>
          <a:lstStyle/>
          <a:p>
            <a:pPr marL="342900" marR="0" lvl="0" indent="-274320" algn="l" defTabSz="914400" rtl="0" eaLnBrk="1" fontAlgn="auto" latinLnBrk="0" hangingPunct="1">
              <a:lnSpc>
                <a:spcPct val="80000"/>
              </a:lnSpc>
              <a:spcBef>
                <a:spcPct val="20000"/>
              </a:spcBef>
              <a:spcAft>
                <a:spcPct val="50000"/>
              </a:spcAft>
              <a:buClr>
                <a:srgbClr val="990000"/>
              </a:buClr>
              <a:buSzPct val="76000"/>
              <a:buFont typeface="Wingdings" pitchFamily="2" charset="2"/>
              <a:buChar char="Ø"/>
              <a:tabLst/>
              <a:defRPr/>
            </a:pPr>
            <a:r>
              <a:rPr kumimoji="0" lang="en-US" altLang="en-US" sz="2500" b="0" i="0" u="none" strike="noStrike" kern="1200" cap="none" spc="0" normalizeH="0" baseline="0" noProof="0" dirty="0" smtClean="0">
                <a:ln>
                  <a:noFill/>
                </a:ln>
                <a:solidFill>
                  <a:schemeClr val="tx2"/>
                </a:solidFill>
                <a:effectLst/>
                <a:uLnTx/>
                <a:uFillTx/>
                <a:latin typeface="+mn-lt"/>
                <a:ea typeface="+mn-ea"/>
                <a:cs typeface="+mn-cs"/>
              </a:rPr>
              <a:t>Disproportionate need for special education services (estimates as high as 77.5%)</a:t>
            </a:r>
          </a:p>
          <a:p>
            <a:pPr marL="342900" marR="0" lvl="0" indent="-274320" algn="l" defTabSz="914400" rtl="0" eaLnBrk="1" fontAlgn="auto" latinLnBrk="0" hangingPunct="1">
              <a:lnSpc>
                <a:spcPct val="80000"/>
              </a:lnSpc>
              <a:spcBef>
                <a:spcPct val="20000"/>
              </a:spcBef>
              <a:spcAft>
                <a:spcPct val="50000"/>
              </a:spcAft>
              <a:buClr>
                <a:srgbClr val="990000"/>
              </a:buClr>
              <a:buSzPct val="76000"/>
              <a:buFont typeface="Wingdings" pitchFamily="2" charset="2"/>
              <a:buChar char="Ø"/>
              <a:tabLst/>
              <a:defRPr/>
            </a:pPr>
            <a:r>
              <a:rPr kumimoji="0" lang="en-US" altLang="en-US" sz="2500" b="0" i="0" u="none" strike="noStrike" kern="1200" cap="none" spc="0" normalizeH="0" baseline="0" noProof="0" dirty="0" smtClean="0">
                <a:ln>
                  <a:noFill/>
                </a:ln>
                <a:solidFill>
                  <a:schemeClr val="tx2"/>
                </a:solidFill>
                <a:effectLst/>
                <a:uLnTx/>
                <a:uFillTx/>
                <a:latin typeface="+mn-lt"/>
                <a:ea typeface="+mn-ea"/>
                <a:cs typeface="+mn-cs"/>
              </a:rPr>
              <a:t>In juvenile correctional facilities, nearly 4x as many youth w/ special education as compared to national average of students w/ disabilities.</a:t>
            </a:r>
          </a:p>
          <a:p>
            <a:pPr marL="342900" marR="0" lvl="0" indent="-274320" algn="l" defTabSz="914400" rtl="0" eaLnBrk="1" fontAlgn="auto" latinLnBrk="0" hangingPunct="1">
              <a:lnSpc>
                <a:spcPct val="80000"/>
              </a:lnSpc>
              <a:spcBef>
                <a:spcPct val="20000"/>
              </a:spcBef>
              <a:spcAft>
                <a:spcPct val="50000"/>
              </a:spcAft>
              <a:buClr>
                <a:srgbClr val="990000"/>
              </a:buClr>
              <a:buSzPct val="76000"/>
              <a:buFont typeface="Wingdings" pitchFamily="2" charset="2"/>
              <a:buChar char="Ø"/>
              <a:tabLst/>
              <a:defRPr/>
            </a:pPr>
            <a:r>
              <a:rPr kumimoji="0" lang="en-US" altLang="en-US" sz="2500" b="0" i="0" u="none" strike="noStrike" kern="1200" cap="none" spc="0" normalizeH="0" baseline="0" noProof="0" dirty="0" smtClean="0">
                <a:ln>
                  <a:noFill/>
                </a:ln>
                <a:solidFill>
                  <a:schemeClr val="tx2"/>
                </a:solidFill>
                <a:effectLst/>
                <a:uLnTx/>
                <a:uFillTx/>
                <a:latin typeface="+mn-lt"/>
                <a:ea typeface="+mn-ea"/>
                <a:cs typeface="+mn-cs"/>
              </a:rPr>
              <a:t>Below grade level</a:t>
            </a:r>
          </a:p>
          <a:p>
            <a:pPr marL="640080" marR="0" lvl="1" indent="-274320" algn="l" defTabSz="914400" rtl="0" eaLnBrk="1" fontAlgn="auto" latinLnBrk="0" hangingPunct="1">
              <a:lnSpc>
                <a:spcPct val="80000"/>
              </a:lnSpc>
              <a:spcBef>
                <a:spcPct val="20000"/>
              </a:spcBef>
              <a:spcAft>
                <a:spcPct val="50000"/>
              </a:spcAft>
              <a:buClr>
                <a:srgbClr val="990000"/>
              </a:buClr>
              <a:buSzPct val="76000"/>
              <a:buFont typeface="Wingdings" pitchFamily="2" charset="2"/>
              <a:buChar char="Ø"/>
              <a:tabLst/>
              <a:defRPr/>
            </a:pPr>
            <a:r>
              <a:rPr kumimoji="0" lang="en-US" altLang="en-US" sz="2000" b="0" i="0" u="none" strike="noStrike" kern="1200" cap="none" spc="0" normalizeH="0" baseline="0" noProof="0" dirty="0" smtClean="0">
                <a:ln>
                  <a:noFill/>
                </a:ln>
                <a:solidFill>
                  <a:schemeClr val="tx2"/>
                </a:solidFill>
                <a:effectLst/>
                <a:uLnTx/>
                <a:uFillTx/>
                <a:latin typeface="+mn-lt"/>
                <a:ea typeface="+mn-ea"/>
                <a:cs typeface="+mn-cs"/>
              </a:rPr>
              <a:t>2/3 in state institutions below grade level in math &amp; reading</a:t>
            </a:r>
          </a:p>
          <a:p>
            <a:pPr marL="640080" marR="0" lvl="1" indent="-274320" algn="l" defTabSz="914400" rtl="0" eaLnBrk="1" fontAlgn="auto" latinLnBrk="0" hangingPunct="1">
              <a:lnSpc>
                <a:spcPct val="80000"/>
              </a:lnSpc>
              <a:spcBef>
                <a:spcPct val="20000"/>
              </a:spcBef>
              <a:spcAft>
                <a:spcPct val="50000"/>
              </a:spcAft>
              <a:buClr>
                <a:srgbClr val="990000"/>
              </a:buClr>
              <a:buSzPct val="76000"/>
              <a:buFont typeface="Wingdings" pitchFamily="2" charset="2"/>
              <a:buChar char="Ø"/>
              <a:tabLst/>
              <a:defRPr/>
            </a:pPr>
            <a:r>
              <a:rPr kumimoji="0" lang="en-US" altLang="en-US" sz="2000" b="0" i="0" u="none" strike="noStrike" kern="1200" cap="none" spc="0" normalizeH="0" baseline="0" noProof="0" dirty="0" smtClean="0">
                <a:ln>
                  <a:noFill/>
                </a:ln>
                <a:solidFill>
                  <a:schemeClr val="tx2"/>
                </a:solidFill>
                <a:effectLst/>
                <a:uLnTx/>
                <a:uFillTx/>
                <a:latin typeface="+mn-lt"/>
                <a:ea typeface="+mn-ea"/>
                <a:cs typeface="+mn-cs"/>
              </a:rPr>
              <a:t>44% in local JJ facilities below grade level in math &amp; reading</a:t>
            </a:r>
          </a:p>
        </p:txBody>
      </p:sp>
    </p:spTree>
    <p:extLst>
      <p:ext uri="{BB962C8B-B14F-4D97-AF65-F5344CB8AC3E}">
        <p14:creationId xmlns:p14="http://schemas.microsoft.com/office/powerpoint/2010/main" val="1242211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16513" y="1612900"/>
            <a:ext cx="3276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610600" y="6408738"/>
            <a:ext cx="403225" cy="365125"/>
          </a:xfrm>
        </p:spPr>
        <p:txBody>
          <a:bodyPr/>
          <a:lstStyle/>
          <a:p>
            <a:pPr>
              <a:defRPr/>
            </a:pPr>
            <a:fld id="{DCF1C5BD-7097-467E-8442-9DA21017FB32}" type="slidenum">
              <a:rPr lang="en-US" sz="2000" smtClean="0">
                <a:solidFill>
                  <a:srgbClr val="000000"/>
                </a:solidFill>
              </a:rPr>
              <a:pPr>
                <a:defRPr/>
              </a:pPr>
              <a:t>7</a:t>
            </a:fld>
            <a:endParaRPr lang="en-US" sz="2000" dirty="0">
              <a:solidFill>
                <a:srgbClr val="000000"/>
              </a:solidFill>
            </a:endParaRPr>
          </a:p>
        </p:txBody>
      </p:sp>
      <p:sp>
        <p:nvSpPr>
          <p:cNvPr id="13" name="Rectangle 2"/>
          <p:cNvSpPr>
            <a:spLocks noGrp="1"/>
          </p:cNvSpPr>
          <p:nvPr>
            <p:ph type="title" idx="4294967295"/>
          </p:nvPr>
        </p:nvSpPr>
        <p:spPr>
          <a:xfrm>
            <a:off x="499531" y="228600"/>
            <a:ext cx="8382000" cy="1219200"/>
          </a:xfrm>
        </p:spPr>
        <p:txBody>
          <a:bodyPr anchor="ctr"/>
          <a:lstStyle/>
          <a:p>
            <a:r>
              <a:rPr lang="en-US" altLang="en-US" sz="3000" dirty="0" smtClean="0">
                <a:solidFill>
                  <a:srgbClr val="990000"/>
                </a:solidFill>
              </a:rPr>
              <a:t>Reentry Struggles</a:t>
            </a:r>
          </a:p>
        </p:txBody>
      </p:sp>
      <p:sp>
        <p:nvSpPr>
          <p:cNvPr id="14" name="Rectangle 3"/>
          <p:cNvSpPr txBox="1">
            <a:spLocks/>
          </p:cNvSpPr>
          <p:nvPr/>
        </p:nvSpPr>
        <p:spPr>
          <a:xfrm>
            <a:off x="499530" y="1676399"/>
            <a:ext cx="8187269" cy="5045075"/>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80000"/>
              </a:lnSpc>
              <a:spcBef>
                <a:spcPct val="20000"/>
              </a:spcBef>
              <a:spcAft>
                <a:spcPct val="50000"/>
              </a:spcAft>
              <a:buClr>
                <a:schemeClr val="accent1"/>
              </a:buClr>
              <a:buSzPct val="76000"/>
              <a:buFont typeface="Wingdings 2" pitchFamily="18" charset="2"/>
              <a:buNone/>
              <a:tabLst/>
              <a:defRPr/>
            </a:pPr>
            <a:r>
              <a:rPr kumimoji="0" lang="en-US" altLang="en-US" sz="2500" b="1" i="0" u="none" strike="noStrike" kern="1200" cap="none" spc="0" normalizeH="0" baseline="0" noProof="0" dirty="0" smtClean="0">
                <a:ln>
                  <a:noFill/>
                </a:ln>
                <a:solidFill>
                  <a:srgbClr val="FF0000"/>
                </a:solidFill>
                <a:effectLst/>
                <a:uLnTx/>
                <a:uFillTx/>
                <a:latin typeface="+mn-lt"/>
                <a:ea typeface="+mn-ea"/>
                <a:cs typeface="+mn-cs"/>
              </a:rPr>
              <a:t>2/3 of students </a:t>
            </a:r>
          </a:p>
          <a:p>
            <a:pPr marL="0" marR="0" lvl="0" indent="0" algn="l" defTabSz="914400" rtl="0" eaLnBrk="1" fontAlgn="auto" latinLnBrk="0" hangingPunct="1">
              <a:lnSpc>
                <a:spcPct val="80000"/>
              </a:lnSpc>
              <a:spcBef>
                <a:spcPct val="20000"/>
              </a:spcBef>
              <a:spcAft>
                <a:spcPct val="50000"/>
              </a:spcAft>
              <a:buClr>
                <a:schemeClr val="accent1"/>
              </a:buClr>
              <a:buSzPct val="76000"/>
              <a:buFont typeface="Wingdings 2" pitchFamily="18" charset="2"/>
              <a:buNone/>
              <a:tabLst/>
              <a:defRPr/>
            </a:pPr>
            <a:r>
              <a:rPr kumimoji="0" lang="en-US" altLang="en-US" sz="2500" b="1" i="0" u="none" strike="noStrike" kern="1200" cap="none" spc="0" normalizeH="0" baseline="0" noProof="0" dirty="0" smtClean="0">
                <a:ln>
                  <a:noFill/>
                </a:ln>
                <a:solidFill>
                  <a:srgbClr val="FF0000"/>
                </a:solidFill>
                <a:effectLst/>
                <a:uLnTx/>
                <a:uFillTx/>
                <a:latin typeface="+mn-lt"/>
                <a:ea typeface="+mn-ea"/>
                <a:cs typeface="+mn-cs"/>
              </a:rPr>
              <a:t>drop out</a:t>
            </a:r>
            <a:endParaRPr kumimoji="0" lang="en-US" altLang="en-US" sz="25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80000"/>
              </a:lnSpc>
              <a:spcBef>
                <a:spcPct val="20000"/>
              </a:spcBef>
              <a:spcAft>
                <a:spcPct val="50000"/>
              </a:spcAft>
              <a:buClr>
                <a:schemeClr val="accent1"/>
              </a:buClr>
              <a:buSzPct val="76000"/>
              <a:buFont typeface="Wingdings 2" pitchFamily="18" charset="2"/>
              <a:buNone/>
              <a:tabLst/>
              <a:defRPr/>
            </a:pPr>
            <a:endParaRPr kumimoji="0" lang="en-US" altLang="en-US" sz="25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80000"/>
              </a:lnSpc>
              <a:spcBef>
                <a:spcPct val="20000"/>
              </a:spcBef>
              <a:spcAft>
                <a:spcPct val="50000"/>
              </a:spcAft>
              <a:buClr>
                <a:schemeClr val="accent1"/>
              </a:buClr>
              <a:buSzPct val="76000"/>
              <a:buFont typeface="Wingdings 2" pitchFamily="18" charset="2"/>
              <a:buNone/>
              <a:tabLst/>
              <a:defRPr/>
            </a:pPr>
            <a:endParaRPr kumimoji="0" lang="en-US" altLang="en-US" sz="25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274320" algn="l" defTabSz="914400" rtl="0" eaLnBrk="1" fontAlgn="auto" latinLnBrk="0" hangingPunct="1">
              <a:lnSpc>
                <a:spcPct val="80000"/>
              </a:lnSpc>
              <a:spcBef>
                <a:spcPct val="20000"/>
              </a:spcBef>
              <a:spcAft>
                <a:spcPct val="50000"/>
              </a:spcAft>
              <a:buClr>
                <a:srgbClr val="990000"/>
              </a:buClr>
              <a:buSzPct val="76000"/>
              <a:buFont typeface="Wingdings" pitchFamily="2" charset="2"/>
              <a:buChar char="Ø"/>
              <a:tabLst/>
              <a:defRPr/>
            </a:pPr>
            <a:r>
              <a:rPr kumimoji="0" lang="en-US" altLang="en-US" sz="2400" b="0" i="0" u="none" strike="noStrike" kern="1200" cap="none" spc="0" normalizeH="0" baseline="0" noProof="0" dirty="0" smtClean="0">
                <a:ln>
                  <a:noFill/>
                </a:ln>
                <a:solidFill>
                  <a:schemeClr val="tx2"/>
                </a:solidFill>
                <a:effectLst/>
                <a:uLnTx/>
                <a:uFillTx/>
                <a:latin typeface="+mn-lt"/>
                <a:ea typeface="+mn-ea"/>
                <a:cs typeface="+mn-cs"/>
              </a:rPr>
              <a:t>“When I left a juvenile justice facility and returned home, I was only one credit away from graduating…Unfortunately…my public school said that they would not accept my credits and that I would have to go back to 9</a:t>
            </a:r>
            <a:r>
              <a:rPr kumimoji="0" lang="en-US" altLang="en-US" sz="2400" b="0" i="0" u="none" strike="noStrike" kern="1200" cap="none" spc="0" normalizeH="0" baseline="30000" noProof="0" dirty="0" smtClean="0">
                <a:ln>
                  <a:noFill/>
                </a:ln>
                <a:solidFill>
                  <a:schemeClr val="tx2"/>
                </a:solidFill>
                <a:effectLst/>
                <a:uLnTx/>
                <a:uFillTx/>
                <a:latin typeface="+mn-lt"/>
                <a:ea typeface="+mn-ea"/>
                <a:cs typeface="+mn-cs"/>
              </a:rPr>
              <a:t>th</a:t>
            </a:r>
            <a:r>
              <a:rPr kumimoji="0" lang="en-US" altLang="en-US" sz="2400" b="0" i="0" u="none" strike="noStrike" kern="1200" cap="none" spc="0" normalizeH="0" baseline="0" noProof="0" dirty="0" smtClean="0">
                <a:ln>
                  <a:noFill/>
                </a:ln>
                <a:solidFill>
                  <a:schemeClr val="tx2"/>
                </a:solidFill>
                <a:effectLst/>
                <a:uLnTx/>
                <a:uFillTx/>
                <a:latin typeface="+mn-lt"/>
                <a:ea typeface="+mn-ea"/>
                <a:cs typeface="+mn-cs"/>
              </a:rPr>
              <a:t> grade or take GED classes.”</a:t>
            </a:r>
          </a:p>
          <a:p>
            <a:pPr marL="342900" marR="0" lvl="0" indent="-274320" algn="l" defTabSz="914400" rtl="0" eaLnBrk="1" fontAlgn="auto" latinLnBrk="0" hangingPunct="1">
              <a:lnSpc>
                <a:spcPct val="80000"/>
              </a:lnSpc>
              <a:spcBef>
                <a:spcPct val="20000"/>
              </a:spcBef>
              <a:spcAft>
                <a:spcPct val="50000"/>
              </a:spcAft>
              <a:buClr>
                <a:srgbClr val="990000"/>
              </a:buClr>
              <a:buSzPct val="76000"/>
              <a:buFont typeface="Wingdings" pitchFamily="2" charset="2"/>
              <a:buChar char="Ø"/>
              <a:tabLst/>
              <a:defRPr/>
            </a:pPr>
            <a:r>
              <a:rPr kumimoji="0" lang="en-US" altLang="en-US" sz="2400" b="0" i="0" u="none" strike="noStrike" kern="1200" cap="none" spc="0" normalizeH="0" baseline="0" noProof="0" dirty="0" smtClean="0">
                <a:ln>
                  <a:noFill/>
                </a:ln>
                <a:solidFill>
                  <a:schemeClr val="tx2"/>
                </a:solidFill>
                <a:effectLst/>
                <a:uLnTx/>
                <a:uFillTx/>
                <a:latin typeface="+mn-lt"/>
                <a:ea typeface="+mn-ea"/>
                <a:cs typeface="+mn-cs"/>
              </a:rPr>
              <a:t>“After I left my placement, I tried to re-enroll in my community school, but was told that I would be denied entry because I had been ‘truant.’”</a:t>
            </a: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0267" y="388267"/>
            <a:ext cx="4389460" cy="3252400"/>
          </a:xfrm>
          <a:prstGeom prst="rect">
            <a:avLst/>
          </a:prstGeom>
        </p:spPr>
      </p:pic>
    </p:spTree>
    <p:extLst>
      <p:ext uri="{BB962C8B-B14F-4D97-AF65-F5344CB8AC3E}">
        <p14:creationId xmlns:p14="http://schemas.microsoft.com/office/powerpoint/2010/main" val="2757692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534400" y="6408738"/>
            <a:ext cx="479425" cy="365125"/>
          </a:xfrm>
        </p:spPr>
        <p:txBody>
          <a:bodyPr/>
          <a:lstStyle/>
          <a:p>
            <a:pPr>
              <a:defRPr/>
            </a:pPr>
            <a:fld id="{DCF1C5BD-7097-467E-8442-9DA21017FB32}" type="slidenum">
              <a:rPr lang="en-US" sz="2000" smtClean="0">
                <a:solidFill>
                  <a:srgbClr val="000000"/>
                </a:solidFill>
              </a:rPr>
              <a:pPr>
                <a:defRPr/>
              </a:pPr>
              <a:t>8</a:t>
            </a:fld>
            <a:endParaRPr lang="en-US" sz="2000" dirty="0">
              <a:solidFill>
                <a:srgbClr val="000000"/>
              </a:solidFill>
            </a:endParaRPr>
          </a:p>
        </p:txBody>
      </p:sp>
      <p:sp>
        <p:nvSpPr>
          <p:cNvPr id="8" name="Rectangle 2"/>
          <p:cNvSpPr>
            <a:spLocks noGrp="1"/>
          </p:cNvSpPr>
          <p:nvPr>
            <p:ph type="title" idx="4294967295"/>
          </p:nvPr>
        </p:nvSpPr>
        <p:spPr>
          <a:xfrm>
            <a:off x="457200" y="668871"/>
            <a:ext cx="8305800" cy="1007529"/>
          </a:xfrm>
        </p:spPr>
        <p:txBody>
          <a:bodyPr anchor="ctr"/>
          <a:lstStyle/>
          <a:p>
            <a:r>
              <a:rPr lang="en-US" altLang="en-US" sz="5400" dirty="0" smtClean="0">
                <a:solidFill>
                  <a:srgbClr val="990000"/>
                </a:solidFill>
              </a:rPr>
              <a:t>Getting started…</a:t>
            </a:r>
          </a:p>
        </p:txBody>
      </p:sp>
      <p:sp>
        <p:nvSpPr>
          <p:cNvPr id="9" name="Rectangle 3"/>
          <p:cNvSpPr txBox="1">
            <a:spLocks/>
          </p:cNvSpPr>
          <p:nvPr/>
        </p:nvSpPr>
        <p:spPr>
          <a:xfrm>
            <a:off x="228600" y="2167466"/>
            <a:ext cx="8458200" cy="423333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80000"/>
              </a:lnSpc>
              <a:spcBef>
                <a:spcPct val="20000"/>
              </a:spcBef>
              <a:spcAft>
                <a:spcPct val="50000"/>
              </a:spcAft>
              <a:buClr>
                <a:schemeClr val="accent1"/>
              </a:buClr>
              <a:buSzPct val="76000"/>
              <a:buFont typeface="Wingdings 2" pitchFamily="18" charset="2"/>
              <a:buNone/>
              <a:tabLst/>
              <a:defRPr/>
            </a:pPr>
            <a:r>
              <a:rPr kumimoji="0" lang="en-US" altLang="en-US" sz="6600" b="0" i="0" u="none" strike="noStrike" kern="1200" cap="none" spc="0" normalizeH="0" baseline="0" noProof="0" dirty="0" smtClean="0">
                <a:ln>
                  <a:noFill/>
                </a:ln>
                <a:solidFill>
                  <a:schemeClr val="tx2"/>
                </a:solidFill>
                <a:effectLst/>
                <a:uLnTx/>
                <a:uFillTx/>
                <a:latin typeface="+mn-lt"/>
                <a:ea typeface="+mn-ea"/>
                <a:cs typeface="+mn-cs"/>
              </a:rPr>
              <a:t>Relationships are the key</a:t>
            </a:r>
          </a:p>
          <a:p>
            <a:pPr marL="0" marR="0" lvl="0" indent="0" algn="l" defTabSz="914400" rtl="0" eaLnBrk="1" fontAlgn="auto" latinLnBrk="0" hangingPunct="1">
              <a:lnSpc>
                <a:spcPct val="80000"/>
              </a:lnSpc>
              <a:spcBef>
                <a:spcPct val="20000"/>
              </a:spcBef>
              <a:spcAft>
                <a:spcPct val="50000"/>
              </a:spcAft>
              <a:buClr>
                <a:schemeClr val="accent1"/>
              </a:buClr>
              <a:buSzPct val="76000"/>
              <a:buFont typeface="Wingdings 2" pitchFamily="18" charset="2"/>
              <a:buNone/>
              <a:tabLst/>
              <a:defRPr/>
            </a:pPr>
            <a:endParaRPr kumimoji="0" lang="en-US" altLang="en-US" sz="16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80000"/>
              </a:lnSpc>
              <a:spcBef>
                <a:spcPct val="20000"/>
              </a:spcBef>
              <a:spcAft>
                <a:spcPct val="50000"/>
              </a:spcAft>
              <a:buClr>
                <a:schemeClr val="accent1"/>
              </a:buClr>
              <a:buSzPct val="76000"/>
              <a:buFont typeface="Wingdings 2" pitchFamily="18" charset="2"/>
              <a:buNone/>
              <a:tabLst/>
              <a:defRPr/>
            </a:pPr>
            <a:endParaRPr kumimoji="0" lang="en-US" altLang="en-US" sz="16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10" name="Picture 9"/>
          <p:cNvPicPr>
            <a:picLocks noChangeAspect="1"/>
          </p:cNvPicPr>
          <p:nvPr/>
        </p:nvPicPr>
        <p:blipFill>
          <a:blip r:embed="rId3" cstate="print"/>
          <a:stretch>
            <a:fillRect/>
          </a:stretch>
        </p:blipFill>
        <p:spPr>
          <a:xfrm>
            <a:off x="2590800" y="3677352"/>
            <a:ext cx="3810000" cy="1689100"/>
          </a:xfrm>
          <a:prstGeom prst="rect">
            <a:avLst/>
          </a:prstGeom>
        </p:spPr>
      </p:pic>
    </p:spTree>
    <p:extLst>
      <p:ext uri="{BB962C8B-B14F-4D97-AF65-F5344CB8AC3E}">
        <p14:creationId xmlns:p14="http://schemas.microsoft.com/office/powerpoint/2010/main" val="1077960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534400" y="6408738"/>
            <a:ext cx="479425" cy="365125"/>
          </a:xfrm>
        </p:spPr>
        <p:txBody>
          <a:bodyPr/>
          <a:lstStyle/>
          <a:p>
            <a:pPr>
              <a:defRPr/>
            </a:pPr>
            <a:fld id="{DCF1C5BD-7097-467E-8442-9DA21017FB32}" type="slidenum">
              <a:rPr lang="en-US" sz="2000" smtClean="0">
                <a:solidFill>
                  <a:srgbClr val="000000"/>
                </a:solidFill>
              </a:rPr>
              <a:pPr>
                <a:defRPr/>
              </a:pPr>
              <a:t>9</a:t>
            </a:fld>
            <a:endParaRPr lang="en-US" sz="2000" dirty="0">
              <a:solidFill>
                <a:srgbClr val="000000"/>
              </a:solidFill>
            </a:endParaRPr>
          </a:p>
        </p:txBody>
      </p:sp>
      <p:sp>
        <p:nvSpPr>
          <p:cNvPr id="8" name="Title 4"/>
          <p:cNvSpPr>
            <a:spLocks noGrp="1"/>
          </p:cNvSpPr>
          <p:nvPr>
            <p:ph type="title"/>
          </p:nvPr>
        </p:nvSpPr>
        <p:spPr>
          <a:xfrm>
            <a:off x="457200" y="277813"/>
            <a:ext cx="8229600" cy="1139825"/>
          </a:xfrm>
        </p:spPr>
        <p:txBody>
          <a:bodyPr/>
          <a:lstStyle/>
          <a:p>
            <a:r>
              <a:rPr lang="en-US" dirty="0" smtClean="0">
                <a:solidFill>
                  <a:srgbClr val="990000"/>
                </a:solidFill>
              </a:rPr>
              <a:t>Title I, Part D Amendments</a:t>
            </a:r>
            <a:endParaRPr lang="en-US" dirty="0">
              <a:solidFill>
                <a:srgbClr val="990000"/>
              </a:solidFill>
            </a:endParaRPr>
          </a:p>
        </p:txBody>
      </p:sp>
      <p:sp>
        <p:nvSpPr>
          <p:cNvPr id="9" name="Content Placeholder 5"/>
          <p:cNvSpPr>
            <a:spLocks noGrp="1"/>
          </p:cNvSpPr>
          <p:nvPr>
            <p:ph idx="1"/>
          </p:nvPr>
        </p:nvSpPr>
        <p:spPr>
          <a:xfrm>
            <a:off x="457200" y="1600200"/>
            <a:ext cx="3505200" cy="4530725"/>
          </a:xfrm>
        </p:spPr>
        <p:txBody>
          <a:bodyPr/>
          <a:lstStyle/>
          <a:p>
            <a:pPr>
              <a:buClr>
                <a:srgbClr val="990000"/>
              </a:buClr>
              <a:buFont typeface="Wingdings" pitchFamily="2" charset="2"/>
              <a:buChar char="Ø"/>
            </a:pPr>
            <a:r>
              <a:rPr lang="en-US" dirty="0" smtClean="0"/>
              <a:t>What the Every Student Succeeds Act Means for Youth in the Juvenile </a:t>
            </a:r>
            <a:r>
              <a:rPr lang="en-US" dirty="0"/>
              <a:t>Justice System: </a:t>
            </a:r>
            <a:r>
              <a:rPr lang="en-US" dirty="0">
                <a:hlinkClick r:id="rId3"/>
              </a:rPr>
              <a:t>http://</a:t>
            </a:r>
            <a:r>
              <a:rPr lang="en-US" dirty="0" smtClean="0">
                <a:hlinkClick r:id="rId3"/>
              </a:rPr>
              <a:t>www.jlc.org/sites/default/files/ESSAJJ_Factsheet_FinalWebinarVersion_Jan262016.pdf</a:t>
            </a:r>
            <a:endParaRPr lang="en-US" dirty="0" smtClean="0"/>
          </a:p>
          <a:p>
            <a:pPr marL="0" indent="0">
              <a:buNone/>
            </a:pPr>
            <a:endParaRPr lang="en-US" dirty="0"/>
          </a:p>
        </p:txBody>
      </p:sp>
      <p:pic>
        <p:nvPicPr>
          <p:cNvPr id="10" name="Picture 9"/>
          <p:cNvPicPr>
            <a:picLocks noChangeAspect="1"/>
          </p:cNvPicPr>
          <p:nvPr/>
        </p:nvPicPr>
        <p:blipFill>
          <a:blip r:embed="rId4" cstate="print"/>
          <a:stretch>
            <a:fillRect/>
          </a:stretch>
        </p:blipFill>
        <p:spPr>
          <a:xfrm rot="169334">
            <a:off x="4677408" y="1840240"/>
            <a:ext cx="3667601" cy="4371975"/>
          </a:xfrm>
          <a:prstGeom prst="rect">
            <a:avLst/>
          </a:prstGeom>
          <a:ln w="22225">
            <a:solidFill>
              <a:schemeClr val="tx1">
                <a:lumMod val="85000"/>
                <a:lumOff val="15000"/>
              </a:schemeClr>
            </a:solidFill>
          </a:ln>
        </p:spPr>
      </p:pic>
    </p:spTree>
    <p:extLst>
      <p:ext uri="{BB962C8B-B14F-4D97-AF65-F5344CB8AC3E}">
        <p14:creationId xmlns:p14="http://schemas.microsoft.com/office/powerpoint/2010/main" val="9339670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ISE Presentation Templa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9589</TotalTime>
  <Words>2789</Words>
  <Application>Microsoft Office PowerPoint</Application>
  <PresentationFormat>On-screen Show (4:3)</PresentationFormat>
  <Paragraphs>542</Paragraphs>
  <Slides>27</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MS PGothic</vt:lpstr>
      <vt:lpstr>Arial</vt:lpstr>
      <vt:lpstr>Arial Black</vt:lpstr>
      <vt:lpstr>Calibri</vt:lpstr>
      <vt:lpstr>Cambria</vt:lpstr>
      <vt:lpstr>Century Gothic</vt:lpstr>
      <vt:lpstr>French Script MT</vt:lpstr>
      <vt:lpstr>Times New Roman</vt:lpstr>
      <vt:lpstr>Wingdings</vt:lpstr>
      <vt:lpstr>Wingdings 2</vt:lpstr>
      <vt:lpstr>RAISE Presentation Template</vt:lpstr>
      <vt:lpstr>PowerPoint Presentation</vt:lpstr>
      <vt:lpstr>PowerPoint Presentation</vt:lpstr>
      <vt:lpstr>Reaching and Serving Students in  Juvenile Justice  Amendments to Title I, Part D</vt:lpstr>
      <vt:lpstr>Our Presenter:     Kate Burdick</vt:lpstr>
      <vt:lpstr>PowerPoint Presentation</vt:lpstr>
      <vt:lpstr>PowerPoint Presentation</vt:lpstr>
      <vt:lpstr>Reentry Struggles</vt:lpstr>
      <vt:lpstr>Getting started…</vt:lpstr>
      <vt:lpstr>Title I, Part D Amendments</vt:lpstr>
      <vt:lpstr>Title I, Part D Amendments</vt:lpstr>
      <vt:lpstr>Title I, Part D</vt:lpstr>
      <vt:lpstr>Educational Assessment</vt:lpstr>
      <vt:lpstr>Records Transfer</vt:lpstr>
      <vt:lpstr>PowerPoint Presentation</vt:lpstr>
      <vt:lpstr>Credit Transfer</vt:lpstr>
      <vt:lpstr>Timely and Appropriate  Re-enrollment</vt:lpstr>
      <vt:lpstr>Ed. Opportunities at Reentry</vt:lpstr>
      <vt:lpstr>HS Diploma</vt:lpstr>
      <vt:lpstr>Other Provisions</vt:lpstr>
      <vt:lpstr>Other laws!</vt:lpstr>
      <vt:lpstr>More Resources</vt:lpstr>
      <vt:lpstr>Contact Information </vt:lpstr>
      <vt:lpstr>Questions?</vt:lpstr>
      <vt:lpstr>Reaching and Serving Youth in Juvenile Justice Systems</vt:lpstr>
      <vt:lpstr>Reaching and Serving Youth in Juvenile Justice Systems</vt:lpstr>
      <vt:lpstr>PowerPoint Presentation</vt:lpstr>
      <vt:lpstr>Please share your feedback:</vt:lpstr>
    </vt:vector>
  </TitlesOfParts>
  <Company>SPAN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 Jennings</dc:creator>
  <cp:lastModifiedBy>Lisa Kupper</cp:lastModifiedBy>
  <cp:revision>154</cp:revision>
  <dcterms:created xsi:type="dcterms:W3CDTF">2015-03-26T22:37:27Z</dcterms:created>
  <dcterms:modified xsi:type="dcterms:W3CDTF">2016-09-20T20:45:03Z</dcterms:modified>
</cp:coreProperties>
</file>