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258" r:id="rId3"/>
    <p:sldId id="266" r:id="rId4"/>
    <p:sldId id="260" r:id="rId5"/>
    <p:sldId id="298"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97" r:id="rId20"/>
    <p:sldId id="280" r:id="rId21"/>
    <p:sldId id="281" r:id="rId22"/>
    <p:sldId id="282" r:id="rId23"/>
    <p:sldId id="283" r:id="rId24"/>
    <p:sldId id="284" r:id="rId25"/>
    <p:sldId id="285" r:id="rId26"/>
    <p:sldId id="286" r:id="rId27"/>
    <p:sldId id="287" r:id="rId28"/>
    <p:sldId id="288" r:id="rId29"/>
    <p:sldId id="289" r:id="rId30"/>
    <p:sldId id="291" r:id="rId31"/>
    <p:sldId id="292" r:id="rId32"/>
    <p:sldId id="295" r:id="rId33"/>
    <p:sldId id="294" r:id="rId34"/>
    <p:sldId id="296" r:id="rId35"/>
    <p:sldId id="26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0281" autoAdjust="0"/>
  </p:normalViewPr>
  <p:slideViewPr>
    <p:cSldViewPr snapToGrid="0" snapToObjects="1">
      <p:cViewPr varScale="1">
        <p:scale>
          <a:sx n="100" d="100"/>
          <a:sy n="100" d="100"/>
        </p:scale>
        <p:origin x="1836" y="72"/>
      </p:cViewPr>
      <p:guideLst>
        <p:guide orient="horz" pos="2160"/>
        <p:guide pos="2880"/>
      </p:guideLst>
    </p:cSldViewPr>
  </p:slideViewPr>
  <p:outlineViewPr>
    <p:cViewPr>
      <p:scale>
        <a:sx n="33" d="100"/>
        <a:sy n="33" d="100"/>
      </p:scale>
      <p:origin x="0" y="-4536"/>
    </p:cViewPr>
  </p:outlineViewPr>
  <p:notesTextViewPr>
    <p:cViewPr>
      <p:scale>
        <a:sx n="100" d="100"/>
        <a:sy n="100" d="100"/>
      </p:scale>
      <p:origin x="0" y="0"/>
    </p:cViewPr>
  </p:notesTextViewPr>
  <p:sorterViewPr>
    <p:cViewPr>
      <p:scale>
        <a:sx n="100" d="100"/>
        <a:sy n="100" d="100"/>
      </p:scale>
      <p:origin x="0" y="-4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C29A7-B308-9A40-8973-8AE931814207}" type="datetimeFigureOut">
              <a:rPr lang="en-US" smtClean="0"/>
              <a:t>11/14/2017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5D579-8038-444A-B58F-A42BB5F4499E}" type="slidenum">
              <a:rPr lang="en-US" smtClean="0"/>
              <a:t>‹#›</a:t>
            </a:fld>
            <a:endParaRPr lang="en-US"/>
          </a:p>
        </p:txBody>
      </p:sp>
    </p:spTree>
    <p:extLst>
      <p:ext uri="{BB962C8B-B14F-4D97-AF65-F5344CB8AC3E}">
        <p14:creationId xmlns:p14="http://schemas.microsoft.com/office/powerpoint/2010/main" val="36078450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MS PGothic" charset="0"/>
                <a:cs typeface="MS PGothic" charset="0"/>
              </a:defRPr>
            </a:lvl1pPr>
            <a:lvl2pPr marL="742950" indent="-285750">
              <a:defRPr b="1">
                <a:solidFill>
                  <a:schemeClr val="tx1"/>
                </a:solidFill>
                <a:latin typeface="Arial" charset="0"/>
                <a:ea typeface="MS PGothic" charset="0"/>
                <a:cs typeface="MS PGothic" charset="0"/>
              </a:defRPr>
            </a:lvl2pPr>
            <a:lvl3pPr marL="1143000" indent="-228600">
              <a:defRPr b="1">
                <a:solidFill>
                  <a:schemeClr val="tx1"/>
                </a:solidFill>
                <a:latin typeface="Arial" charset="0"/>
                <a:ea typeface="MS PGothic" charset="0"/>
                <a:cs typeface="MS PGothic" charset="0"/>
              </a:defRPr>
            </a:lvl3pPr>
            <a:lvl4pPr marL="1600200" indent="-228600">
              <a:defRPr b="1">
                <a:solidFill>
                  <a:schemeClr val="tx1"/>
                </a:solidFill>
                <a:latin typeface="Arial" charset="0"/>
                <a:ea typeface="MS PGothic" charset="0"/>
                <a:cs typeface="MS PGothic" charset="0"/>
              </a:defRPr>
            </a:lvl4pPr>
            <a:lvl5pPr marL="2057400" indent="-22860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fld id="{183D4B94-83E5-AE47-A1B5-8C0F69267A13}" type="slidenum">
              <a:rPr lang="en-US" b="0">
                <a:latin typeface="Calibri" charset="0"/>
                <a:cs typeface="Arial" charset="0"/>
              </a:rPr>
              <a:pPr/>
              <a:t>4</a:t>
            </a:fld>
            <a:endParaRPr lang="en-US" b="0">
              <a:latin typeface="Calibri" charset="0"/>
              <a:cs typeface="Arial" charset="0"/>
            </a:endParaRPr>
          </a:p>
        </p:txBody>
      </p:sp>
    </p:spTree>
    <p:extLst>
      <p:ext uri="{BB962C8B-B14F-4D97-AF65-F5344CB8AC3E}">
        <p14:creationId xmlns:p14="http://schemas.microsoft.com/office/powerpoint/2010/main" val="2969575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9854FBF-9C8A-4CE4-97FA-F2A39A576F5A}" type="slidenum">
              <a:rPr lang="en-US" smtClean="0"/>
              <a:t>16</a:t>
            </a:fld>
            <a:endParaRPr lang="en-US"/>
          </a:p>
        </p:txBody>
      </p:sp>
    </p:spTree>
    <p:extLst>
      <p:ext uri="{BB962C8B-B14F-4D97-AF65-F5344CB8AC3E}">
        <p14:creationId xmlns:p14="http://schemas.microsoft.com/office/powerpoint/2010/main" val="63293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Modification Ideas: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Add discussion points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Add videos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Add information about other laws (ADA, WIOA)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Make it State Specific with state examples and state terminology</a:t>
            </a:r>
          </a:p>
        </p:txBody>
      </p:sp>
      <p:sp>
        <p:nvSpPr>
          <p:cNvPr id="4" name="Slide Number Placeholder 3"/>
          <p:cNvSpPr>
            <a:spLocks noGrp="1"/>
          </p:cNvSpPr>
          <p:nvPr>
            <p:ph type="sldNum" sz="quarter" idx="10"/>
          </p:nvPr>
        </p:nvSpPr>
        <p:spPr/>
        <p:txBody>
          <a:bodyPr/>
          <a:lstStyle/>
          <a:p>
            <a:fld id="{29854FBF-9C8A-4CE4-97FA-F2A39A576F5A}" type="slidenum">
              <a:rPr lang="en-US" smtClean="0"/>
              <a:t>17</a:t>
            </a:fld>
            <a:endParaRPr lang="en-US"/>
          </a:p>
        </p:txBody>
      </p:sp>
    </p:spTree>
    <p:extLst>
      <p:ext uri="{BB962C8B-B14F-4D97-AF65-F5344CB8AC3E}">
        <p14:creationId xmlns:p14="http://schemas.microsoft.com/office/powerpoint/2010/main" val="3373304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6924C-045C-9D46-8F1D-D9C29AE027BE}" type="slidenum">
              <a:rPr lang="en-US" smtClean="0"/>
              <a:t>21</a:t>
            </a:fld>
            <a:endParaRPr lang="en-US"/>
          </a:p>
        </p:txBody>
      </p:sp>
    </p:spTree>
    <p:extLst>
      <p:ext uri="{BB962C8B-B14F-4D97-AF65-F5344CB8AC3E}">
        <p14:creationId xmlns:p14="http://schemas.microsoft.com/office/powerpoint/2010/main" val="1996225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kern="1200" dirty="0">
                <a:solidFill>
                  <a:schemeClr val="tx1"/>
                </a:solidFill>
                <a:effectLst/>
                <a:latin typeface="+mn-lt"/>
                <a:ea typeface="+mn-ea"/>
                <a:cs typeface="+mn-cs"/>
              </a:rPr>
              <a:t>What’s Inside?</a:t>
            </a:r>
          </a:p>
          <a:p>
            <a:pPr fontAlgn="base"/>
            <a:r>
              <a:rPr lang="en-US" sz="1200" b="0" i="0" kern="1200" dirty="0">
                <a:solidFill>
                  <a:schemeClr val="tx1"/>
                </a:solidFill>
                <a:effectLst/>
                <a:latin typeface="+mn-lt"/>
                <a:ea typeface="+mn-ea"/>
                <a:cs typeface="+mn-cs"/>
              </a:rPr>
              <a:t>Inside the collection, Parent Centers and other stakeholders will find:</a:t>
            </a:r>
          </a:p>
          <a:p>
            <a:pPr fontAlgn="base"/>
            <a:r>
              <a:rPr lang="en-US" sz="1200" b="0" i="0" kern="1200" dirty="0">
                <a:solidFill>
                  <a:schemeClr val="tx1"/>
                </a:solidFill>
                <a:effectLst/>
                <a:latin typeface="+mn-lt"/>
                <a:ea typeface="+mn-ea"/>
                <a:cs typeface="+mn-cs"/>
              </a:rPr>
              <a:t>an overview of the requirements for functional behavior assessments and positive behavior supports (PBS) in the IEP under IDEA, both proactively and in response to behavioral incidents; and</a:t>
            </a:r>
          </a:p>
          <a:p>
            <a:pPr fontAlgn="base"/>
            <a:r>
              <a:rPr lang="en-US" sz="1200" b="0" i="0" kern="1200" dirty="0">
                <a:solidFill>
                  <a:schemeClr val="tx1"/>
                </a:solidFill>
                <a:effectLst/>
                <a:latin typeface="+mn-lt"/>
                <a:ea typeface="+mn-ea"/>
                <a:cs typeface="+mn-cs"/>
              </a:rPr>
              <a:t>the discipline-related procedural safeguards under general and special education law and court cases, including manifestation determinations.</a:t>
            </a:r>
          </a:p>
          <a:p>
            <a:pPr fontAlgn="base"/>
            <a:r>
              <a:rPr lang="en-US" sz="1200" b="0" i="0" kern="1200" dirty="0">
                <a:solidFill>
                  <a:schemeClr val="tx1"/>
                </a:solidFill>
                <a:effectLst/>
                <a:latin typeface="+mn-lt"/>
                <a:ea typeface="+mn-ea"/>
                <a:cs typeface="+mn-cs"/>
              </a:rPr>
              <a:t>Parent Centers and others can search the collection to identify key strategies, tools, and resources that they can use:</a:t>
            </a:r>
          </a:p>
          <a:p>
            <a:pPr fontAlgn="base"/>
            <a:r>
              <a:rPr lang="en-US" sz="1200" b="0" i="0" kern="1200" dirty="0">
                <a:solidFill>
                  <a:schemeClr val="tx1"/>
                </a:solidFill>
                <a:effectLst/>
                <a:latin typeface="+mn-lt"/>
                <a:ea typeface="+mn-ea"/>
                <a:cs typeface="+mn-cs"/>
              </a:rPr>
              <a:t>when advising and supporting parents around PBS and discipline issues, and</a:t>
            </a:r>
          </a:p>
          <a:p>
            <a:pPr fontAlgn="base"/>
            <a:r>
              <a:rPr lang="en-US" sz="1200" b="0" i="0" kern="1200" dirty="0">
                <a:solidFill>
                  <a:schemeClr val="tx1"/>
                </a:solidFill>
                <a:effectLst/>
                <a:latin typeface="+mn-lt"/>
                <a:ea typeface="+mn-ea"/>
                <a:cs typeface="+mn-cs"/>
              </a:rPr>
              <a:t>when partnering with state agencies on evidence-based strategies to improve performance on discipline-related indicators in the State Performance Plan/Annual Performance Report.</a:t>
            </a:r>
          </a:p>
        </p:txBody>
      </p:sp>
      <p:sp>
        <p:nvSpPr>
          <p:cNvPr id="4" name="Slide Number Placeholder 3"/>
          <p:cNvSpPr>
            <a:spLocks noGrp="1"/>
          </p:cNvSpPr>
          <p:nvPr>
            <p:ph type="sldNum" sz="quarter" idx="10"/>
          </p:nvPr>
        </p:nvSpPr>
        <p:spPr/>
        <p:txBody>
          <a:bodyPr/>
          <a:lstStyle/>
          <a:p>
            <a:fld id="{F206924C-045C-9D46-8F1D-D9C29AE027BE}" type="slidenum">
              <a:rPr lang="en-US" smtClean="0"/>
              <a:t>22</a:t>
            </a:fld>
            <a:endParaRPr lang="en-US"/>
          </a:p>
        </p:txBody>
      </p:sp>
    </p:spTree>
    <p:extLst>
      <p:ext uri="{BB962C8B-B14F-4D97-AF65-F5344CB8AC3E}">
        <p14:creationId xmlns:p14="http://schemas.microsoft.com/office/powerpoint/2010/main" val="631283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kern="1200" dirty="0">
                <a:solidFill>
                  <a:schemeClr val="tx1"/>
                </a:solidFill>
                <a:effectLst/>
                <a:latin typeface="+mn-lt"/>
                <a:ea typeface="+mn-ea"/>
                <a:cs typeface="+mn-cs"/>
              </a:rPr>
              <a:t>How was the Collection Developed?</a:t>
            </a:r>
          </a:p>
          <a:p>
            <a:pPr fontAlgn="base"/>
            <a:r>
              <a:rPr lang="en-US" sz="1200" b="0" i="0" kern="1200" dirty="0">
                <a:solidFill>
                  <a:schemeClr val="tx1"/>
                </a:solidFill>
                <a:effectLst/>
                <a:latin typeface="+mn-lt"/>
                <a:ea typeface="+mn-ea"/>
                <a:cs typeface="+mn-cs"/>
              </a:rPr>
              <a:t>Parent Center product advisors and reviewers identified resources on PBS, functional behavioral assessment, behavior intervention plans, and IDEA’s discipline rules and pooled their results—more than 110 resources. This was the initial “to be reviewed” collection of possibilities.</a:t>
            </a:r>
          </a:p>
          <a:p>
            <a:pPr fontAlgn="base"/>
            <a:r>
              <a:rPr lang="en-US" sz="1200" b="1" i="0" kern="1200" dirty="0">
                <a:solidFill>
                  <a:schemeClr val="tx1"/>
                </a:solidFill>
                <a:effectLst/>
                <a:latin typeface="+mn-lt"/>
                <a:ea typeface="+mn-ea"/>
                <a:cs typeface="+mn-cs"/>
              </a:rPr>
              <a:t>Before review began</a:t>
            </a:r>
            <a:r>
              <a:rPr lang="en-US" sz="1200" b="0" i="0" kern="1200" dirty="0">
                <a:solidFill>
                  <a:schemeClr val="tx1"/>
                </a:solidFill>
                <a:effectLst/>
                <a:latin typeface="+mn-lt"/>
                <a:ea typeface="+mn-ea"/>
                <a:cs typeface="+mn-cs"/>
              </a:rPr>
              <a:t> | Two screening tools were developed with an ad hoc group of Regional Parent TA Centers (RPTACs) and the Center for Parent Information and Resources (CPIR), to enable reviewers to have a tool that would provide consistency and guidance as they screened the resources and products.</a:t>
            </a:r>
          </a:p>
          <a:p>
            <a:pPr fontAlgn="base"/>
            <a:r>
              <a:rPr lang="en-US" sz="1200" b="0" i="0" kern="1200" dirty="0">
                <a:solidFill>
                  <a:schemeClr val="tx1"/>
                </a:solidFill>
                <a:effectLst/>
                <a:latin typeface="+mn-lt"/>
                <a:ea typeface="+mn-ea"/>
                <a:cs typeface="+mn-cs"/>
              </a:rPr>
              <a:t>The first tool was developed to quickly cull out the resources that didn’t “make the grade.”</a:t>
            </a:r>
          </a:p>
          <a:p>
            <a:pPr fontAlgn="base"/>
            <a:r>
              <a:rPr lang="en-US" sz="1200" b="0" i="0" kern="1200" dirty="0">
                <a:solidFill>
                  <a:schemeClr val="tx1"/>
                </a:solidFill>
                <a:effectLst/>
                <a:latin typeface="+mn-lt"/>
                <a:ea typeface="+mn-ea"/>
                <a:cs typeface="+mn-cs"/>
              </a:rPr>
              <a:t>The second tool enabled the reviewer to dig deeper into the resources to determine if it was of sufficient quality, relevance, and usefulness to be used by Parent Centers.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____________________________</a:t>
            </a:r>
          </a:p>
          <a:p>
            <a:pPr fontAlgn="base"/>
            <a:r>
              <a:rPr lang="en-US" sz="1200" b="1" i="0" u="none" strike="noStrike" kern="1200" dirty="0">
                <a:solidFill>
                  <a:schemeClr val="tx1"/>
                </a:solidFill>
                <a:effectLst/>
                <a:latin typeface="+mn-lt"/>
                <a:ea typeface="+mn-ea"/>
                <a:cs typeface="+mn-cs"/>
              </a:rPr>
              <a:t>The Review Process and Results</a:t>
            </a:r>
          </a:p>
          <a:p>
            <a:pPr fontAlgn="base"/>
            <a:r>
              <a:rPr lang="en-US" sz="1200" b="0" i="0" kern="1200" dirty="0">
                <a:solidFill>
                  <a:schemeClr val="tx1"/>
                </a:solidFill>
                <a:effectLst/>
                <a:latin typeface="+mn-lt"/>
                <a:ea typeface="+mn-ea"/>
                <a:cs typeface="+mn-cs"/>
              </a:rPr>
              <a:t>A training was developed and administered on how to use the two screening tools. Feedback was gathered (and will continue to be gathered) on how useful the tools are in providing Parent Center reviewers with a method to screen resources in a consistent manner.</a:t>
            </a:r>
          </a:p>
          <a:p>
            <a:pPr fontAlgn="base"/>
            <a:r>
              <a:rPr lang="en-US" sz="1200" b="1" i="0" kern="1200" dirty="0">
                <a:solidFill>
                  <a:schemeClr val="tx1"/>
                </a:solidFill>
                <a:effectLst/>
                <a:latin typeface="+mn-lt"/>
                <a:ea typeface="+mn-ea"/>
                <a:cs typeface="+mn-cs"/>
              </a:rPr>
              <a:t>Results of the review</a:t>
            </a:r>
            <a:r>
              <a:rPr lang="en-US" sz="1200" b="0" i="0" kern="1200" dirty="0">
                <a:solidFill>
                  <a:schemeClr val="tx1"/>
                </a:solidFill>
                <a:effectLst/>
                <a:latin typeface="+mn-lt"/>
                <a:ea typeface="+mn-ea"/>
                <a:cs typeface="+mn-cs"/>
              </a:rPr>
              <a:t> | 45 resources emerged from the review process as rated to be of high quality, highly relevant, and highly useful to Parent Centers. Those are the resources that comprise the collection you find here. The Center for Parent Information and Resources (CPIR) is very pleased to produce it online and host the collection.</a:t>
            </a:r>
          </a:p>
          <a:p>
            <a:pPr fontAlgn="base"/>
            <a:endParaRPr lang="en-US" sz="1200" b="0" i="0" kern="1200" dirty="0">
              <a:solidFill>
                <a:schemeClr val="tx1"/>
              </a:solidFill>
              <a:effectLst/>
              <a:latin typeface="+mn-lt"/>
              <a:ea typeface="+mn-ea"/>
              <a:cs typeface="+mn-cs"/>
            </a:endParaRPr>
          </a:p>
          <a:p>
            <a:pPr fontAlgn="base"/>
            <a:r>
              <a:rPr lang="en-US" sz="1200" b="1" i="0" kern="1200" dirty="0">
                <a:solidFill>
                  <a:schemeClr val="tx1"/>
                </a:solidFill>
                <a:effectLst/>
                <a:latin typeface="+mn-lt"/>
                <a:ea typeface="+mn-ea"/>
                <a:cs typeface="+mn-cs"/>
              </a:rPr>
              <a:t>In summary</a:t>
            </a:r>
          </a:p>
          <a:p>
            <a:pPr marL="0" marR="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began to plan for this collection,</a:t>
            </a:r>
            <a:r>
              <a:rPr lang="en-US" sz="1200" kern="1200" baseline="0" dirty="0">
                <a:solidFill>
                  <a:schemeClr val="tx1"/>
                </a:solidFill>
                <a:effectLst/>
                <a:latin typeface="+mn-lt"/>
                <a:ea typeface="+mn-ea"/>
                <a:cs typeface="+mn-cs"/>
              </a:rPr>
              <a:t> we realized right away that </a:t>
            </a:r>
            <a:r>
              <a:rPr lang="en-US" sz="1200" kern="1200" dirty="0">
                <a:solidFill>
                  <a:schemeClr val="tx1"/>
                </a:solidFill>
                <a:effectLst/>
                <a:latin typeface="+mn-lt"/>
                <a:ea typeface="+mn-ea"/>
                <a:cs typeface="+mn-cs"/>
              </a:rPr>
              <a:t>such a rich issue would need a repository as opposed to one tool.  The Curator</a:t>
            </a:r>
            <a:r>
              <a:rPr lang="en-US" sz="1200" kern="1200" baseline="0" dirty="0">
                <a:solidFill>
                  <a:schemeClr val="tx1"/>
                </a:solidFill>
                <a:effectLst/>
                <a:latin typeface="+mn-lt"/>
                <a:ea typeface="+mn-ea"/>
                <a:cs typeface="+mn-cs"/>
              </a:rPr>
              <a:t> of this Collection, </a:t>
            </a:r>
            <a:r>
              <a:rPr lang="en-US" sz="1200" kern="1200" dirty="0">
                <a:solidFill>
                  <a:schemeClr val="tx1"/>
                </a:solidFill>
                <a:effectLst/>
                <a:latin typeface="+mn-lt"/>
                <a:ea typeface="+mn-ea"/>
                <a:cs typeface="+mn-cs"/>
              </a:rPr>
              <a:t>Bonnie Dunham of the</a:t>
            </a:r>
            <a:r>
              <a:rPr lang="en-US" sz="1200" kern="1200" baseline="0" dirty="0">
                <a:solidFill>
                  <a:schemeClr val="tx1"/>
                </a:solidFill>
                <a:effectLst/>
                <a:latin typeface="+mn-lt"/>
                <a:ea typeface="+mn-ea"/>
                <a:cs typeface="+mn-cs"/>
              </a:rPr>
              <a:t> New Hampshire Parent Information Center,</a:t>
            </a:r>
            <a:r>
              <a:rPr lang="en-US" sz="1200" kern="1200" dirty="0">
                <a:solidFill>
                  <a:schemeClr val="tx1"/>
                </a:solidFill>
                <a:effectLst/>
                <a:latin typeface="+mn-lt"/>
                <a:ea typeface="+mn-ea"/>
                <a:cs typeface="+mn-cs"/>
              </a:rPr>
              <a:t> led the charge as resources from parent centers across the country</a:t>
            </a:r>
            <a:r>
              <a:rPr lang="en-US" sz="1200" kern="1200" baseline="0" dirty="0">
                <a:solidFill>
                  <a:schemeClr val="tx1"/>
                </a:solidFill>
                <a:effectLst/>
                <a:latin typeface="+mn-lt"/>
                <a:ea typeface="+mn-ea"/>
                <a:cs typeface="+mn-cs"/>
              </a:rPr>
              <a:t> were </a:t>
            </a:r>
            <a:r>
              <a:rPr lang="en-US" sz="1200" kern="1200" dirty="0">
                <a:solidFill>
                  <a:schemeClr val="tx1"/>
                </a:solidFill>
                <a:effectLst/>
                <a:latin typeface="+mn-lt"/>
                <a:ea typeface="+mn-ea"/>
                <a:cs typeface="+mn-cs"/>
              </a:rPr>
              <a:t>identified, collected and organized</a:t>
            </a:r>
            <a:r>
              <a:rPr lang="en-US" sz="1200" kern="1200" baseline="0" dirty="0">
                <a:solidFill>
                  <a:schemeClr val="tx1"/>
                </a:solidFill>
                <a:effectLst/>
                <a:latin typeface="+mn-lt"/>
                <a:ea typeface="+mn-ea"/>
                <a:cs typeface="+mn-cs"/>
              </a:rPr>
              <a:t>.  Then, the</a:t>
            </a:r>
            <a:r>
              <a:rPr lang="en-US" sz="1200" kern="1200" dirty="0">
                <a:solidFill>
                  <a:schemeClr val="tx1"/>
                </a:solidFill>
                <a:effectLst/>
                <a:latin typeface="+mn-lt"/>
                <a:ea typeface="+mn-ea"/>
                <a:cs typeface="+mn-cs"/>
              </a:rPr>
              <a:t> reviewer</a:t>
            </a:r>
            <a:r>
              <a:rPr lang="en-US" sz="1200" kern="1200" baseline="0" dirty="0">
                <a:solidFill>
                  <a:schemeClr val="tx1"/>
                </a:solidFill>
                <a:effectLst/>
                <a:latin typeface="+mn-lt"/>
                <a:ea typeface="+mn-ea"/>
                <a:cs typeface="+mn-cs"/>
              </a:rPr>
              <a:t>s </a:t>
            </a:r>
            <a:r>
              <a:rPr lang="en-US" sz="1200" kern="1200" dirty="0">
                <a:solidFill>
                  <a:schemeClr val="tx1"/>
                </a:solidFill>
                <a:effectLst/>
                <a:latin typeface="+mn-lt"/>
                <a:ea typeface="+mn-ea"/>
                <a:cs typeface="+mn-cs"/>
              </a:rPr>
              <a:t>were tasked with identifying the materials that best met the standards of high quality, relevant, and useful. </a:t>
            </a:r>
            <a:r>
              <a:rPr lang="en-US" sz="1200" kern="1200" baseline="0" dirty="0">
                <a:solidFill>
                  <a:schemeClr val="tx1"/>
                </a:solidFill>
                <a:effectLst/>
                <a:latin typeface="+mn-lt"/>
                <a:ea typeface="+mn-ea"/>
                <a:cs typeface="+mn-cs"/>
              </a:rPr>
              <a:t> The combined efforts of everyone mentioned r</a:t>
            </a:r>
            <a:r>
              <a:rPr lang="en-US" sz="1200" kern="1200" dirty="0">
                <a:solidFill>
                  <a:schemeClr val="tx1"/>
                </a:solidFill>
                <a:effectLst/>
                <a:latin typeface="+mn-lt"/>
                <a:ea typeface="+mn-ea"/>
                <a:cs typeface="+mn-cs"/>
              </a:rPr>
              <a:t>esulted in this comprehensive collection. We</a:t>
            </a:r>
            <a:r>
              <a:rPr lang="en-US" sz="1200" kern="1200" baseline="0" dirty="0">
                <a:solidFill>
                  <a:schemeClr val="tx1"/>
                </a:solidFill>
                <a:effectLst/>
                <a:latin typeface="+mn-lt"/>
                <a:ea typeface="+mn-ea"/>
                <a:cs typeface="+mn-cs"/>
              </a:rPr>
              <a:t> invite you to take a look at some of the resources housed in this collection, we’re sure you’ll return again and again.</a:t>
            </a:r>
          </a:p>
          <a:p>
            <a:pPr fontAlgn="base"/>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206924C-045C-9D46-8F1D-D9C29AE027BE}" type="slidenum">
              <a:rPr lang="en-US" smtClean="0"/>
              <a:t>23</a:t>
            </a:fld>
            <a:endParaRPr lang="en-US"/>
          </a:p>
        </p:txBody>
      </p:sp>
    </p:spTree>
    <p:extLst>
      <p:ext uri="{BB962C8B-B14F-4D97-AF65-F5344CB8AC3E}">
        <p14:creationId xmlns:p14="http://schemas.microsoft.com/office/powerpoint/2010/main" val="425761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collection is</a:t>
            </a:r>
            <a:r>
              <a:rPr lang="en-US" baseline="0" dirty="0"/>
              <a:t> divided into 3 topics: </a:t>
            </a:r>
          </a:p>
          <a:p>
            <a:r>
              <a:rPr lang="en-US" baseline="0" dirty="0"/>
              <a:t>   Positive Behavior Supports</a:t>
            </a:r>
          </a:p>
          <a:p>
            <a:r>
              <a:rPr lang="en-US" baseline="0" dirty="0"/>
              <a:t>   Functional Behavioral Assessment and Behavior Intervention Plans</a:t>
            </a:r>
          </a:p>
          <a:p>
            <a:r>
              <a:rPr lang="en-US" baseline="0" dirty="0"/>
              <a:t>   School Discipline</a:t>
            </a:r>
          </a:p>
          <a:p>
            <a:endParaRPr lang="en-US" baseline="0" dirty="0"/>
          </a:p>
          <a:p>
            <a:r>
              <a:rPr lang="en-US" baseline="0" dirty="0"/>
              <a:t>Each of the 3 topics has 3 types of resources:</a:t>
            </a:r>
          </a:p>
          <a:p>
            <a:r>
              <a:rPr lang="en-US" baseline="0" dirty="0"/>
              <a:t>   Good Reads</a:t>
            </a:r>
          </a:p>
          <a:p>
            <a:r>
              <a:rPr lang="en-US" baseline="0" dirty="0"/>
              <a:t>   Webinars, presentations, videos</a:t>
            </a:r>
          </a:p>
          <a:p>
            <a:r>
              <a:rPr lang="en-US" baseline="0" dirty="0"/>
              <a:t>   Webpages</a:t>
            </a:r>
          </a:p>
          <a:p>
            <a:endParaRPr lang="en-US" baseline="0" dirty="0"/>
          </a:p>
          <a:p>
            <a:r>
              <a:rPr lang="en-US" baseline="0" dirty="0"/>
              <a:t>Let’s take a tour of the 3 topics and for each topic, we’ll take a look at one type of resource</a:t>
            </a:r>
            <a:r>
              <a:rPr lang="mr-IN" baseline="0" dirty="0"/>
              <a: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206924C-045C-9D46-8F1D-D9C29AE027BE}" type="slidenum">
              <a:rPr lang="en-US" smtClean="0"/>
              <a:t>24</a:t>
            </a:fld>
            <a:endParaRPr lang="en-US"/>
          </a:p>
        </p:txBody>
      </p:sp>
    </p:spTree>
    <p:extLst>
      <p:ext uri="{BB962C8B-B14F-4D97-AF65-F5344CB8AC3E}">
        <p14:creationId xmlns:p14="http://schemas.microsoft.com/office/powerpoint/2010/main" val="2523613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5D579-8038-444A-B58F-A42BB5F4499E}" type="slidenum">
              <a:rPr lang="en-US" smtClean="0"/>
              <a:t>35</a:t>
            </a:fld>
            <a:endParaRPr lang="en-US"/>
          </a:p>
        </p:txBody>
      </p:sp>
    </p:spTree>
    <p:extLst>
      <p:ext uri="{BB962C8B-B14F-4D97-AF65-F5344CB8AC3E}">
        <p14:creationId xmlns:p14="http://schemas.microsoft.com/office/powerpoint/2010/main" val="206854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a:t>
            </a:r>
            <a:r>
              <a:rPr lang="en-US" baseline="0" dirty="0"/>
              <a:t> Process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Reviewers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Finalizing</a:t>
            </a:r>
            <a:endParaRPr lang="en-US" dirty="0"/>
          </a:p>
        </p:txBody>
      </p:sp>
      <p:sp>
        <p:nvSpPr>
          <p:cNvPr id="4" name="Slide Number Placeholder 3"/>
          <p:cNvSpPr>
            <a:spLocks noGrp="1"/>
          </p:cNvSpPr>
          <p:nvPr>
            <p:ph type="sldNum" sz="quarter" idx="10"/>
          </p:nvPr>
        </p:nvSpPr>
        <p:spPr/>
        <p:txBody>
          <a:bodyPr/>
          <a:lstStyle/>
          <a:p>
            <a:fld id="{29854FBF-9C8A-4CE4-97FA-F2A39A576F5A}" type="slidenum">
              <a:rPr lang="en-US" smtClean="0"/>
              <a:t>8</a:t>
            </a:fld>
            <a:endParaRPr lang="en-US"/>
          </a:p>
        </p:txBody>
      </p:sp>
    </p:spTree>
    <p:extLst>
      <p:ext uri="{BB962C8B-B14F-4D97-AF65-F5344CB8AC3E}">
        <p14:creationId xmlns:p14="http://schemas.microsoft.com/office/powerpoint/2010/main" val="346452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developed a training that Parent Centers can take, modify, and use to train parents and youth on the idea of inclusion.  The </a:t>
            </a:r>
            <a:r>
              <a:rPr lang="en-US" sz="1200" kern="1200" dirty="0" err="1">
                <a:solidFill>
                  <a:schemeClr val="tx1"/>
                </a:solidFill>
                <a:effectLst/>
                <a:latin typeface="+mn-lt"/>
                <a:ea typeface="+mn-ea"/>
                <a:cs typeface="+mn-cs"/>
              </a:rPr>
              <a:t>powerpoint</a:t>
            </a:r>
            <a:r>
              <a:rPr lang="en-US" sz="1200" kern="1200" dirty="0">
                <a:solidFill>
                  <a:schemeClr val="tx1"/>
                </a:solidFill>
                <a:effectLst/>
                <a:latin typeface="+mn-lt"/>
                <a:ea typeface="+mn-ea"/>
                <a:cs typeface="+mn-cs"/>
              </a:rPr>
              <a:t>, trainer notes and accompanying handouts are tools to help your Parent Center increase/improve the understanding of inclusion in the families you serve.  They are designed to get families excited about and want to push for full inclusion of their children.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be clear, this is not the “how to” of ensuring a child is fully included.  This is about understanding that inclusion is a right, that research has and continues to demonstrate that inclusion works, and that the Individuals with Disabilities Act (IDEA) has protections built into it that can be used to build a case for inclusion.  </a:t>
            </a:r>
          </a:p>
          <a:p>
            <a:endParaRPr lang="en-US" dirty="0"/>
          </a:p>
        </p:txBody>
      </p:sp>
      <p:sp>
        <p:nvSpPr>
          <p:cNvPr id="4" name="Slide Number Placeholder 3"/>
          <p:cNvSpPr>
            <a:spLocks noGrp="1"/>
          </p:cNvSpPr>
          <p:nvPr>
            <p:ph type="sldNum" sz="quarter" idx="10"/>
          </p:nvPr>
        </p:nvSpPr>
        <p:spPr/>
        <p:txBody>
          <a:bodyPr/>
          <a:lstStyle/>
          <a:p>
            <a:fld id="{29854FBF-9C8A-4CE4-97FA-F2A39A576F5A}" type="slidenum">
              <a:rPr lang="en-US" smtClean="0"/>
              <a:t>9</a:t>
            </a:fld>
            <a:endParaRPr lang="en-US"/>
          </a:p>
        </p:txBody>
      </p:sp>
    </p:spTree>
    <p:extLst>
      <p:ext uri="{BB962C8B-B14F-4D97-AF65-F5344CB8AC3E}">
        <p14:creationId xmlns:p14="http://schemas.microsoft.com/office/powerpoint/2010/main" val="116886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46</a:t>
            </a:r>
            <a:r>
              <a:rPr lang="en-US" baseline="0" dirty="0"/>
              <a:t> slides in the </a:t>
            </a:r>
            <a:r>
              <a:rPr lang="en-US" baseline="0" dirty="0" err="1"/>
              <a:t>powerpoint</a:t>
            </a:r>
            <a:r>
              <a:rPr lang="en-US" baseline="0" dirty="0"/>
              <a:t>.  </a:t>
            </a:r>
            <a:r>
              <a:rPr lang="en-US" dirty="0"/>
              <a:t>These are the four learning objectives.</a:t>
            </a:r>
          </a:p>
          <a:p>
            <a:endParaRPr lang="en-US" dirty="0"/>
          </a:p>
          <a:p>
            <a:r>
              <a:rPr lang="en-US" dirty="0"/>
              <a:t>Slides 1-6:</a:t>
            </a:r>
            <a:r>
              <a:rPr lang="en-US" baseline="0" dirty="0"/>
              <a:t>  introduction slides:  Introduce your org, what you do, how to reach, etc.  </a:t>
            </a:r>
          </a:p>
          <a:p>
            <a:endParaRPr lang="en-US" baseline="0" dirty="0"/>
          </a:p>
          <a:p>
            <a:r>
              <a:rPr lang="en-US" baseline="0" dirty="0"/>
              <a:t>Slides 7-16:  What is inclusion:  legal basis, myth vs research, allows for discussion</a:t>
            </a:r>
          </a:p>
          <a:p>
            <a:endParaRPr lang="en-US" baseline="0" dirty="0"/>
          </a:p>
          <a:p>
            <a:r>
              <a:rPr lang="en-US" baseline="0" dirty="0"/>
              <a:t>Slides 17-24:  Benefits (membership, knowledge and skills, relationships), guiding principles, a valued life</a:t>
            </a:r>
          </a:p>
          <a:p>
            <a:endParaRPr lang="en-US" baseline="0" dirty="0"/>
          </a:p>
          <a:p>
            <a:r>
              <a:rPr lang="en-US" baseline="0" dirty="0"/>
              <a:t>Slides 25-34:  how IDEA is organized to support inclusion (how it’s built into B, C, D, </a:t>
            </a:r>
            <a:r>
              <a:rPr lang="en-US" baseline="0" dirty="0" err="1"/>
              <a:t>etc</a:t>
            </a:r>
            <a:r>
              <a:rPr lang="en-US" baseline="0" dirty="0"/>
              <a:t>)</a:t>
            </a:r>
          </a:p>
          <a:p>
            <a:endParaRPr lang="en-US" baseline="0" dirty="0"/>
          </a:p>
          <a:p>
            <a:r>
              <a:rPr lang="en-US" baseline="0" dirty="0"/>
              <a:t>Slides 35-42:  6 Key Components (All means all, Nondiscriminatory </a:t>
            </a:r>
            <a:r>
              <a:rPr lang="en-US" baseline="0" dirty="0" err="1"/>
              <a:t>Identificiation</a:t>
            </a:r>
            <a:r>
              <a:rPr lang="en-US" baseline="0" dirty="0"/>
              <a:t> and Evaluation, FAPE, LRE, Due Process Safeguards, and Shared Decision Making)</a:t>
            </a:r>
          </a:p>
          <a:p>
            <a:endParaRPr lang="en-US" baseline="0" dirty="0"/>
          </a:p>
          <a:p>
            <a:r>
              <a:rPr lang="en-US" baseline="0" dirty="0"/>
              <a:t>Slides 43-46:  Review and Wrap Up slides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9854FBF-9C8A-4CE4-97FA-F2A39A576F5A}" type="slidenum">
              <a:rPr lang="en-US" smtClean="0"/>
              <a:t>10</a:t>
            </a:fld>
            <a:endParaRPr lang="en-US"/>
          </a:p>
        </p:txBody>
      </p:sp>
    </p:spTree>
    <p:extLst>
      <p:ext uri="{BB962C8B-B14F-4D97-AF65-F5344CB8AC3E}">
        <p14:creationId xmlns:p14="http://schemas.microsoft.com/office/powerpoint/2010/main" val="2373690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54FBF-9C8A-4CE4-97FA-F2A39A576F5A}" type="slidenum">
              <a:rPr lang="en-US" smtClean="0"/>
              <a:t>11</a:t>
            </a:fld>
            <a:endParaRPr lang="en-US"/>
          </a:p>
        </p:txBody>
      </p:sp>
    </p:spTree>
    <p:extLst>
      <p:ext uri="{BB962C8B-B14F-4D97-AF65-F5344CB8AC3E}">
        <p14:creationId xmlns:p14="http://schemas.microsoft.com/office/powerpoint/2010/main" val="188856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AAWtK</a:t>
            </a:r>
            <a:r>
              <a:rPr lang="en-US" dirty="0"/>
              <a:t>:  alphabetical,</a:t>
            </a:r>
            <a:r>
              <a:rPr lang="en-US" baseline="0" dirty="0"/>
              <a:t> words include “access to the general curriculum”, “modifications”, Section 504, LRE, </a:t>
            </a:r>
            <a:r>
              <a:rPr lang="en-US" baseline="0" dirty="0" err="1"/>
              <a:t>etc</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is Inclusion:  Examples:  </a:t>
            </a:r>
            <a:r>
              <a:rPr lang="en-US" sz="1200" kern="1200" dirty="0">
                <a:solidFill>
                  <a:schemeClr val="tx1"/>
                </a:solidFill>
                <a:effectLst/>
                <a:latin typeface="+mn-lt"/>
                <a:ea typeface="+mn-ea"/>
                <a:cs typeface="+mn-cs"/>
              </a:rPr>
              <a:t>Involving students with disabilities with the supports they need in age-appropriate academic classes, all classroom and school activities during the school day, and extracurricular and nonacademic activities. Teaching all children to understand and accept human differences.</a:t>
            </a:r>
          </a:p>
          <a:p>
            <a:r>
              <a:rPr lang="en-US" sz="1200" kern="1200" dirty="0">
                <a:solidFill>
                  <a:schemeClr val="tx1"/>
                </a:solidFill>
                <a:effectLst/>
                <a:latin typeface="+mn-lt"/>
                <a:ea typeface="+mn-ea"/>
                <a:cs typeface="+mn-cs"/>
              </a:rPr>
              <a:t>Students with and without disabilities demonstrate increased benefits, both academically and socially</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6 IDEA Components </a:t>
            </a:r>
            <a:r>
              <a:rPr lang="en-US" baseline="0" dirty="0"/>
              <a:t>(All means all, Nondiscriminatory </a:t>
            </a:r>
            <a:r>
              <a:rPr lang="en-US" baseline="0" dirty="0" err="1"/>
              <a:t>Identificiation</a:t>
            </a:r>
            <a:r>
              <a:rPr lang="en-US" baseline="0" dirty="0"/>
              <a:t> and Evaluation, FAPE, LRE, Due Process Safeguards, and Shared Decision Making)</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9854FBF-9C8A-4CE4-97FA-F2A39A576F5A}" type="slidenum">
              <a:rPr lang="en-US" smtClean="0"/>
              <a:t>12</a:t>
            </a:fld>
            <a:endParaRPr lang="en-US"/>
          </a:p>
        </p:txBody>
      </p:sp>
    </p:spTree>
    <p:extLst>
      <p:ext uri="{BB962C8B-B14F-4D97-AF65-F5344CB8AC3E}">
        <p14:creationId xmlns:p14="http://schemas.microsoft.com/office/powerpoint/2010/main" val="3365637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a:t>
            </a:r>
            <a:r>
              <a:rPr lang="en-US" baseline="0" dirty="0"/>
              <a:t> Directions at the beginning, help with knowing what slides need customization and then suggested trainer notes for each slides</a:t>
            </a:r>
            <a:endParaRPr lang="en-US" dirty="0"/>
          </a:p>
        </p:txBody>
      </p:sp>
      <p:sp>
        <p:nvSpPr>
          <p:cNvPr id="4" name="Slide Number Placeholder 3"/>
          <p:cNvSpPr>
            <a:spLocks noGrp="1"/>
          </p:cNvSpPr>
          <p:nvPr>
            <p:ph type="sldNum" sz="quarter" idx="10"/>
          </p:nvPr>
        </p:nvSpPr>
        <p:spPr/>
        <p:txBody>
          <a:bodyPr/>
          <a:lstStyle/>
          <a:p>
            <a:fld id="{29854FBF-9C8A-4CE4-97FA-F2A39A576F5A}" type="slidenum">
              <a:rPr lang="en-US" smtClean="0"/>
              <a:t>13</a:t>
            </a:fld>
            <a:endParaRPr lang="en-US"/>
          </a:p>
        </p:txBody>
      </p:sp>
    </p:spTree>
    <p:extLst>
      <p:ext uri="{BB962C8B-B14F-4D97-AF65-F5344CB8AC3E}">
        <p14:creationId xmlns:p14="http://schemas.microsoft.com/office/powerpoint/2010/main" val="1829137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a:t>
            </a:r>
            <a:r>
              <a:rPr lang="en-US" baseline="0" dirty="0"/>
              <a:t> Process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Reviewers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Finalizing</a:t>
            </a:r>
            <a:endParaRPr lang="en-US" dirty="0"/>
          </a:p>
        </p:txBody>
      </p:sp>
      <p:sp>
        <p:nvSpPr>
          <p:cNvPr id="4" name="Slide Number Placeholder 3"/>
          <p:cNvSpPr>
            <a:spLocks noGrp="1"/>
          </p:cNvSpPr>
          <p:nvPr>
            <p:ph type="sldNum" sz="quarter" idx="10"/>
          </p:nvPr>
        </p:nvSpPr>
        <p:spPr/>
        <p:txBody>
          <a:bodyPr/>
          <a:lstStyle/>
          <a:p>
            <a:fld id="{29854FBF-9C8A-4CE4-97FA-F2A39A576F5A}" type="slidenum">
              <a:rPr lang="en-US" smtClean="0"/>
              <a:t>14</a:t>
            </a:fld>
            <a:endParaRPr lang="en-US"/>
          </a:p>
        </p:txBody>
      </p:sp>
    </p:spTree>
    <p:extLst>
      <p:ext uri="{BB962C8B-B14F-4D97-AF65-F5344CB8AC3E}">
        <p14:creationId xmlns:p14="http://schemas.microsoft.com/office/powerpoint/2010/main" val="148100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9854FBF-9C8A-4CE4-97FA-F2A39A576F5A}" type="slidenum">
              <a:rPr lang="en-US" smtClean="0"/>
              <a:t>15</a:t>
            </a:fld>
            <a:endParaRPr lang="en-US"/>
          </a:p>
        </p:txBody>
      </p:sp>
    </p:spTree>
    <p:extLst>
      <p:ext uri="{BB962C8B-B14F-4D97-AF65-F5344CB8AC3E}">
        <p14:creationId xmlns:p14="http://schemas.microsoft.com/office/powerpoint/2010/main" val="2252709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7951C9-3E17-D94E-8C01-966472576158}"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79A-E2EF-9A4B-A5A3-DD806E400CED}" type="slidenum">
              <a:rPr lang="en-US" smtClean="0"/>
              <a:t>‹#›</a:t>
            </a:fld>
            <a:endParaRPr lang="en-US"/>
          </a:p>
        </p:txBody>
      </p:sp>
    </p:spTree>
    <p:extLst>
      <p:ext uri="{BB962C8B-B14F-4D97-AF65-F5344CB8AC3E}">
        <p14:creationId xmlns:p14="http://schemas.microsoft.com/office/powerpoint/2010/main" val="2414714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7951C9-3E17-D94E-8C01-966472576158}"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79A-E2EF-9A4B-A5A3-DD806E400CED}" type="slidenum">
              <a:rPr lang="en-US" smtClean="0"/>
              <a:t>‹#›</a:t>
            </a:fld>
            <a:endParaRPr lang="en-US"/>
          </a:p>
        </p:txBody>
      </p:sp>
    </p:spTree>
    <p:extLst>
      <p:ext uri="{BB962C8B-B14F-4D97-AF65-F5344CB8AC3E}">
        <p14:creationId xmlns:p14="http://schemas.microsoft.com/office/powerpoint/2010/main" val="150353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7951C9-3E17-D94E-8C01-966472576158}"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79A-E2EF-9A4B-A5A3-DD806E400CED}" type="slidenum">
              <a:rPr lang="en-US" smtClean="0"/>
              <a:t>‹#›</a:t>
            </a:fld>
            <a:endParaRPr lang="en-US"/>
          </a:p>
        </p:txBody>
      </p:sp>
    </p:spTree>
    <p:extLst>
      <p:ext uri="{BB962C8B-B14F-4D97-AF65-F5344CB8AC3E}">
        <p14:creationId xmlns:p14="http://schemas.microsoft.com/office/powerpoint/2010/main" val="402117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7951C9-3E17-D94E-8C01-966472576158}"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79A-E2EF-9A4B-A5A3-DD806E400CED}" type="slidenum">
              <a:rPr lang="en-US" smtClean="0"/>
              <a:t>‹#›</a:t>
            </a:fld>
            <a:endParaRPr lang="en-US"/>
          </a:p>
        </p:txBody>
      </p:sp>
    </p:spTree>
    <p:extLst>
      <p:ext uri="{BB962C8B-B14F-4D97-AF65-F5344CB8AC3E}">
        <p14:creationId xmlns:p14="http://schemas.microsoft.com/office/powerpoint/2010/main" val="181569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7951C9-3E17-D94E-8C01-966472576158}"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C379A-E2EF-9A4B-A5A3-DD806E400CED}" type="slidenum">
              <a:rPr lang="en-US" smtClean="0"/>
              <a:t>‹#›</a:t>
            </a:fld>
            <a:endParaRPr lang="en-US"/>
          </a:p>
        </p:txBody>
      </p:sp>
    </p:spTree>
    <p:extLst>
      <p:ext uri="{BB962C8B-B14F-4D97-AF65-F5344CB8AC3E}">
        <p14:creationId xmlns:p14="http://schemas.microsoft.com/office/powerpoint/2010/main" val="21873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7951C9-3E17-D94E-8C01-966472576158}"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C379A-E2EF-9A4B-A5A3-DD806E400CED}" type="slidenum">
              <a:rPr lang="en-US" smtClean="0"/>
              <a:t>‹#›</a:t>
            </a:fld>
            <a:endParaRPr lang="en-US"/>
          </a:p>
        </p:txBody>
      </p:sp>
    </p:spTree>
    <p:extLst>
      <p:ext uri="{BB962C8B-B14F-4D97-AF65-F5344CB8AC3E}">
        <p14:creationId xmlns:p14="http://schemas.microsoft.com/office/powerpoint/2010/main" val="51713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7951C9-3E17-D94E-8C01-966472576158}"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C379A-E2EF-9A4B-A5A3-DD806E400CED}" type="slidenum">
              <a:rPr lang="en-US" smtClean="0"/>
              <a:t>‹#›</a:t>
            </a:fld>
            <a:endParaRPr lang="en-US"/>
          </a:p>
        </p:txBody>
      </p:sp>
    </p:spTree>
    <p:extLst>
      <p:ext uri="{BB962C8B-B14F-4D97-AF65-F5344CB8AC3E}">
        <p14:creationId xmlns:p14="http://schemas.microsoft.com/office/powerpoint/2010/main" val="67873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7951C9-3E17-D94E-8C01-966472576158}"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C379A-E2EF-9A4B-A5A3-DD806E400CED}" type="slidenum">
              <a:rPr lang="en-US" smtClean="0"/>
              <a:t>‹#›</a:t>
            </a:fld>
            <a:endParaRPr lang="en-US"/>
          </a:p>
        </p:txBody>
      </p:sp>
    </p:spTree>
    <p:extLst>
      <p:ext uri="{BB962C8B-B14F-4D97-AF65-F5344CB8AC3E}">
        <p14:creationId xmlns:p14="http://schemas.microsoft.com/office/powerpoint/2010/main" val="330879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951C9-3E17-D94E-8C01-966472576158}"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C379A-E2EF-9A4B-A5A3-DD806E400CED}" type="slidenum">
              <a:rPr lang="en-US" smtClean="0"/>
              <a:t>‹#›</a:t>
            </a:fld>
            <a:endParaRPr lang="en-US"/>
          </a:p>
        </p:txBody>
      </p:sp>
    </p:spTree>
    <p:extLst>
      <p:ext uri="{BB962C8B-B14F-4D97-AF65-F5344CB8AC3E}">
        <p14:creationId xmlns:p14="http://schemas.microsoft.com/office/powerpoint/2010/main" val="262246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7951C9-3E17-D94E-8C01-966472576158}"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C379A-E2EF-9A4B-A5A3-DD806E400CED}" type="slidenum">
              <a:rPr lang="en-US" smtClean="0"/>
              <a:t>‹#›</a:t>
            </a:fld>
            <a:endParaRPr lang="en-US"/>
          </a:p>
        </p:txBody>
      </p:sp>
    </p:spTree>
    <p:extLst>
      <p:ext uri="{BB962C8B-B14F-4D97-AF65-F5344CB8AC3E}">
        <p14:creationId xmlns:p14="http://schemas.microsoft.com/office/powerpoint/2010/main" val="353365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7951C9-3E17-D94E-8C01-966472576158}"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C379A-E2EF-9A4B-A5A3-DD806E400CED}" type="slidenum">
              <a:rPr lang="en-US" smtClean="0"/>
              <a:t>‹#›</a:t>
            </a:fld>
            <a:endParaRPr lang="en-US"/>
          </a:p>
        </p:txBody>
      </p:sp>
    </p:spTree>
    <p:extLst>
      <p:ext uri="{BB962C8B-B14F-4D97-AF65-F5344CB8AC3E}">
        <p14:creationId xmlns:p14="http://schemas.microsoft.com/office/powerpoint/2010/main" val="223578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951C9-3E17-D94E-8C01-966472576158}" type="datetimeFigureOut">
              <a:rPr lang="en-US" smtClean="0"/>
              <a:t>11/14/2017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C379A-E2EF-9A4B-A5A3-DD806E400CED}" type="slidenum">
              <a:rPr lang="en-US" smtClean="0"/>
              <a:t>‹#›</a:t>
            </a:fld>
            <a:endParaRPr lang="en-US"/>
          </a:p>
        </p:txBody>
      </p:sp>
    </p:spTree>
    <p:extLst>
      <p:ext uri="{BB962C8B-B14F-4D97-AF65-F5344CB8AC3E}">
        <p14:creationId xmlns:p14="http://schemas.microsoft.com/office/powerpoint/2010/main" val="1862661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Word_Document.docx"/></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arentcenterhub.org/pbs-discipline-reviewer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http://www.parentcenterhub.org/pbs-fba-bip-discipline-resource-collec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parentcenterhub.org/pbs-resources/"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parentcenterhub.org/behavior-atschoo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hyperlink" Target="https://youtu.be/7qSCUy-WBJc?list=PL0Ifs2Vo5bLzK-j_DipqeNxNn4A78ot6W" TargetMode="External"/><Relationship Id="rId2" Type="http://schemas.openxmlformats.org/officeDocument/2006/relationships/hyperlink" Target="https://youtu.be/aL1eHt8DR7U"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www.youtube.com/watch?v=aL1eHt8DR7U&amp;feature=youtu.b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tiff"/><Relationship Id="rId1" Type="http://schemas.openxmlformats.org/officeDocument/2006/relationships/slideLayout" Target="../slideLayouts/slideLayout2.xml"/><Relationship Id="rId4" Type="http://schemas.openxmlformats.org/officeDocument/2006/relationships/image" Target="../media/image44.tiff"/></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mailto:agutierr@fhi360.org" TargetMode="External"/><Relationship Id="rId3" Type="http://schemas.openxmlformats.org/officeDocument/2006/relationships/image" Target="../media/image46.jpeg"/><Relationship Id="rId7" Type="http://schemas.openxmlformats.org/officeDocument/2006/relationships/hyperlink" Target="mailto:lkupper@fhi360.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mailto:jwilson@spannj.org" TargetMode="External"/><Relationship Id="rId5" Type="http://schemas.openxmlformats.org/officeDocument/2006/relationships/hyperlink" Target="mailto:malizo@spannj.org" TargetMode="External"/><Relationship Id="rId4" Type="http://schemas.openxmlformats.org/officeDocument/2006/relationships/hyperlink" Target="mailto:debra.Jennings@spannj.org" TargetMode="External"/><Relationship Id="rId9"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txBox="1">
            <a:spLocks noChangeArrowheads="1"/>
          </p:cNvSpPr>
          <p:nvPr/>
        </p:nvSpPr>
        <p:spPr bwMode="auto">
          <a:xfrm>
            <a:off x="495300" y="457200"/>
            <a:ext cx="8001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eaLnBrk="1" hangingPunct="1"/>
            <a:r>
              <a:rPr lang="en-US" b="0" dirty="0">
                <a:solidFill>
                  <a:srgbClr val="800000"/>
                </a:solidFill>
              </a:rPr>
              <a:t>New Parent Center Products You Can Use</a:t>
            </a:r>
          </a:p>
        </p:txBody>
      </p:sp>
      <p:sp>
        <p:nvSpPr>
          <p:cNvPr id="3075" name="Line 4"/>
          <p:cNvSpPr>
            <a:spLocks noChangeShapeType="1"/>
          </p:cNvSpPr>
          <p:nvPr/>
        </p:nvSpPr>
        <p:spPr bwMode="auto">
          <a:xfrm>
            <a:off x="1169988" y="1725613"/>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 name="Rectangle 6"/>
          <p:cNvSpPr>
            <a:spLocks noChangeArrowheads="1"/>
          </p:cNvSpPr>
          <p:nvPr/>
        </p:nvSpPr>
        <p:spPr bwMode="auto">
          <a:xfrm>
            <a:off x="495300" y="533400"/>
            <a:ext cx="8153400" cy="586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buFont typeface="Arial" charset="0"/>
              <a:buNone/>
            </a:pPr>
            <a:endParaRPr lang="en-US">
              <a:latin typeface="Calibri" charset="0"/>
            </a:endParaRPr>
          </a:p>
        </p:txBody>
      </p:sp>
      <p:sp>
        <p:nvSpPr>
          <p:cNvPr id="3077" name="Rectangle 7"/>
          <p:cNvSpPr>
            <a:spLocks noChangeArrowheads="1"/>
          </p:cNvSpPr>
          <p:nvPr/>
        </p:nvSpPr>
        <p:spPr bwMode="auto">
          <a:xfrm>
            <a:off x="695325" y="5562600"/>
            <a:ext cx="344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spcBef>
                <a:spcPct val="20000"/>
              </a:spcBef>
              <a:buFont typeface="Arial" charset="0"/>
              <a:buNone/>
            </a:pPr>
            <a:r>
              <a:rPr lang="en-US" sz="2000">
                <a:solidFill>
                  <a:srgbClr val="800000"/>
                </a:solidFill>
                <a:latin typeface="Calibri" charset="0"/>
              </a:rPr>
              <a:t>Center for Parent </a:t>
            </a:r>
            <a:br>
              <a:rPr lang="en-US" sz="2000">
                <a:solidFill>
                  <a:srgbClr val="800000"/>
                </a:solidFill>
                <a:latin typeface="Calibri" charset="0"/>
              </a:rPr>
            </a:br>
            <a:r>
              <a:rPr lang="en-US" sz="2000">
                <a:solidFill>
                  <a:srgbClr val="800000"/>
                </a:solidFill>
                <a:latin typeface="Calibri" charset="0"/>
              </a:rPr>
              <a:t>Information </a:t>
            </a:r>
            <a:r>
              <a:rPr lang="en-US" sz="2000">
                <a:solidFill>
                  <a:srgbClr val="800000"/>
                </a:solidFill>
                <a:latin typeface="French Script MT" charset="0"/>
              </a:rPr>
              <a:t>&amp;</a:t>
            </a:r>
            <a:r>
              <a:rPr lang="en-US" sz="2000">
                <a:solidFill>
                  <a:srgbClr val="800000"/>
                </a:solidFill>
                <a:latin typeface="Calibri" charset="0"/>
              </a:rPr>
              <a:t> Resources</a:t>
            </a:r>
          </a:p>
        </p:txBody>
      </p:sp>
      <p:pic>
        <p:nvPicPr>
          <p:cNvPr id="3078" name="Picture 8" descr="logoscreenshot-without nam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4325938"/>
            <a:ext cx="175260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10"/>
          <p:cNvSpPr>
            <a:spLocks noChangeArrowheads="1"/>
          </p:cNvSpPr>
          <p:nvPr/>
        </p:nvSpPr>
        <p:spPr bwMode="auto">
          <a:xfrm>
            <a:off x="381000" y="457200"/>
            <a:ext cx="8458200" cy="762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buFont typeface="Arial" charset="0"/>
              <a:buNone/>
            </a:pPr>
            <a:endParaRPr lang="en-US">
              <a:latin typeface="Calibri" charset="0"/>
            </a:endParaRPr>
          </a:p>
        </p:txBody>
      </p:sp>
      <p:sp>
        <p:nvSpPr>
          <p:cNvPr id="3080" name="Rectangle 11"/>
          <p:cNvSpPr>
            <a:spLocks noChangeArrowheads="1"/>
          </p:cNvSpPr>
          <p:nvPr/>
        </p:nvSpPr>
        <p:spPr bwMode="auto">
          <a:xfrm>
            <a:off x="228600" y="381000"/>
            <a:ext cx="8763000" cy="76200"/>
          </a:xfrm>
          <a:prstGeom prst="rect">
            <a:avLst/>
          </a:prstGeom>
          <a:solidFill>
            <a:schemeClr val="tx2"/>
          </a:solidFill>
          <a:ln w="9525">
            <a:solidFill>
              <a:srgbClr val="000000"/>
            </a:solidFill>
            <a:miter lim="800000"/>
            <a:headEnd/>
            <a:tailEnd/>
          </a:ln>
        </p:spPr>
        <p:txBody>
          <a:bodyPr wrap="none" anchor="ctr"/>
          <a:lstStyle/>
          <a:p>
            <a:pPr defTabSz="914400">
              <a:buFont typeface="Arial" charset="0"/>
              <a:buNone/>
            </a:pPr>
            <a:endParaRPr lang="en-US">
              <a:latin typeface="Calibri" charset="0"/>
            </a:endParaRPr>
          </a:p>
        </p:txBody>
      </p:sp>
      <p:sp>
        <p:nvSpPr>
          <p:cNvPr id="3081" name="Line 12"/>
          <p:cNvSpPr>
            <a:spLocks noChangeShapeType="1"/>
          </p:cNvSpPr>
          <p:nvPr/>
        </p:nvSpPr>
        <p:spPr bwMode="auto">
          <a:xfrm>
            <a:off x="495300" y="4111625"/>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Rectangle 16"/>
          <p:cNvSpPr>
            <a:spLocks noChangeArrowheads="1"/>
          </p:cNvSpPr>
          <p:nvPr/>
        </p:nvSpPr>
        <p:spPr bwMode="auto">
          <a:xfrm>
            <a:off x="609600" y="2394565"/>
            <a:ext cx="7772400" cy="140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73288" indent="-2173288" algn="ctr" defTabSz="914400">
              <a:spcBef>
                <a:spcPct val="20000"/>
              </a:spcBef>
              <a:buFont typeface="Arial" charset="0"/>
              <a:buNone/>
            </a:pPr>
            <a:r>
              <a:rPr lang="en-US" sz="2000" dirty="0"/>
              <a:t>The webinar will begin shortly.</a:t>
            </a:r>
          </a:p>
          <a:p>
            <a:pPr marL="2173288" indent="-2173288" algn="ctr" defTabSz="914400"/>
            <a:r>
              <a:rPr lang="it-IT" sz="2000" dirty="0">
                <a:solidFill>
                  <a:srgbClr val="800000"/>
                </a:solidFill>
              </a:rPr>
              <a:t>For Audio: 877-713-0446,</a:t>
            </a:r>
          </a:p>
          <a:p>
            <a:pPr marL="2173288" indent="-2173288" algn="ctr" defTabSz="914400"/>
            <a:r>
              <a:rPr lang="it-IT" sz="2000" dirty="0">
                <a:solidFill>
                  <a:srgbClr val="800000"/>
                </a:solidFill>
              </a:rPr>
              <a:t>Conference Code: 101 725 8988</a:t>
            </a:r>
            <a:endParaRPr lang="en-US" sz="2000" dirty="0">
              <a:solidFill>
                <a:srgbClr val="800000"/>
              </a:solidFill>
            </a:endParaRPr>
          </a:p>
          <a:p>
            <a:pPr marL="2173288" indent="-2173288" algn="ctr" defTabSz="914400">
              <a:spcBef>
                <a:spcPct val="20000"/>
              </a:spcBef>
              <a:buFont typeface="Arial" charset="0"/>
              <a:buNone/>
            </a:pPr>
            <a:endParaRPr lang="en-US" sz="2000" b="0" dirty="0">
              <a:latin typeface="Calibri" charset="0"/>
            </a:endParaRPr>
          </a:p>
        </p:txBody>
      </p:sp>
      <p:sp>
        <p:nvSpPr>
          <p:cNvPr id="3083" name="Rectangle 11"/>
          <p:cNvSpPr>
            <a:spLocks noChangeArrowheads="1"/>
          </p:cNvSpPr>
          <p:nvPr/>
        </p:nvSpPr>
        <p:spPr bwMode="auto">
          <a:xfrm>
            <a:off x="4440238" y="4543425"/>
            <a:ext cx="3868495" cy="147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4488" indent="-227013" defTabSz="914400">
              <a:spcBef>
                <a:spcPct val="20000"/>
              </a:spcBef>
              <a:buFont typeface="Arial" charset="0"/>
              <a:buNone/>
            </a:pPr>
            <a:r>
              <a:rPr lang="en-US" sz="2000" i="1" dirty="0">
                <a:latin typeface="Calibri" charset="0"/>
              </a:rPr>
              <a:t>Please use the box below to tell us:</a:t>
            </a:r>
          </a:p>
          <a:p>
            <a:pPr marL="344488" indent="-227013" defTabSz="914400">
              <a:spcBef>
                <a:spcPct val="20000"/>
              </a:spcBef>
              <a:buClr>
                <a:srgbClr val="800000"/>
              </a:buClr>
              <a:buSzPct val="85000"/>
              <a:buFont typeface="Wingdings" charset="0"/>
              <a:buChar char="§"/>
            </a:pPr>
            <a:r>
              <a:rPr lang="en-US" sz="2000" dirty="0"/>
              <a:t>The name of your Parent Center</a:t>
            </a:r>
          </a:p>
          <a:p>
            <a:pPr marL="344488" indent="-227013" defTabSz="914400">
              <a:spcBef>
                <a:spcPct val="20000"/>
              </a:spcBef>
              <a:buClr>
                <a:srgbClr val="800000"/>
              </a:buClr>
              <a:buSzPct val="85000"/>
              <a:buFont typeface="Wingdings" charset="0"/>
              <a:buChar char="§"/>
            </a:pPr>
            <a:r>
              <a:rPr lang="en-US" sz="2000" dirty="0"/>
              <a:t>Your state</a:t>
            </a:r>
            <a:r>
              <a:rPr lang="en-US" dirty="0"/>
              <a:t> </a:t>
            </a:r>
          </a:p>
          <a:p>
            <a:pPr marL="344488" indent="-227013" defTabSz="914400">
              <a:spcBef>
                <a:spcPct val="20000"/>
              </a:spcBef>
              <a:buClr>
                <a:srgbClr val="800000"/>
              </a:buClr>
              <a:buSzPct val="85000"/>
              <a:buFont typeface="Wingdings" charset="0"/>
              <a:buChar char="§"/>
            </a:pPr>
            <a:r>
              <a:rPr lang="en-US" dirty="0"/>
              <a:t>Your email address</a:t>
            </a:r>
          </a:p>
        </p:txBody>
      </p:sp>
    </p:spTree>
    <p:extLst>
      <p:ext uri="{BB962C8B-B14F-4D97-AF65-F5344CB8AC3E}">
        <p14:creationId xmlns:p14="http://schemas.microsoft.com/office/powerpoint/2010/main" val="135747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0000"/>
                </a:solidFill>
              </a:rPr>
              <a:t>The </a:t>
            </a:r>
            <a:r>
              <a:rPr lang="en-US" sz="3200" b="1" dirty="0" err="1">
                <a:solidFill>
                  <a:srgbClr val="800000"/>
                </a:solidFill>
              </a:rPr>
              <a:t>Powerpoints</a:t>
            </a:r>
            <a:r>
              <a:rPr lang="en-US" sz="3200" b="1" dirty="0">
                <a:solidFill>
                  <a:srgbClr val="800000"/>
                </a:solidFill>
              </a:rPr>
              <a:t> … General Organization</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09999" y="1565049"/>
            <a:ext cx="7676801" cy="4483147"/>
          </a:xfrm>
        </p:spPr>
      </p:pic>
      <p:sp>
        <p:nvSpPr>
          <p:cNvPr id="4" name="Line 4">
            <a:extLst>
              <a:ext uri="{FF2B5EF4-FFF2-40B4-BE49-F238E27FC236}">
                <a16:creationId xmlns:a16="http://schemas.microsoft.com/office/drawing/2014/main" id="{4BE89891-1B78-4F80-BF0D-4096A5B01A27}"/>
              </a:ext>
            </a:extLst>
          </p:cNvPr>
          <p:cNvSpPr>
            <a:spLocks noChangeShapeType="1"/>
          </p:cNvSpPr>
          <p:nvPr/>
        </p:nvSpPr>
        <p:spPr bwMode="auto">
          <a:xfrm>
            <a:off x="1028308" y="1208833"/>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7415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0000"/>
                </a:solidFill>
              </a:rPr>
              <a:t>The </a:t>
            </a:r>
            <a:r>
              <a:rPr lang="en-US" sz="3200" b="1" dirty="0" err="1">
                <a:solidFill>
                  <a:srgbClr val="800000"/>
                </a:solidFill>
              </a:rPr>
              <a:t>Powerpoints</a:t>
            </a:r>
            <a:r>
              <a:rPr lang="en-US" sz="3200" b="1" dirty="0">
                <a:solidFill>
                  <a:srgbClr val="800000"/>
                </a:solidFill>
              </a:rPr>
              <a:t> … Two Options</a:t>
            </a:r>
          </a:p>
        </p:txBody>
      </p:sp>
      <p:pic>
        <p:nvPicPr>
          <p:cNvPr id="7" name="Content Placeholder 6"/>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457200" y="1884589"/>
            <a:ext cx="3436712" cy="3256753"/>
          </a:xfrm>
          <a:ln>
            <a:solidFill>
              <a:schemeClr val="bg1">
                <a:lumMod val="50000"/>
              </a:schemeClr>
            </a:solidFill>
          </a:ln>
          <a:effectLst>
            <a:outerShdw blurRad="50800" dist="38100" dir="5400000" algn="t" rotWithShape="0">
              <a:prstClr val="black">
                <a:alpha val="40000"/>
              </a:prstClr>
            </a:outerShdw>
          </a:effectLst>
        </p:spPr>
      </p:pic>
      <p:pic>
        <p:nvPicPr>
          <p:cNvPr id="8" name="Content Placeholder 7"/>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4748292" y="1884589"/>
            <a:ext cx="3938508" cy="3256753"/>
          </a:xfrm>
          <a:ln>
            <a:solidFill>
              <a:schemeClr val="bg1">
                <a:lumMod val="50000"/>
              </a:schemeClr>
            </a:solidFill>
          </a:ln>
          <a:effectLst>
            <a:outerShdw blurRad="50800" dist="38100" dir="2700000" algn="tl" rotWithShape="0">
              <a:prstClr val="black">
                <a:alpha val="40000"/>
              </a:prstClr>
            </a:outerShdw>
          </a:effectLst>
        </p:spPr>
      </p:pic>
      <p:sp>
        <p:nvSpPr>
          <p:cNvPr id="5" name="Line 4">
            <a:extLst>
              <a:ext uri="{FF2B5EF4-FFF2-40B4-BE49-F238E27FC236}">
                <a16:creationId xmlns:a16="http://schemas.microsoft.com/office/drawing/2014/main" id="{273CB2F7-E59C-45B2-B457-AA854512744B}"/>
              </a:ext>
            </a:extLst>
          </p:cNvPr>
          <p:cNvSpPr>
            <a:spLocks noChangeShapeType="1"/>
          </p:cNvSpPr>
          <p:nvPr/>
        </p:nvSpPr>
        <p:spPr bwMode="auto">
          <a:xfrm>
            <a:off x="907539" y="1243339"/>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a:extLst>
              <a:ext uri="{FF2B5EF4-FFF2-40B4-BE49-F238E27FC236}">
                <a16:creationId xmlns:a16="http://schemas.microsoft.com/office/drawing/2014/main" id="{A6EA0A45-D655-449D-AC5A-13FB718F01EC}"/>
              </a:ext>
            </a:extLst>
          </p:cNvPr>
          <p:cNvSpPr txBox="1"/>
          <p:nvPr/>
        </p:nvSpPr>
        <p:spPr>
          <a:xfrm>
            <a:off x="284672" y="5533254"/>
            <a:ext cx="3925018" cy="461665"/>
          </a:xfrm>
          <a:prstGeom prst="rect">
            <a:avLst/>
          </a:prstGeom>
          <a:noFill/>
        </p:spPr>
        <p:txBody>
          <a:bodyPr wrap="square" rtlCol="0">
            <a:spAutoFit/>
          </a:bodyPr>
          <a:lstStyle/>
          <a:p>
            <a:pPr algn="ctr"/>
            <a:r>
              <a:rPr lang="en-US" sz="2400" b="1" dirty="0"/>
              <a:t>Ready to Use</a:t>
            </a:r>
          </a:p>
        </p:txBody>
      </p:sp>
      <p:sp>
        <p:nvSpPr>
          <p:cNvPr id="9" name="TextBox 8">
            <a:extLst>
              <a:ext uri="{FF2B5EF4-FFF2-40B4-BE49-F238E27FC236}">
                <a16:creationId xmlns:a16="http://schemas.microsoft.com/office/drawing/2014/main" id="{4FF15291-CDE1-45B3-8983-BD36192E04D6}"/>
              </a:ext>
            </a:extLst>
          </p:cNvPr>
          <p:cNvSpPr txBox="1"/>
          <p:nvPr/>
        </p:nvSpPr>
        <p:spPr>
          <a:xfrm>
            <a:off x="4748292" y="5533253"/>
            <a:ext cx="3925018" cy="461665"/>
          </a:xfrm>
          <a:prstGeom prst="rect">
            <a:avLst/>
          </a:prstGeom>
          <a:noFill/>
        </p:spPr>
        <p:txBody>
          <a:bodyPr wrap="square" rtlCol="0">
            <a:spAutoFit/>
          </a:bodyPr>
          <a:lstStyle/>
          <a:p>
            <a:pPr algn="ctr"/>
            <a:r>
              <a:rPr lang="en-US" sz="2400" b="1" dirty="0"/>
              <a:t>Customizable</a:t>
            </a:r>
          </a:p>
        </p:txBody>
      </p:sp>
    </p:spTree>
    <p:extLst>
      <p:ext uri="{BB962C8B-B14F-4D97-AF65-F5344CB8AC3E}">
        <p14:creationId xmlns:p14="http://schemas.microsoft.com/office/powerpoint/2010/main" val="126695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0000"/>
                </a:solidFill>
              </a:rPr>
              <a:t>The Handouts…There are Three!</a:t>
            </a:r>
          </a:p>
        </p:txBody>
      </p:sp>
      <p:sp>
        <p:nvSpPr>
          <p:cNvPr id="3" name="Content Placeholder 2"/>
          <p:cNvSpPr>
            <a:spLocks noGrp="1"/>
          </p:cNvSpPr>
          <p:nvPr>
            <p:ph idx="1"/>
          </p:nvPr>
        </p:nvSpPr>
        <p:spPr/>
        <p:txBody>
          <a:bodyPr>
            <a:normAutofit fontScale="92500"/>
          </a:bodyPr>
          <a:lstStyle/>
          <a:p>
            <a:pPr marL="0" indent="0">
              <a:buNone/>
            </a:pPr>
            <a:r>
              <a:rPr lang="en-US" sz="2800" b="1" i="1" dirty="0">
                <a:solidFill>
                  <a:srgbClr val="800000"/>
                </a:solidFill>
              </a:rPr>
              <a:t>Acronyms, Abbreviations and Words to Know:</a:t>
            </a:r>
            <a:r>
              <a:rPr lang="en-US" sz="2800" dirty="0"/>
              <a:t>  A two-sided handout with frequently used words related to inclusion</a:t>
            </a:r>
          </a:p>
          <a:p>
            <a:pPr marL="0" indent="0">
              <a:buNone/>
            </a:pPr>
            <a:endParaRPr lang="en-US" sz="2800" dirty="0"/>
          </a:p>
          <a:p>
            <a:pPr marL="0" indent="0">
              <a:buNone/>
            </a:pPr>
            <a:r>
              <a:rPr lang="en-US" sz="2800" b="1" i="1" dirty="0">
                <a:solidFill>
                  <a:srgbClr val="800000"/>
                </a:solidFill>
              </a:rPr>
              <a:t>What is Inclusion:</a:t>
            </a:r>
            <a:r>
              <a:rPr lang="en-US" sz="2800" dirty="0"/>
              <a:t> Aligns with the first two objectives, is a two-sided philosophical ideology of inclusion, can be used to really get families thinking and discussing inclusion</a:t>
            </a:r>
          </a:p>
          <a:p>
            <a:pPr marL="0" indent="0">
              <a:buNone/>
            </a:pPr>
            <a:endParaRPr lang="en-US" sz="2800" dirty="0"/>
          </a:p>
          <a:p>
            <a:pPr marL="0" indent="0">
              <a:buNone/>
            </a:pPr>
            <a:r>
              <a:rPr lang="en-US" sz="2800" b="1" i="1" dirty="0">
                <a:solidFill>
                  <a:srgbClr val="800000"/>
                </a:solidFill>
              </a:rPr>
              <a:t>Six Principles of IDEA: </a:t>
            </a:r>
            <a:r>
              <a:rPr lang="en-US" sz="2800" dirty="0"/>
              <a:t>Aligns with 4</a:t>
            </a:r>
            <a:r>
              <a:rPr lang="en-US" sz="2800" baseline="30000" dirty="0"/>
              <a:t>th</a:t>
            </a:r>
            <a:r>
              <a:rPr lang="en-US" sz="2800" dirty="0"/>
              <a:t> learning objective, is a two-sided handout where families can follow along and add their own notes as this information is presented  </a:t>
            </a:r>
          </a:p>
          <a:p>
            <a:pPr marL="342900" lvl="1" indent="0">
              <a:buNone/>
            </a:pPr>
            <a:endParaRPr lang="en-US" dirty="0"/>
          </a:p>
        </p:txBody>
      </p:sp>
      <p:sp>
        <p:nvSpPr>
          <p:cNvPr id="4" name="Line 4">
            <a:extLst>
              <a:ext uri="{FF2B5EF4-FFF2-40B4-BE49-F238E27FC236}">
                <a16:creationId xmlns:a16="http://schemas.microsoft.com/office/drawing/2014/main" id="{25C10A7B-EAF8-4979-A16F-5F48CBE5CAA4}"/>
              </a:ext>
            </a:extLst>
          </p:cNvPr>
          <p:cNvSpPr>
            <a:spLocks noChangeShapeType="1"/>
          </p:cNvSpPr>
          <p:nvPr/>
        </p:nvSpPr>
        <p:spPr bwMode="auto">
          <a:xfrm>
            <a:off x="907539" y="1243339"/>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81042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1800225" cy="994172"/>
          </a:xfrm>
        </p:spPr>
        <p:txBody>
          <a:bodyPr>
            <a:normAutofit fontScale="90000"/>
          </a:bodyPr>
          <a:lstStyle/>
          <a:p>
            <a:r>
              <a:rPr lang="en-US" b="1" dirty="0">
                <a:solidFill>
                  <a:srgbClr val="800000"/>
                </a:solidFill>
              </a:rPr>
              <a:t>The User’s Guide!</a:t>
            </a:r>
          </a:p>
        </p:txBody>
      </p:sp>
      <p:graphicFrame>
        <p:nvGraphicFramePr>
          <p:cNvPr id="13" name="Content Placeholder 12"/>
          <p:cNvGraphicFramePr>
            <a:graphicFrameLocks noGrp="1" noChangeAspect="1"/>
          </p:cNvGraphicFramePr>
          <p:nvPr>
            <p:ph idx="1"/>
            <p:extLst>
              <p:ext uri="{D42A27DB-BD31-4B8C-83A1-F6EECF244321}">
                <p14:modId xmlns:p14="http://schemas.microsoft.com/office/powerpoint/2010/main" val="3631608424"/>
              </p:ext>
            </p:extLst>
          </p:nvPr>
        </p:nvGraphicFramePr>
        <p:xfrm>
          <a:off x="2573972" y="742904"/>
          <a:ext cx="6281043" cy="5571632"/>
        </p:xfrm>
        <a:graphic>
          <a:graphicData uri="http://schemas.openxmlformats.org/presentationml/2006/ole">
            <mc:AlternateContent xmlns:mc="http://schemas.openxmlformats.org/markup-compatibility/2006">
              <mc:Choice xmlns:v="urn:schemas-microsoft-com:vml" Requires="v">
                <p:oleObj spid="_x0000_s1084" name="Document" r:id="rId4" imgW="5966242" imgH="5293242" progId="Word.Document.12">
                  <p:embed/>
                </p:oleObj>
              </mc:Choice>
              <mc:Fallback>
                <p:oleObj name="Document" r:id="rId4" imgW="5966242" imgH="5293242" progId="Word.Document.12">
                  <p:embed/>
                  <p:pic>
                    <p:nvPicPr>
                      <p:cNvPr id="13" name="Content Placeholder 12"/>
                      <p:cNvPicPr/>
                      <p:nvPr/>
                    </p:nvPicPr>
                    <p:blipFill>
                      <a:blip r:embed="rId5"/>
                      <a:stretch>
                        <a:fillRect/>
                      </a:stretch>
                    </p:blipFill>
                    <p:spPr>
                      <a:xfrm>
                        <a:off x="2573972" y="742904"/>
                        <a:ext cx="6281043" cy="5571632"/>
                      </a:xfrm>
                      <a:prstGeom prst="rect">
                        <a:avLst/>
                      </a:prstGeom>
                    </p:spPr>
                  </p:pic>
                </p:oleObj>
              </mc:Fallback>
            </mc:AlternateContent>
          </a:graphicData>
        </a:graphic>
      </p:graphicFrame>
    </p:spTree>
    <p:extLst>
      <p:ext uri="{BB962C8B-B14F-4D97-AF65-F5344CB8AC3E}">
        <p14:creationId xmlns:p14="http://schemas.microsoft.com/office/powerpoint/2010/main" val="2707639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0000"/>
                </a:solidFill>
              </a:rPr>
              <a:t>Where You Can Access the Curriculum </a:t>
            </a:r>
          </a:p>
        </p:txBody>
      </p:sp>
      <p:sp>
        <p:nvSpPr>
          <p:cNvPr id="4" name="Line 4">
            <a:extLst>
              <a:ext uri="{FF2B5EF4-FFF2-40B4-BE49-F238E27FC236}">
                <a16:creationId xmlns:a16="http://schemas.microsoft.com/office/drawing/2014/main" id="{B99E400F-1067-4BEC-9BDF-FBF13338F623}"/>
              </a:ext>
            </a:extLst>
          </p:cNvPr>
          <p:cNvSpPr>
            <a:spLocks noChangeShapeType="1"/>
          </p:cNvSpPr>
          <p:nvPr/>
        </p:nvSpPr>
        <p:spPr bwMode="auto">
          <a:xfrm>
            <a:off x="907539" y="1201978"/>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5">
            <a:extLst>
              <a:ext uri="{FF2B5EF4-FFF2-40B4-BE49-F238E27FC236}">
                <a16:creationId xmlns:a16="http://schemas.microsoft.com/office/drawing/2014/main" id="{9B991B5A-FD66-477E-9538-D03E355DBA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11542" y="2344978"/>
            <a:ext cx="6305909" cy="409913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84A5160D-1311-498D-A15C-4327EB970060}"/>
              </a:ext>
            </a:extLst>
          </p:cNvPr>
          <p:cNvSpPr/>
          <p:nvPr/>
        </p:nvSpPr>
        <p:spPr>
          <a:xfrm>
            <a:off x="-136976" y="1399125"/>
            <a:ext cx="9023230" cy="646331"/>
          </a:xfrm>
          <a:prstGeom prst="rect">
            <a:avLst/>
          </a:prstGeom>
        </p:spPr>
        <p:txBody>
          <a:bodyPr wrap="square">
            <a:spAutoFit/>
          </a:bodyPr>
          <a:lstStyle/>
          <a:p>
            <a:pPr algn="ctr"/>
            <a:r>
              <a:rPr lang="en-US" dirty="0"/>
              <a:t>Posted on the Hub | Only for Parent Centers | </a:t>
            </a:r>
            <a:br>
              <a:rPr lang="en-US" dirty="0"/>
            </a:br>
            <a:r>
              <a:rPr lang="en-US" dirty="0"/>
              <a:t>Password-protected | Find password in the Workspaces</a:t>
            </a:r>
          </a:p>
        </p:txBody>
      </p:sp>
    </p:spTree>
    <p:extLst>
      <p:ext uri="{BB962C8B-B14F-4D97-AF65-F5344CB8AC3E}">
        <p14:creationId xmlns:p14="http://schemas.microsoft.com/office/powerpoint/2010/main" val="260719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0000"/>
                </a:solidFill>
              </a:rPr>
              <a:t>How Can You Use It?</a:t>
            </a:r>
          </a:p>
        </p:txBody>
      </p:sp>
      <p:pic>
        <p:nvPicPr>
          <p:cNvPr id="6146" name="Picture 2" descr="Image result for as i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814453" y="1769269"/>
            <a:ext cx="3560186" cy="32635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60164" y="4031501"/>
            <a:ext cx="3769558" cy="553998"/>
          </a:xfrm>
          <a:prstGeom prst="rect">
            <a:avLst/>
          </a:prstGeom>
          <a:noFill/>
        </p:spPr>
        <p:txBody>
          <a:bodyPr wrap="none" rtlCol="0">
            <a:spAutoFit/>
          </a:bodyPr>
          <a:lstStyle/>
          <a:p>
            <a:r>
              <a:rPr lang="en-US" sz="3000" dirty="0"/>
              <a:t>Take it “As Is” and go!  </a:t>
            </a:r>
          </a:p>
        </p:txBody>
      </p:sp>
      <p:sp>
        <p:nvSpPr>
          <p:cNvPr id="5" name="Line 4">
            <a:extLst>
              <a:ext uri="{FF2B5EF4-FFF2-40B4-BE49-F238E27FC236}">
                <a16:creationId xmlns:a16="http://schemas.microsoft.com/office/drawing/2014/main" id="{519DA595-12CD-4641-A258-8F75482C63D6}"/>
              </a:ext>
            </a:extLst>
          </p:cNvPr>
          <p:cNvSpPr>
            <a:spLocks noChangeShapeType="1"/>
          </p:cNvSpPr>
          <p:nvPr/>
        </p:nvSpPr>
        <p:spPr bwMode="auto">
          <a:xfrm>
            <a:off x="907539" y="1219231"/>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33494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four parts in a who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85888" y="2081633"/>
            <a:ext cx="6102155" cy="32440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2856" y="5481830"/>
            <a:ext cx="2878288" cy="507831"/>
          </a:xfrm>
          <a:prstGeom prst="rect">
            <a:avLst/>
          </a:prstGeom>
          <a:noFill/>
        </p:spPr>
        <p:txBody>
          <a:bodyPr wrap="none" rtlCol="0">
            <a:spAutoFit/>
          </a:bodyPr>
          <a:lstStyle/>
          <a:p>
            <a:r>
              <a:rPr lang="en-US" sz="2700" b="1" dirty="0">
                <a:solidFill>
                  <a:srgbClr val="800000"/>
                </a:solidFill>
              </a:rPr>
              <a:t>Whole vs. Sections</a:t>
            </a:r>
          </a:p>
        </p:txBody>
      </p:sp>
      <p:sp>
        <p:nvSpPr>
          <p:cNvPr id="7" name="Title 1">
            <a:extLst>
              <a:ext uri="{FF2B5EF4-FFF2-40B4-BE49-F238E27FC236}">
                <a16:creationId xmlns:a16="http://schemas.microsoft.com/office/drawing/2014/main" id="{27CAE61C-5951-4CD6-A93A-43FABDBD8E2D}"/>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solidFill>
                  <a:srgbClr val="800000"/>
                </a:solidFill>
              </a:rPr>
              <a:t>How Can You Use It?</a:t>
            </a:r>
            <a:endParaRPr lang="en-US" sz="3200" b="1" dirty="0">
              <a:solidFill>
                <a:srgbClr val="800000"/>
              </a:solidFill>
            </a:endParaRPr>
          </a:p>
        </p:txBody>
      </p:sp>
      <p:sp>
        <p:nvSpPr>
          <p:cNvPr id="8" name="Line 4">
            <a:extLst>
              <a:ext uri="{FF2B5EF4-FFF2-40B4-BE49-F238E27FC236}">
                <a16:creationId xmlns:a16="http://schemas.microsoft.com/office/drawing/2014/main" id="{16269611-955D-4F79-A57D-5F7280DBB887}"/>
              </a:ext>
            </a:extLst>
          </p:cNvPr>
          <p:cNvSpPr>
            <a:spLocks noChangeShapeType="1"/>
          </p:cNvSpPr>
          <p:nvPr/>
        </p:nvSpPr>
        <p:spPr bwMode="auto">
          <a:xfrm>
            <a:off x="907539" y="1219231"/>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9322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modificatio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38203" y="1700257"/>
            <a:ext cx="4255294" cy="3186125"/>
          </a:xfrm>
          <a:prstGeom prst="rect">
            <a:avLst/>
          </a:prstGeom>
          <a:noFill/>
          <a:ln w="76200">
            <a:solidFill>
              <a:srgbClr val="FFC000"/>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9297" y="3016320"/>
            <a:ext cx="1783117" cy="553998"/>
          </a:xfrm>
          <a:prstGeom prst="rect">
            <a:avLst/>
          </a:prstGeom>
          <a:noFill/>
        </p:spPr>
        <p:txBody>
          <a:bodyPr wrap="none" rtlCol="0">
            <a:spAutoFit/>
          </a:bodyPr>
          <a:lstStyle/>
          <a:p>
            <a:r>
              <a:rPr lang="en-US" sz="3000" b="1" dirty="0">
                <a:solidFill>
                  <a:srgbClr val="800000"/>
                </a:solidFill>
              </a:rPr>
              <a:t>Modify It!</a:t>
            </a:r>
          </a:p>
        </p:txBody>
      </p:sp>
      <p:sp>
        <p:nvSpPr>
          <p:cNvPr id="5" name="Title 1">
            <a:extLst>
              <a:ext uri="{FF2B5EF4-FFF2-40B4-BE49-F238E27FC236}">
                <a16:creationId xmlns:a16="http://schemas.microsoft.com/office/drawing/2014/main" id="{BF56B514-2CAF-4530-8102-D4EACCEACFDF}"/>
              </a:ext>
            </a:extLst>
          </p:cNvPr>
          <p:cNvSpPr txBox="1">
            <a:spLocks/>
          </p:cNvSpPr>
          <p:nvPr/>
        </p:nvSpPr>
        <p:spPr>
          <a:xfrm>
            <a:off x="508958" y="1797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solidFill>
                  <a:srgbClr val="800000"/>
                </a:solidFill>
              </a:rPr>
              <a:t>How Can You Use It?</a:t>
            </a:r>
            <a:endParaRPr lang="en-US" sz="3200" b="1" dirty="0">
              <a:solidFill>
                <a:srgbClr val="800000"/>
              </a:solidFill>
            </a:endParaRPr>
          </a:p>
        </p:txBody>
      </p:sp>
      <p:sp>
        <p:nvSpPr>
          <p:cNvPr id="6" name="Line 4">
            <a:extLst>
              <a:ext uri="{FF2B5EF4-FFF2-40B4-BE49-F238E27FC236}">
                <a16:creationId xmlns:a16="http://schemas.microsoft.com/office/drawing/2014/main" id="{3DF051F5-55CC-4574-8777-9B2DA75C3A9D}"/>
              </a:ext>
            </a:extLst>
          </p:cNvPr>
          <p:cNvSpPr>
            <a:spLocks noChangeShapeType="1"/>
          </p:cNvSpPr>
          <p:nvPr/>
        </p:nvSpPr>
        <p:spPr bwMode="auto">
          <a:xfrm>
            <a:off x="959297" y="1124341"/>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866468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800000"/>
                </a:solidFill>
              </a:rPr>
              <a:t>Let’s Review…</a:t>
            </a:r>
          </a:p>
        </p:txBody>
      </p:sp>
      <p:sp>
        <p:nvSpPr>
          <p:cNvPr id="4" name="Line 4">
            <a:extLst>
              <a:ext uri="{FF2B5EF4-FFF2-40B4-BE49-F238E27FC236}">
                <a16:creationId xmlns:a16="http://schemas.microsoft.com/office/drawing/2014/main" id="{4C73DBCA-D8E4-4990-AF60-783619C1F716}"/>
              </a:ext>
            </a:extLst>
          </p:cNvPr>
          <p:cNvSpPr>
            <a:spLocks noChangeShapeType="1"/>
          </p:cNvSpPr>
          <p:nvPr/>
        </p:nvSpPr>
        <p:spPr bwMode="auto">
          <a:xfrm>
            <a:off x="959297" y="1253738"/>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Content Placeholder 2">
            <a:extLst>
              <a:ext uri="{FF2B5EF4-FFF2-40B4-BE49-F238E27FC236}">
                <a16:creationId xmlns:a16="http://schemas.microsoft.com/office/drawing/2014/main" id="{3F644F3A-E233-4216-AED1-D1C243DFC292}"/>
              </a:ext>
            </a:extLst>
          </p:cNvPr>
          <p:cNvSpPr>
            <a:spLocks noGrp="1"/>
          </p:cNvSpPr>
          <p:nvPr>
            <p:ph idx="1"/>
          </p:nvPr>
        </p:nvSpPr>
        <p:spPr>
          <a:xfrm>
            <a:off x="3968151" y="1815860"/>
            <a:ext cx="4580626" cy="2945921"/>
          </a:xfrm>
        </p:spPr>
        <p:txBody>
          <a:bodyPr>
            <a:normAutofit/>
          </a:bodyPr>
          <a:lstStyle/>
          <a:p>
            <a:pPr>
              <a:buClr>
                <a:srgbClr val="800000"/>
              </a:buClr>
              <a:buSzPct val="85000"/>
              <a:buFont typeface="Wingdings" panose="05000000000000000000" pitchFamily="2" charset="2"/>
              <a:buChar char="§"/>
            </a:pPr>
            <a:r>
              <a:rPr lang="en-US" sz="2800" dirty="0"/>
              <a:t>Who helped develop this</a:t>
            </a:r>
          </a:p>
          <a:p>
            <a:pPr>
              <a:buClr>
                <a:srgbClr val="800000"/>
              </a:buClr>
              <a:buSzPct val="85000"/>
              <a:buFont typeface="Wingdings" panose="05000000000000000000" pitchFamily="2" charset="2"/>
              <a:buChar char="§"/>
            </a:pPr>
            <a:r>
              <a:rPr lang="en-US" sz="2800" dirty="0"/>
              <a:t>What is included in this curriculum</a:t>
            </a:r>
          </a:p>
          <a:p>
            <a:pPr>
              <a:buClr>
                <a:srgbClr val="800000"/>
              </a:buClr>
              <a:buSzPct val="85000"/>
              <a:buFont typeface="Wingdings" panose="05000000000000000000" pitchFamily="2" charset="2"/>
              <a:buChar char="§"/>
            </a:pPr>
            <a:r>
              <a:rPr lang="en-US" sz="2800" dirty="0"/>
              <a:t>Where you can access it and </a:t>
            </a:r>
            <a:r>
              <a:rPr lang="en-US" sz="2800" i="1" dirty="0"/>
              <a:t>when</a:t>
            </a:r>
            <a:r>
              <a:rPr lang="en-US" sz="2800" dirty="0"/>
              <a:t> you can access it</a:t>
            </a:r>
          </a:p>
          <a:p>
            <a:pPr>
              <a:buClr>
                <a:srgbClr val="800000"/>
              </a:buClr>
              <a:buSzPct val="85000"/>
              <a:buFont typeface="Wingdings" panose="05000000000000000000" pitchFamily="2" charset="2"/>
              <a:buChar char="§"/>
            </a:pPr>
            <a:r>
              <a:rPr lang="en-US" sz="2800" dirty="0"/>
              <a:t>How you can use it</a:t>
            </a:r>
          </a:p>
        </p:txBody>
      </p:sp>
      <p:pic>
        <p:nvPicPr>
          <p:cNvPr id="8" name="Picture 8" descr="http://www.comprehensivekids.org/images/iStock_000003889585XSmall.jpg">
            <a:extLst>
              <a:ext uri="{FF2B5EF4-FFF2-40B4-BE49-F238E27FC236}">
                <a16:creationId xmlns:a16="http://schemas.microsoft.com/office/drawing/2014/main" id="{57074BEC-5249-4006-8A5B-E61BEF8A7D7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flipH="1">
            <a:off x="859766" y="1500996"/>
            <a:ext cx="2784441" cy="3764878"/>
          </a:xfrm>
          <a:prstGeom prst="rect">
            <a:avLst/>
          </a:prstGeom>
          <a:noFill/>
          <a:ln w="9525">
            <a:solidFill>
              <a:srgbClr val="800000"/>
            </a:solidFill>
            <a:miter lim="800000"/>
            <a:headEnd/>
            <a:tailEnd/>
          </a:ln>
          <a:effectLst>
            <a:outerShdw blurRad="50800" dist="38100" algn="l" rotWithShape="0">
              <a:prstClr val="black">
                <a:alpha val="40000"/>
              </a:prstClr>
            </a:outerShdw>
          </a:effectLst>
        </p:spPr>
      </p:pic>
    </p:spTree>
    <p:extLst>
      <p:ext uri="{BB962C8B-B14F-4D97-AF65-F5344CB8AC3E}">
        <p14:creationId xmlns:p14="http://schemas.microsoft.com/office/powerpoint/2010/main" val="3939150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4" descr="question marks galore">
            <a:extLst>
              <a:ext uri="{FF2B5EF4-FFF2-40B4-BE49-F238E27FC236}">
                <a16:creationId xmlns:a16="http://schemas.microsoft.com/office/drawing/2014/main" id="{230ADF7C-A223-4EC3-A60D-BEC5E4EAB8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288"/>
            <a:ext cx="52197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itle 1">
            <a:extLst>
              <a:ext uri="{FF2B5EF4-FFF2-40B4-BE49-F238E27FC236}">
                <a16:creationId xmlns:a16="http://schemas.microsoft.com/office/drawing/2014/main" id="{B9A423B0-EE76-49BB-870B-447329DC2BEA}"/>
              </a:ext>
            </a:extLst>
          </p:cNvPr>
          <p:cNvSpPr>
            <a:spLocks noGrp="1"/>
          </p:cNvSpPr>
          <p:nvPr>
            <p:ph type="title" idx="4294967295"/>
          </p:nvPr>
        </p:nvSpPr>
        <p:spPr>
          <a:xfrm>
            <a:off x="4764088" y="4354513"/>
            <a:ext cx="3997325" cy="1143000"/>
          </a:xfrm>
        </p:spPr>
        <p:txBody>
          <a:bodyPr>
            <a:normAutofit fontScale="90000"/>
          </a:bodyPr>
          <a:lstStyle/>
          <a:p>
            <a:r>
              <a:rPr lang="en-US" altLang="en-US" sz="3600" b="1">
                <a:solidFill>
                  <a:srgbClr val="800000"/>
                </a:solidFill>
                <a:latin typeface="EraserDust" pitchFamily="34" charset="0"/>
              </a:rPr>
              <a:t>Q</a:t>
            </a:r>
            <a:r>
              <a:rPr lang="en-US" altLang="en-US" sz="2900" b="1">
                <a:solidFill>
                  <a:srgbClr val="800000"/>
                </a:solidFill>
              </a:rPr>
              <a:t>uestions?</a:t>
            </a:r>
            <a:br>
              <a:rPr lang="en-US" altLang="en-US" sz="2900" b="1">
                <a:solidFill>
                  <a:srgbClr val="800000"/>
                </a:solidFill>
              </a:rPr>
            </a:br>
            <a:r>
              <a:rPr lang="en-US" altLang="en-US" sz="4000" b="1">
                <a:solidFill>
                  <a:srgbClr val="800000"/>
                </a:solidFill>
                <a:latin typeface="EraserDust" pitchFamily="34" charset="0"/>
              </a:rPr>
              <a:t>C</a:t>
            </a:r>
            <a:r>
              <a:rPr lang="en-US" altLang="en-US" sz="2900" b="1">
                <a:solidFill>
                  <a:srgbClr val="800000"/>
                </a:solidFill>
              </a:rPr>
              <a:t>omments?</a:t>
            </a:r>
            <a:r>
              <a:rPr lang="en-US" altLang="en-US" sz="2900" b="1">
                <a:solidFill>
                  <a:srgbClr val="C00000"/>
                </a:solidFill>
              </a:rPr>
              <a:t> </a:t>
            </a:r>
          </a:p>
        </p:txBody>
      </p:sp>
    </p:spTree>
    <p:extLst>
      <p:ext uri="{BB962C8B-B14F-4D97-AF65-F5344CB8AC3E}">
        <p14:creationId xmlns:p14="http://schemas.microsoft.com/office/powerpoint/2010/main" val="144404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3050"/>
            <a:ext cx="8224838" cy="1143000"/>
          </a:xfrm>
        </p:spPr>
        <p:txBody>
          <a:bodyPr/>
          <a:lstStyle/>
          <a:p>
            <a:pPr eaLnBrk="1" hangingPunct="1">
              <a:defRPr/>
            </a:pPr>
            <a:r>
              <a:rPr lang="en-US" altLang="en-US" sz="2800" dirty="0">
                <a:latin typeface="+mn-lt"/>
                <a:ea typeface="+mj-ea"/>
                <a:cs typeface="+mj-cs"/>
              </a:rPr>
              <a:t>A Few Reminders on </a:t>
            </a:r>
            <a:br>
              <a:rPr lang="en-US" altLang="en-US" sz="2800" dirty="0">
                <a:latin typeface="+mn-lt"/>
                <a:ea typeface="+mj-ea"/>
                <a:cs typeface="+mj-cs"/>
              </a:rPr>
            </a:br>
            <a:r>
              <a:rPr lang="en-US" altLang="en-US" sz="2800" dirty="0">
                <a:latin typeface="+mn-lt"/>
                <a:ea typeface="+mj-ea"/>
                <a:cs typeface="+mj-cs"/>
              </a:rPr>
              <a:t>Webinar Etiquette</a:t>
            </a:r>
          </a:p>
        </p:txBody>
      </p:sp>
      <p:pic>
        <p:nvPicPr>
          <p:cNvPr id="4099"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844925" y="4514850"/>
            <a:ext cx="1233488"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02475" y="2433638"/>
            <a:ext cx="17732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a:cxnSpLocks noChangeShapeType="1"/>
          </p:cNvCxnSpPr>
          <p:nvPr/>
        </p:nvCxnSpPr>
        <p:spPr bwMode="auto">
          <a:xfrm flipV="1">
            <a:off x="8261350" y="3119438"/>
            <a:ext cx="0" cy="479425"/>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102" name="Content Placeholder 2"/>
          <p:cNvSpPr txBox="1">
            <a:spLocks/>
          </p:cNvSpPr>
          <p:nvPr/>
        </p:nvSpPr>
        <p:spPr bwMode="auto">
          <a:xfrm>
            <a:off x="6196013" y="3886200"/>
            <a:ext cx="2879725"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0225" indent="-501650">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spcAft>
                <a:spcPts val="2400"/>
              </a:spcAft>
              <a:buFont typeface="Wingdings" charset="0"/>
              <a:buChar char="ü"/>
            </a:pPr>
            <a:r>
              <a:rPr lang="en-US" sz="2400">
                <a:latin typeface="Avenir Medium" charset="0"/>
              </a:rPr>
              <a:t>You can also “</a:t>
            </a:r>
            <a:r>
              <a:rPr lang="en-US" altLang="ja-JP" sz="2400">
                <a:solidFill>
                  <a:srgbClr val="A50021"/>
                </a:solidFill>
                <a:latin typeface="Avenir Medium" charset="0"/>
              </a:rPr>
              <a:t>Raise Your Hand</a:t>
            </a:r>
            <a:r>
              <a:rPr lang="en-US" sz="2400">
                <a:latin typeface="Avenir Medium" charset="0"/>
              </a:rPr>
              <a:t>”</a:t>
            </a:r>
            <a:r>
              <a:rPr lang="en-US" altLang="ja-JP" sz="2400">
                <a:latin typeface="Avenir Medium" charset="0"/>
              </a:rPr>
              <a:t> using the icon at the top left.</a:t>
            </a:r>
            <a:endParaRPr lang="en-US" sz="2400">
              <a:latin typeface="Avenir Medium" charset="0"/>
            </a:endParaRPr>
          </a:p>
        </p:txBody>
      </p:sp>
      <p:sp>
        <p:nvSpPr>
          <p:cNvPr id="4103" name="Content Placeholder 2"/>
          <p:cNvSpPr txBox="1">
            <a:spLocks/>
          </p:cNvSpPr>
          <p:nvPr/>
        </p:nvSpPr>
        <p:spPr bwMode="auto">
          <a:xfrm>
            <a:off x="3082925" y="2289175"/>
            <a:ext cx="244475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0225" indent="-501650">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spcAft>
                <a:spcPts val="2400"/>
              </a:spcAft>
              <a:buFont typeface="Wingdings" charset="0"/>
              <a:buChar char="ü"/>
            </a:pPr>
            <a:r>
              <a:rPr lang="en-US" sz="2200">
                <a:latin typeface="Avenir Medium" charset="0"/>
              </a:rPr>
              <a:t>Please feel free to use the </a:t>
            </a:r>
            <a:r>
              <a:rPr lang="ja-JP" altLang="en-US" sz="2200">
                <a:latin typeface="Avenir Medium" charset="0"/>
              </a:rPr>
              <a:t>“</a:t>
            </a:r>
            <a:r>
              <a:rPr lang="en-US" altLang="ja-JP" sz="2200">
                <a:solidFill>
                  <a:srgbClr val="A50021"/>
                </a:solidFill>
                <a:latin typeface="Avenir Medium" charset="0"/>
              </a:rPr>
              <a:t>Chat</a:t>
            </a:r>
            <a:r>
              <a:rPr lang="ja-JP" altLang="en-US" sz="2200">
                <a:latin typeface="Avenir Medium" charset="0"/>
              </a:rPr>
              <a:t>”</a:t>
            </a:r>
            <a:r>
              <a:rPr lang="en-US" altLang="ja-JP" sz="2200">
                <a:latin typeface="Avenir Medium" charset="0"/>
              </a:rPr>
              <a:t> box for your questions or comments.</a:t>
            </a:r>
            <a:endParaRPr lang="en-US" sz="2200">
              <a:latin typeface="Avenir Medium" charset="0"/>
            </a:endParaRPr>
          </a:p>
        </p:txBody>
      </p:sp>
      <p:sp>
        <p:nvSpPr>
          <p:cNvPr id="4104" name="Content Placeholder 2"/>
          <p:cNvSpPr txBox="1">
            <a:spLocks/>
          </p:cNvSpPr>
          <p:nvPr/>
        </p:nvSpPr>
        <p:spPr bwMode="auto">
          <a:xfrm>
            <a:off x="554038" y="1887538"/>
            <a:ext cx="219392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0225" indent="-501650">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spcAft>
                <a:spcPts val="2400"/>
              </a:spcAft>
              <a:buFont typeface="Wingdings" charset="0"/>
              <a:buChar char="ü"/>
            </a:pPr>
            <a:r>
              <a:rPr lang="en-US" altLang="ja-JP" sz="2400" dirty="0">
                <a:latin typeface="Avenir Medium" charset="0"/>
              </a:rPr>
              <a:t>Everyone will be muted.</a:t>
            </a:r>
            <a:endParaRPr lang="en-US" sz="2400" dirty="0">
              <a:latin typeface="Avenir Medium" charset="0"/>
            </a:endParaRPr>
          </a:p>
        </p:txBody>
      </p:sp>
      <p:pic>
        <p:nvPicPr>
          <p:cNvPr id="4105"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99071" y="3487423"/>
            <a:ext cx="768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838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88490" y="1543050"/>
            <a:ext cx="4573025" cy="185737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2112" y="3629025"/>
            <a:ext cx="4518743" cy="1885379"/>
          </a:xfrm>
          <a:prstGeom prst="rect">
            <a:avLst/>
          </a:prstGeom>
        </p:spPr>
      </p:pic>
    </p:spTree>
    <p:extLst>
      <p:ext uri="{BB962C8B-B14F-4D97-AF65-F5344CB8AC3E}">
        <p14:creationId xmlns:p14="http://schemas.microsoft.com/office/powerpoint/2010/main" val="2027635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4BC95F2-6052-42D3-A800-E425C3BDD5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5135" y="3073469"/>
            <a:ext cx="1825925" cy="1825925"/>
          </a:xfrm>
          <a:prstGeom prst="rect">
            <a:avLst/>
          </a:prstGeom>
        </p:spPr>
      </p:pic>
      <p:sp>
        <p:nvSpPr>
          <p:cNvPr id="2" name="Title 1"/>
          <p:cNvSpPr>
            <a:spLocks noGrp="1"/>
          </p:cNvSpPr>
          <p:nvPr>
            <p:ph type="ctrTitle"/>
          </p:nvPr>
        </p:nvSpPr>
        <p:spPr>
          <a:xfrm>
            <a:off x="625415" y="297791"/>
            <a:ext cx="7772400" cy="1470025"/>
          </a:xfrm>
        </p:spPr>
        <p:txBody>
          <a:bodyPr>
            <a:noAutofit/>
          </a:bodyPr>
          <a:lstStyle/>
          <a:p>
            <a:r>
              <a:rPr lang="en-US" sz="2800" b="1" dirty="0">
                <a:solidFill>
                  <a:srgbClr val="800000"/>
                </a:solidFill>
              </a:rPr>
              <a:t>A Resource Collection on Positive Behavior Supports, Functional Behavioral Assessment, </a:t>
            </a:r>
            <a:br>
              <a:rPr lang="en-US" sz="2800" b="1" dirty="0">
                <a:solidFill>
                  <a:srgbClr val="800000"/>
                </a:solidFill>
              </a:rPr>
            </a:br>
            <a:r>
              <a:rPr lang="en-US" sz="2800" b="1" dirty="0">
                <a:solidFill>
                  <a:srgbClr val="800000"/>
                </a:solidFill>
              </a:rPr>
              <a:t>and School Discipline</a:t>
            </a:r>
            <a:endParaRPr lang="en-US" sz="2800" dirty="0">
              <a:solidFill>
                <a:srgbClr val="800000"/>
              </a:solidFill>
            </a:endParaRPr>
          </a:p>
        </p:txBody>
      </p:sp>
      <p:sp>
        <p:nvSpPr>
          <p:cNvPr id="3" name="Subtitle 2"/>
          <p:cNvSpPr>
            <a:spLocks noGrp="1"/>
          </p:cNvSpPr>
          <p:nvPr>
            <p:ph type="subTitle" idx="1"/>
          </p:nvPr>
        </p:nvSpPr>
        <p:spPr>
          <a:xfrm>
            <a:off x="147367" y="5110629"/>
            <a:ext cx="8815478" cy="1385599"/>
          </a:xfrm>
        </p:spPr>
        <p:txBody>
          <a:bodyPr>
            <a:noAutofit/>
          </a:bodyPr>
          <a:lstStyle/>
          <a:p>
            <a:pPr>
              <a:spcBef>
                <a:spcPts val="0"/>
              </a:spcBef>
            </a:pPr>
            <a:r>
              <a:rPr lang="en-US" sz="2200" i="1" dirty="0">
                <a:solidFill>
                  <a:schemeClr val="tx1"/>
                </a:solidFill>
              </a:rPr>
              <a:t>Coordinated by</a:t>
            </a:r>
          </a:p>
          <a:p>
            <a:pPr>
              <a:spcBef>
                <a:spcPts val="0"/>
              </a:spcBef>
            </a:pPr>
            <a:r>
              <a:rPr lang="en-US" sz="2200" dirty="0">
                <a:solidFill>
                  <a:schemeClr val="tx1"/>
                </a:solidFill>
              </a:rPr>
              <a:t>NE Parent Center Assistance &amp; Collaboration Team/</a:t>
            </a:r>
            <a:br>
              <a:rPr lang="en-US" sz="2200" dirty="0">
                <a:solidFill>
                  <a:schemeClr val="tx1"/>
                </a:solidFill>
              </a:rPr>
            </a:br>
            <a:r>
              <a:rPr lang="en-US" sz="2200" dirty="0">
                <a:solidFill>
                  <a:schemeClr val="tx1"/>
                </a:solidFill>
              </a:rPr>
              <a:t>Region 1 Parent Technical Assistance Center @ SPAN</a:t>
            </a:r>
            <a:br>
              <a:rPr lang="en-US" sz="2200" dirty="0">
                <a:solidFill>
                  <a:schemeClr val="tx1"/>
                </a:solidFill>
              </a:rPr>
            </a:br>
            <a:r>
              <a:rPr lang="en-US" sz="2200" dirty="0">
                <a:solidFill>
                  <a:schemeClr val="tx1"/>
                </a:solidFill>
              </a:rPr>
              <a:t>in collaboration with NH Parent Information Center</a:t>
            </a:r>
          </a:p>
        </p:txBody>
      </p:sp>
      <p:sp>
        <p:nvSpPr>
          <p:cNvPr id="6" name="Line 4">
            <a:extLst>
              <a:ext uri="{FF2B5EF4-FFF2-40B4-BE49-F238E27FC236}">
                <a16:creationId xmlns:a16="http://schemas.microsoft.com/office/drawing/2014/main" id="{A7D3B7C0-B6E4-417B-9FE8-4FBC90B2CE12}"/>
              </a:ext>
            </a:extLst>
          </p:cNvPr>
          <p:cNvSpPr>
            <a:spLocks noChangeShapeType="1"/>
          </p:cNvSpPr>
          <p:nvPr/>
        </p:nvSpPr>
        <p:spPr bwMode="auto">
          <a:xfrm>
            <a:off x="838527" y="1969730"/>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ubtitle 2">
            <a:extLst>
              <a:ext uri="{FF2B5EF4-FFF2-40B4-BE49-F238E27FC236}">
                <a16:creationId xmlns:a16="http://schemas.microsoft.com/office/drawing/2014/main" id="{533CA388-16FE-4D74-926B-FD3D12D3972F}"/>
              </a:ext>
            </a:extLst>
          </p:cNvPr>
          <p:cNvSpPr txBox="1">
            <a:spLocks/>
          </p:cNvSpPr>
          <p:nvPr/>
        </p:nvSpPr>
        <p:spPr>
          <a:xfrm>
            <a:off x="1852222" y="2169434"/>
            <a:ext cx="5111752" cy="138559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2400" i="1" dirty="0">
                <a:solidFill>
                  <a:schemeClr val="tx1"/>
                </a:solidFill>
              </a:rPr>
              <a:t>A resource collection compiled by </a:t>
            </a:r>
            <a:br>
              <a:rPr lang="en-US" sz="2400" i="1" dirty="0">
                <a:solidFill>
                  <a:schemeClr val="tx1"/>
                </a:solidFill>
              </a:rPr>
            </a:br>
            <a:r>
              <a:rPr lang="en-US" sz="2400" i="1" dirty="0">
                <a:solidFill>
                  <a:schemeClr val="tx1"/>
                </a:solidFill>
              </a:rPr>
              <a:t>and for Parent Centers</a:t>
            </a:r>
            <a:endParaRPr lang="en-US" sz="2400" dirty="0">
              <a:solidFill>
                <a:schemeClr val="tx1"/>
              </a:solidFill>
            </a:endParaRPr>
          </a:p>
        </p:txBody>
      </p:sp>
    </p:spTree>
    <p:extLst>
      <p:ext uri="{BB962C8B-B14F-4D97-AF65-F5344CB8AC3E}">
        <p14:creationId xmlns:p14="http://schemas.microsoft.com/office/powerpoint/2010/main" val="1491713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BF6C52-87C7-40B1-B569-8A49DD869845}"/>
              </a:ext>
            </a:extLst>
          </p:cNvPr>
          <p:cNvSpPr/>
          <p:nvPr/>
        </p:nvSpPr>
        <p:spPr>
          <a:xfrm>
            <a:off x="569343" y="353591"/>
            <a:ext cx="7668883" cy="830997"/>
          </a:xfrm>
          <a:prstGeom prst="rect">
            <a:avLst/>
          </a:prstGeom>
        </p:spPr>
        <p:txBody>
          <a:bodyPr wrap="square">
            <a:spAutoFit/>
          </a:bodyPr>
          <a:lstStyle/>
          <a:p>
            <a:pPr algn="ctr"/>
            <a:r>
              <a:rPr lang="en-US" sz="2400" dirty="0"/>
              <a:t>http://www.parentcenterhub.org/</a:t>
            </a:r>
            <a:br>
              <a:rPr lang="en-US" sz="2400" dirty="0"/>
            </a:br>
            <a:r>
              <a:rPr lang="en-US" sz="2400" dirty="0" err="1"/>
              <a:t>pbs</a:t>
            </a:r>
            <a:r>
              <a:rPr lang="en-US" sz="2400" dirty="0"/>
              <a:t>-</a:t>
            </a:r>
            <a:r>
              <a:rPr lang="en-US" sz="2400" dirty="0" err="1"/>
              <a:t>fba</a:t>
            </a:r>
            <a:r>
              <a:rPr lang="en-US" sz="2400" dirty="0"/>
              <a:t>-</a:t>
            </a:r>
            <a:r>
              <a:rPr lang="en-US" sz="2400" dirty="0" err="1"/>
              <a:t>bip</a:t>
            </a:r>
            <a:r>
              <a:rPr lang="en-US" sz="2400" dirty="0"/>
              <a:t>-discipline-resource-collection/</a:t>
            </a:r>
          </a:p>
        </p:txBody>
      </p:sp>
      <p:pic>
        <p:nvPicPr>
          <p:cNvPr id="4" name="Picture 3">
            <a:extLst>
              <a:ext uri="{FF2B5EF4-FFF2-40B4-BE49-F238E27FC236}">
                <a16:creationId xmlns:a16="http://schemas.microsoft.com/office/drawing/2014/main" id="{9F818229-70E9-482A-8C3D-3F1E9F94F432}"/>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839206" y="1451288"/>
            <a:ext cx="7399020" cy="5050709"/>
          </a:xfrm>
          <a:prstGeom prst="rect">
            <a:avLst/>
          </a:prstGeom>
          <a:ln>
            <a:solidFill>
              <a:schemeClr val="bg1">
                <a:lumMod val="50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1097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EF744E7B-392D-45F7-AAB6-E991C4DCDBA6}"/>
              </a:ext>
            </a:extLst>
          </p:cNvPr>
          <p:cNvCxnSpPr>
            <a:cxnSpLocks/>
          </p:cNvCxnSpPr>
          <p:nvPr/>
        </p:nvCxnSpPr>
        <p:spPr>
          <a:xfrm flipH="1">
            <a:off x="3427275" y="2170337"/>
            <a:ext cx="906707"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9E10BCC-358A-4627-863C-0578964DFD87}"/>
              </a:ext>
            </a:extLst>
          </p:cNvPr>
          <p:cNvCxnSpPr/>
          <p:nvPr/>
        </p:nvCxnSpPr>
        <p:spPr>
          <a:xfrm>
            <a:off x="1264408" y="3446404"/>
            <a:ext cx="0" cy="77191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373EA745-A226-46E7-8735-D722CBC33BBD}"/>
              </a:ext>
            </a:extLst>
          </p:cNvPr>
          <p:cNvSpPr/>
          <p:nvPr/>
        </p:nvSpPr>
        <p:spPr>
          <a:xfrm>
            <a:off x="988058" y="186721"/>
            <a:ext cx="7059595" cy="461665"/>
          </a:xfrm>
          <a:prstGeom prst="rect">
            <a:avLst/>
          </a:prstGeom>
        </p:spPr>
        <p:txBody>
          <a:bodyPr wrap="square">
            <a:spAutoFit/>
          </a:bodyPr>
          <a:lstStyle/>
          <a:p>
            <a:pPr algn="ctr" fontAlgn="base"/>
            <a:r>
              <a:rPr lang="en-US" sz="2400" b="1" dirty="0">
                <a:solidFill>
                  <a:srgbClr val="800000"/>
                </a:solidFill>
                <a:latin typeface="Calibri" panose="020F0502020204030204" pitchFamily="34" charset="0"/>
                <a:cs typeface="Calibri" panose="020F0502020204030204" pitchFamily="34" charset="0"/>
              </a:rPr>
              <a:t>How the Resource Collection Was Built</a:t>
            </a:r>
          </a:p>
        </p:txBody>
      </p:sp>
      <p:sp>
        <p:nvSpPr>
          <p:cNvPr id="4" name="Line 4">
            <a:extLst>
              <a:ext uri="{FF2B5EF4-FFF2-40B4-BE49-F238E27FC236}">
                <a16:creationId xmlns:a16="http://schemas.microsoft.com/office/drawing/2014/main" id="{23284A30-E508-4BD9-8853-2DA1959FE888}"/>
              </a:ext>
            </a:extLst>
          </p:cNvPr>
          <p:cNvSpPr>
            <a:spLocks noChangeShapeType="1"/>
          </p:cNvSpPr>
          <p:nvPr/>
        </p:nvSpPr>
        <p:spPr bwMode="auto">
          <a:xfrm>
            <a:off x="1708030" y="712848"/>
            <a:ext cx="59608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5">
            <a:hlinkClick r:id="rId3"/>
            <a:extLst>
              <a:ext uri="{FF2B5EF4-FFF2-40B4-BE49-F238E27FC236}">
                <a16:creationId xmlns:a16="http://schemas.microsoft.com/office/drawing/2014/main" id="{507EB1F9-859C-48E9-8C86-C0767B6BEF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1645" y="1393318"/>
            <a:ext cx="2765630" cy="2053086"/>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143C656F-5479-4907-8C15-96F2AA1A9A56}"/>
              </a:ext>
            </a:extLst>
          </p:cNvPr>
          <p:cNvSpPr/>
          <p:nvPr/>
        </p:nvSpPr>
        <p:spPr>
          <a:xfrm>
            <a:off x="661645" y="931653"/>
            <a:ext cx="2784560" cy="461665"/>
          </a:xfrm>
          <a:prstGeom prst="rect">
            <a:avLst/>
          </a:prstGeom>
        </p:spPr>
        <p:txBody>
          <a:bodyPr wrap="square">
            <a:spAutoFit/>
          </a:bodyPr>
          <a:lstStyle/>
          <a:p>
            <a:pPr algn="ctr" fontAlgn="base"/>
            <a:r>
              <a:rPr lang="en-US" sz="2400" b="1" dirty="0">
                <a:solidFill>
                  <a:srgbClr val="617C00"/>
                </a:solidFill>
                <a:latin typeface="Calibri" panose="020F0502020204030204" pitchFamily="34" charset="0"/>
                <a:cs typeface="Calibri" panose="020F0502020204030204" pitchFamily="34" charset="0"/>
              </a:rPr>
              <a:t>Coordinators</a:t>
            </a:r>
          </a:p>
        </p:txBody>
      </p:sp>
      <p:sp>
        <p:nvSpPr>
          <p:cNvPr id="8" name="Rectangle 7">
            <a:extLst>
              <a:ext uri="{FF2B5EF4-FFF2-40B4-BE49-F238E27FC236}">
                <a16:creationId xmlns:a16="http://schemas.microsoft.com/office/drawing/2014/main" id="{0E56E185-75BC-4DEE-9257-46902465AB7F}"/>
              </a:ext>
            </a:extLst>
          </p:cNvPr>
          <p:cNvSpPr/>
          <p:nvPr/>
        </p:nvSpPr>
        <p:spPr>
          <a:xfrm>
            <a:off x="4884323" y="1376637"/>
            <a:ext cx="2784560" cy="461665"/>
          </a:xfrm>
          <a:prstGeom prst="rect">
            <a:avLst/>
          </a:prstGeom>
        </p:spPr>
        <p:txBody>
          <a:bodyPr wrap="square">
            <a:spAutoFit/>
          </a:bodyPr>
          <a:lstStyle/>
          <a:p>
            <a:pPr algn="ctr" fontAlgn="base"/>
            <a:r>
              <a:rPr lang="en-US" sz="2400" b="1" dirty="0">
                <a:solidFill>
                  <a:srgbClr val="617C00"/>
                </a:solidFill>
                <a:latin typeface="Calibri" panose="020F0502020204030204" pitchFamily="34" charset="0"/>
                <a:cs typeface="Calibri" panose="020F0502020204030204" pitchFamily="34" charset="0"/>
              </a:rPr>
              <a:t>Review Team</a:t>
            </a:r>
          </a:p>
        </p:txBody>
      </p:sp>
      <p:pic>
        <p:nvPicPr>
          <p:cNvPr id="9" name="Picture 8">
            <a:hlinkClick r:id="rId3"/>
            <a:extLst>
              <a:ext uri="{FF2B5EF4-FFF2-40B4-BE49-F238E27FC236}">
                <a16:creationId xmlns:a16="http://schemas.microsoft.com/office/drawing/2014/main" id="{E6988052-46EA-4A76-864A-43974A2B2F8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6580" y="4218316"/>
            <a:ext cx="2236831" cy="103716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68C4337B-AC12-4B98-99D2-676DB996AA1B}"/>
              </a:ext>
            </a:extLst>
          </p:cNvPr>
          <p:cNvSpPr/>
          <p:nvPr/>
        </p:nvSpPr>
        <p:spPr>
          <a:xfrm>
            <a:off x="642715" y="3784529"/>
            <a:ext cx="2784560" cy="461665"/>
          </a:xfrm>
          <a:prstGeom prst="rect">
            <a:avLst/>
          </a:prstGeom>
        </p:spPr>
        <p:txBody>
          <a:bodyPr wrap="square">
            <a:spAutoFit/>
          </a:bodyPr>
          <a:lstStyle/>
          <a:p>
            <a:pPr algn="ctr" fontAlgn="base"/>
            <a:r>
              <a:rPr lang="en-US" sz="2400" b="1" dirty="0">
                <a:solidFill>
                  <a:srgbClr val="617C00"/>
                </a:solidFill>
                <a:latin typeface="Calibri" panose="020F0502020204030204" pitchFamily="34" charset="0"/>
                <a:cs typeface="Calibri" panose="020F0502020204030204" pitchFamily="34" charset="0"/>
              </a:rPr>
              <a:t>Curator</a:t>
            </a:r>
          </a:p>
        </p:txBody>
      </p:sp>
      <p:cxnSp>
        <p:nvCxnSpPr>
          <p:cNvPr id="21" name="Straight Connector 20">
            <a:extLst>
              <a:ext uri="{FF2B5EF4-FFF2-40B4-BE49-F238E27FC236}">
                <a16:creationId xmlns:a16="http://schemas.microsoft.com/office/drawing/2014/main" id="{EF3E8892-5E06-4DD0-9B80-2F26957B3AB4}"/>
              </a:ext>
            </a:extLst>
          </p:cNvPr>
          <p:cNvCxnSpPr>
            <a:cxnSpLocks/>
          </p:cNvCxnSpPr>
          <p:nvPr/>
        </p:nvCxnSpPr>
        <p:spPr>
          <a:xfrm flipH="1">
            <a:off x="3153411" y="4588609"/>
            <a:ext cx="906707"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29724E9C-BC4F-4E69-AAAB-61AF10971ACD}"/>
              </a:ext>
            </a:extLst>
          </p:cNvPr>
          <p:cNvPicPr/>
          <p:nvPr/>
        </p:nvPicPr>
        <p:blipFill rotWithShape="1">
          <a:blip r:embed="rId6" cstate="email">
            <a:extLst>
              <a:ext uri="{28A0092B-C50C-407E-A947-70E740481C1C}">
                <a14:useLocalDpi xmlns:a14="http://schemas.microsoft.com/office/drawing/2010/main"/>
              </a:ext>
            </a:extLst>
          </a:blip>
          <a:srcRect/>
          <a:stretch/>
        </p:blipFill>
        <p:spPr bwMode="auto">
          <a:xfrm>
            <a:off x="4030038" y="1838302"/>
            <a:ext cx="4587296" cy="3603684"/>
          </a:xfrm>
          <a:prstGeom prst="rect">
            <a:avLst/>
          </a:prstGeom>
          <a:ln>
            <a:solidFill>
              <a:schemeClr val="bg1">
                <a:lumMod val="50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58068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8351" y="2125271"/>
            <a:ext cx="7209302" cy="4179947"/>
          </a:xfrm>
          <a:prstGeom prst="rect">
            <a:avLst/>
          </a:prstGeom>
          <a:ln>
            <a:solidFill>
              <a:schemeClr val="bg1">
                <a:lumMod val="65000"/>
              </a:schemeClr>
            </a:solidFill>
          </a:ln>
          <a:effectLst>
            <a:outerShdw blurRad="50800" dist="38100" dir="2700000" algn="tl" rotWithShape="0">
              <a:prstClr val="black">
                <a:alpha val="40000"/>
              </a:prstClr>
            </a:outerShdw>
            <a:softEdge rad="76200"/>
          </a:effectLst>
        </p:spPr>
      </p:pic>
      <p:sp>
        <p:nvSpPr>
          <p:cNvPr id="3" name="Rectangle 2">
            <a:extLst>
              <a:ext uri="{FF2B5EF4-FFF2-40B4-BE49-F238E27FC236}">
                <a16:creationId xmlns:a16="http://schemas.microsoft.com/office/drawing/2014/main" id="{C45F2EB9-4DDC-432F-A758-22FD9102AA7A}"/>
              </a:ext>
            </a:extLst>
          </p:cNvPr>
          <p:cNvSpPr/>
          <p:nvPr/>
        </p:nvSpPr>
        <p:spPr>
          <a:xfrm>
            <a:off x="988058" y="186721"/>
            <a:ext cx="7059595" cy="461665"/>
          </a:xfrm>
          <a:prstGeom prst="rect">
            <a:avLst/>
          </a:prstGeom>
        </p:spPr>
        <p:txBody>
          <a:bodyPr wrap="square">
            <a:spAutoFit/>
          </a:bodyPr>
          <a:lstStyle/>
          <a:p>
            <a:pPr algn="ctr" fontAlgn="base"/>
            <a:r>
              <a:rPr lang="en-US" sz="2400" b="1" dirty="0">
                <a:solidFill>
                  <a:srgbClr val="800000"/>
                </a:solidFill>
                <a:latin typeface="Calibri" panose="020F0502020204030204" pitchFamily="34" charset="0"/>
                <a:cs typeface="Calibri" panose="020F0502020204030204" pitchFamily="34" charset="0"/>
              </a:rPr>
              <a:t>How’s the Collection Organized</a:t>
            </a:r>
          </a:p>
        </p:txBody>
      </p:sp>
      <p:sp>
        <p:nvSpPr>
          <p:cNvPr id="5" name="Line 4">
            <a:extLst>
              <a:ext uri="{FF2B5EF4-FFF2-40B4-BE49-F238E27FC236}">
                <a16:creationId xmlns:a16="http://schemas.microsoft.com/office/drawing/2014/main" id="{4E0217A5-D052-4152-8938-DC2037A0C5B5}"/>
              </a:ext>
            </a:extLst>
          </p:cNvPr>
          <p:cNvSpPr>
            <a:spLocks noChangeShapeType="1"/>
          </p:cNvSpPr>
          <p:nvPr/>
        </p:nvSpPr>
        <p:spPr bwMode="auto">
          <a:xfrm>
            <a:off x="1708030" y="712848"/>
            <a:ext cx="59608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Subtitle 2">
            <a:extLst>
              <a:ext uri="{FF2B5EF4-FFF2-40B4-BE49-F238E27FC236}">
                <a16:creationId xmlns:a16="http://schemas.microsoft.com/office/drawing/2014/main" id="{07455CBD-658A-49F0-9AB6-F00D6A96BBFD}"/>
              </a:ext>
            </a:extLst>
          </p:cNvPr>
          <p:cNvSpPr txBox="1">
            <a:spLocks/>
          </p:cNvSpPr>
          <p:nvPr/>
        </p:nvSpPr>
        <p:spPr>
          <a:xfrm>
            <a:off x="597078" y="1160918"/>
            <a:ext cx="5051247" cy="51661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2400" i="1" dirty="0">
                <a:solidFill>
                  <a:schemeClr val="tx1"/>
                </a:solidFill>
              </a:rPr>
              <a:t>By TOPIC, on separate webpages</a:t>
            </a:r>
            <a:endParaRPr lang="en-US" sz="2400" dirty="0">
              <a:solidFill>
                <a:schemeClr val="tx1"/>
              </a:solidFill>
            </a:endParaRPr>
          </a:p>
        </p:txBody>
      </p:sp>
      <p:cxnSp>
        <p:nvCxnSpPr>
          <p:cNvPr id="10" name="Connector: Elbow 9">
            <a:extLst>
              <a:ext uri="{FF2B5EF4-FFF2-40B4-BE49-F238E27FC236}">
                <a16:creationId xmlns:a16="http://schemas.microsoft.com/office/drawing/2014/main" id="{B04CB9FA-F6F8-41DD-BE6E-FB8F4F32100C}"/>
              </a:ext>
            </a:extLst>
          </p:cNvPr>
          <p:cNvCxnSpPr>
            <a:cxnSpLocks/>
          </p:cNvCxnSpPr>
          <p:nvPr/>
        </p:nvCxnSpPr>
        <p:spPr>
          <a:xfrm flipV="1">
            <a:off x="1914526" y="1530862"/>
            <a:ext cx="6753224" cy="328781"/>
          </a:xfrm>
          <a:prstGeom prst="bentConnector3">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9" name="Arrow: Right 8">
            <a:extLst>
              <a:ext uri="{FF2B5EF4-FFF2-40B4-BE49-F238E27FC236}">
                <a16:creationId xmlns:a16="http://schemas.microsoft.com/office/drawing/2014/main" id="{BE933DC6-F78C-4B56-BCA0-D187502FACCD}"/>
              </a:ext>
            </a:extLst>
          </p:cNvPr>
          <p:cNvSpPr/>
          <p:nvPr/>
        </p:nvSpPr>
        <p:spPr>
          <a:xfrm>
            <a:off x="8047653" y="1372265"/>
            <a:ext cx="751290" cy="301925"/>
          </a:xfrm>
          <a:prstGeom prst="right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8F1F53E-8246-4004-A585-B5B7A2B57B3C}"/>
              </a:ext>
            </a:extLst>
          </p:cNvPr>
          <p:cNvCxnSpPr>
            <a:cxnSpLocks/>
          </p:cNvCxnSpPr>
          <p:nvPr/>
        </p:nvCxnSpPr>
        <p:spPr>
          <a:xfrm flipH="1">
            <a:off x="1708030" y="1859643"/>
            <a:ext cx="206496" cy="265628"/>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 name="Oval 1">
            <a:extLst>
              <a:ext uri="{FF2B5EF4-FFF2-40B4-BE49-F238E27FC236}">
                <a16:creationId xmlns:a16="http://schemas.microsoft.com/office/drawing/2014/main" id="{50E86335-DDA0-4A7A-A346-44874BBF6CDD}"/>
              </a:ext>
            </a:extLst>
          </p:cNvPr>
          <p:cNvSpPr/>
          <p:nvPr/>
        </p:nvSpPr>
        <p:spPr>
          <a:xfrm>
            <a:off x="597078" y="2125271"/>
            <a:ext cx="2679522" cy="360754"/>
          </a:xfrm>
          <a:prstGeom prst="ellipse">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614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0436" y="1208350"/>
            <a:ext cx="7665151" cy="4667002"/>
          </a:xfrm>
          <a:prstGeom prst="rect">
            <a:avLst/>
          </a:prstGeom>
          <a:ln>
            <a:solidFill>
              <a:schemeClr val="bg1">
                <a:lumMod val="65000"/>
              </a:schemeClr>
            </a:solidFill>
          </a:ln>
          <a:effectLst>
            <a:outerShdw blurRad="50800" dist="38100" dir="2700000" algn="tl" rotWithShape="0">
              <a:prstClr val="black">
                <a:alpha val="40000"/>
              </a:prstClr>
            </a:outerShdw>
          </a:effectLst>
        </p:spPr>
      </p:pic>
      <p:cxnSp>
        <p:nvCxnSpPr>
          <p:cNvPr id="3" name="Connector: Elbow 2">
            <a:extLst>
              <a:ext uri="{FF2B5EF4-FFF2-40B4-BE49-F238E27FC236}">
                <a16:creationId xmlns:a16="http://schemas.microsoft.com/office/drawing/2014/main" id="{DE6E7B10-704D-4DC4-8256-15B3CFC2E5C8}"/>
              </a:ext>
            </a:extLst>
          </p:cNvPr>
          <p:cNvCxnSpPr>
            <a:cxnSpLocks/>
          </p:cNvCxnSpPr>
          <p:nvPr/>
        </p:nvCxnSpPr>
        <p:spPr>
          <a:xfrm>
            <a:off x="0" y="190500"/>
            <a:ext cx="4722964" cy="249447"/>
          </a:xfrm>
          <a:prstGeom prst="bentConnector3">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4" name="Arrow: Right 3">
            <a:extLst>
              <a:ext uri="{FF2B5EF4-FFF2-40B4-BE49-F238E27FC236}">
                <a16:creationId xmlns:a16="http://schemas.microsoft.com/office/drawing/2014/main" id="{893C9B0B-24C6-4AC3-8D06-873F265FF3EB}"/>
              </a:ext>
            </a:extLst>
          </p:cNvPr>
          <p:cNvSpPr/>
          <p:nvPr/>
        </p:nvSpPr>
        <p:spPr>
          <a:xfrm rot="5400000">
            <a:off x="4393661" y="535739"/>
            <a:ext cx="493503" cy="301925"/>
          </a:xfrm>
          <a:prstGeom prst="right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Connector: Elbow 4">
            <a:extLst>
              <a:ext uri="{FF2B5EF4-FFF2-40B4-BE49-F238E27FC236}">
                <a16:creationId xmlns:a16="http://schemas.microsoft.com/office/drawing/2014/main" id="{E1E38490-011A-4666-A4A8-CDEBC9500708}"/>
              </a:ext>
            </a:extLst>
          </p:cNvPr>
          <p:cNvCxnSpPr>
            <a:cxnSpLocks/>
          </p:cNvCxnSpPr>
          <p:nvPr/>
        </p:nvCxnSpPr>
        <p:spPr>
          <a:xfrm>
            <a:off x="1826594" y="6034611"/>
            <a:ext cx="6812581" cy="226484"/>
          </a:xfrm>
          <a:prstGeom prst="bentConnector3">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6" name="Arrow: Right 5">
            <a:extLst>
              <a:ext uri="{FF2B5EF4-FFF2-40B4-BE49-F238E27FC236}">
                <a16:creationId xmlns:a16="http://schemas.microsoft.com/office/drawing/2014/main" id="{7CB80507-F188-4BB2-A5A9-39F89F7B2100}"/>
              </a:ext>
            </a:extLst>
          </p:cNvPr>
          <p:cNvSpPr/>
          <p:nvPr/>
        </p:nvSpPr>
        <p:spPr>
          <a:xfrm>
            <a:off x="8174637" y="6130398"/>
            <a:ext cx="751290" cy="301925"/>
          </a:xfrm>
          <a:prstGeom prst="right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3A6CA06-9C7F-471A-8202-FEDA5B58EBE6}"/>
              </a:ext>
            </a:extLst>
          </p:cNvPr>
          <p:cNvCxnSpPr>
            <a:cxnSpLocks/>
          </p:cNvCxnSpPr>
          <p:nvPr/>
        </p:nvCxnSpPr>
        <p:spPr>
          <a:xfrm>
            <a:off x="1560966" y="5740538"/>
            <a:ext cx="265628" cy="29407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6601E60E-5329-4FD3-8423-10CE953815A8}"/>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3788341" y="1549456"/>
            <a:ext cx="1069340" cy="30480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9F80069-E4FB-4A05-B487-0D35620886B9}"/>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a:off x="609600" y="3209745"/>
            <a:ext cx="888618" cy="370205"/>
          </a:xfrm>
          <a:prstGeom prst="rect">
            <a:avLst/>
          </a:prstGeom>
          <a:ln>
            <a:noFill/>
          </a:ln>
          <a:extLst>
            <a:ext uri="{53640926-AAD7-44D8-BBD7-CCE9431645EC}">
              <a14:shadowObscured xmlns:a14="http://schemas.microsoft.com/office/drawing/2010/main"/>
            </a:ext>
          </a:extLst>
        </p:spPr>
      </p:pic>
      <p:sp>
        <p:nvSpPr>
          <p:cNvPr id="10" name="Oval 9">
            <a:extLst>
              <a:ext uri="{FF2B5EF4-FFF2-40B4-BE49-F238E27FC236}">
                <a16:creationId xmlns:a16="http://schemas.microsoft.com/office/drawing/2014/main" id="{87642AB5-1977-4A51-B231-A051F1428F26}"/>
              </a:ext>
            </a:extLst>
          </p:cNvPr>
          <p:cNvSpPr/>
          <p:nvPr/>
        </p:nvSpPr>
        <p:spPr>
          <a:xfrm>
            <a:off x="354019" y="5560161"/>
            <a:ext cx="1550981" cy="360754"/>
          </a:xfrm>
          <a:prstGeom prst="ellipse">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858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8058" y="417554"/>
            <a:ext cx="7059595" cy="523220"/>
          </a:xfrm>
          <a:prstGeom prst="rect">
            <a:avLst/>
          </a:prstGeom>
        </p:spPr>
        <p:txBody>
          <a:bodyPr wrap="square">
            <a:spAutoFit/>
          </a:bodyPr>
          <a:lstStyle/>
          <a:p>
            <a:pPr algn="ctr" fontAlgn="base"/>
            <a:r>
              <a:rPr lang="en-US" sz="2800" b="1" dirty="0">
                <a:solidFill>
                  <a:srgbClr val="617C00"/>
                </a:solidFill>
                <a:latin typeface="Calibri" panose="020F0502020204030204" pitchFamily="34" charset="0"/>
                <a:cs typeface="Calibri" panose="020F0502020204030204" pitchFamily="34" charset="0"/>
              </a:rPr>
              <a:t>Webpages</a:t>
            </a:r>
          </a:p>
        </p:txBody>
      </p:sp>
      <p:sp>
        <p:nvSpPr>
          <p:cNvPr id="5" name="Line 4">
            <a:extLst>
              <a:ext uri="{FF2B5EF4-FFF2-40B4-BE49-F238E27FC236}">
                <a16:creationId xmlns:a16="http://schemas.microsoft.com/office/drawing/2014/main" id="{0370E4B8-87F4-4F78-92D5-21704FD73094}"/>
              </a:ext>
            </a:extLst>
          </p:cNvPr>
          <p:cNvSpPr>
            <a:spLocks noChangeShapeType="1"/>
          </p:cNvSpPr>
          <p:nvPr/>
        </p:nvSpPr>
        <p:spPr bwMode="auto">
          <a:xfrm>
            <a:off x="2544792" y="943681"/>
            <a:ext cx="3959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5">
            <a:extLst>
              <a:ext uri="{FF2B5EF4-FFF2-40B4-BE49-F238E27FC236}">
                <a16:creationId xmlns:a16="http://schemas.microsoft.com/office/drawing/2014/main" id="{71346094-3B9A-420C-BD79-20EC98CB2CD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19585" y="1673126"/>
            <a:ext cx="8125674" cy="2890248"/>
          </a:xfrm>
          <a:prstGeom prst="rect">
            <a:avLst/>
          </a:prstGeom>
          <a:ln>
            <a:solidFill>
              <a:schemeClr val="bg1">
                <a:lumMod val="50000"/>
              </a:schemeClr>
            </a:solidFill>
          </a:ln>
          <a:effectLst>
            <a:outerShdw blurRad="50800" dist="38100" dir="2700000" algn="tl" rotWithShape="0">
              <a:prstClr val="black">
                <a:alpha val="40000"/>
              </a:prstClr>
            </a:outerShdw>
          </a:effectLst>
        </p:spPr>
      </p:pic>
      <p:cxnSp>
        <p:nvCxnSpPr>
          <p:cNvPr id="8" name="Connector: Elbow 7">
            <a:extLst>
              <a:ext uri="{FF2B5EF4-FFF2-40B4-BE49-F238E27FC236}">
                <a16:creationId xmlns:a16="http://schemas.microsoft.com/office/drawing/2014/main" id="{F2C7946A-349E-48E2-88D6-74F191512AD7}"/>
              </a:ext>
            </a:extLst>
          </p:cNvPr>
          <p:cNvCxnSpPr>
            <a:cxnSpLocks/>
          </p:cNvCxnSpPr>
          <p:nvPr/>
        </p:nvCxnSpPr>
        <p:spPr>
          <a:xfrm>
            <a:off x="733425" y="4882551"/>
            <a:ext cx="7936122" cy="1259457"/>
          </a:xfrm>
          <a:prstGeom prst="bentConnector3">
            <a:avLst/>
          </a:prstGeom>
          <a:ln w="19050">
            <a:solidFill>
              <a:schemeClr val="bg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 name="Arrow: Right 9">
            <a:extLst>
              <a:ext uri="{FF2B5EF4-FFF2-40B4-BE49-F238E27FC236}">
                <a16:creationId xmlns:a16="http://schemas.microsoft.com/office/drawing/2014/main" id="{674F6004-7EBB-4E4A-B500-16DB19079ADB}"/>
              </a:ext>
            </a:extLst>
          </p:cNvPr>
          <p:cNvSpPr/>
          <p:nvPr/>
        </p:nvSpPr>
        <p:spPr>
          <a:xfrm>
            <a:off x="8047653" y="5986732"/>
            <a:ext cx="751290" cy="301925"/>
          </a:xfrm>
          <a:prstGeom prst="right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F11EC49-6A00-495E-A612-8CB3E07AF0A3}"/>
              </a:ext>
            </a:extLst>
          </p:cNvPr>
          <p:cNvCxnSpPr>
            <a:cxnSpLocks/>
          </p:cNvCxnSpPr>
          <p:nvPr/>
        </p:nvCxnSpPr>
        <p:spPr>
          <a:xfrm>
            <a:off x="733425" y="4340498"/>
            <a:ext cx="0" cy="542053"/>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60F82F5E-72C3-4008-B200-06167D0906A0}"/>
              </a:ext>
            </a:extLst>
          </p:cNvPr>
          <p:cNvSpPr/>
          <p:nvPr/>
        </p:nvSpPr>
        <p:spPr>
          <a:xfrm>
            <a:off x="187503" y="3979743"/>
            <a:ext cx="4794072" cy="449381"/>
          </a:xfrm>
          <a:prstGeom prst="ellipse">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549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5222" y="944990"/>
            <a:ext cx="8350301" cy="5236235"/>
          </a:xfrm>
          <a:prstGeom prst="rect">
            <a:avLst/>
          </a:prstGeom>
          <a:ln>
            <a:solidFill>
              <a:schemeClr val="bg1">
                <a:lumMod val="50000"/>
              </a:schemeClr>
            </a:solidFill>
          </a:ln>
          <a:effectLst>
            <a:outerShdw blurRad="50800" dist="38100" dir="2700000" algn="tl" rotWithShape="0">
              <a:prstClr val="black">
                <a:alpha val="40000"/>
              </a:prstClr>
            </a:outerShdw>
          </a:effectLst>
        </p:spPr>
      </p:pic>
      <p:cxnSp>
        <p:nvCxnSpPr>
          <p:cNvPr id="5" name="Connector: Elbow 4">
            <a:extLst>
              <a:ext uri="{FF2B5EF4-FFF2-40B4-BE49-F238E27FC236}">
                <a16:creationId xmlns:a16="http://schemas.microsoft.com/office/drawing/2014/main" id="{A35ADD9D-8D4A-4FE9-B458-2F266C4C9B50}"/>
              </a:ext>
            </a:extLst>
          </p:cNvPr>
          <p:cNvCxnSpPr>
            <a:cxnSpLocks/>
          </p:cNvCxnSpPr>
          <p:nvPr/>
        </p:nvCxnSpPr>
        <p:spPr>
          <a:xfrm>
            <a:off x="0" y="190500"/>
            <a:ext cx="4722964" cy="249447"/>
          </a:xfrm>
          <a:prstGeom prst="bentConnector3">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4" name="Arrow: Right 3">
            <a:extLst>
              <a:ext uri="{FF2B5EF4-FFF2-40B4-BE49-F238E27FC236}">
                <a16:creationId xmlns:a16="http://schemas.microsoft.com/office/drawing/2014/main" id="{8EE7D2D1-8339-4E10-AA27-B31AA46CFCAF}"/>
              </a:ext>
            </a:extLst>
          </p:cNvPr>
          <p:cNvSpPr/>
          <p:nvPr/>
        </p:nvSpPr>
        <p:spPr>
          <a:xfrm rot="5400000">
            <a:off x="4264768" y="664632"/>
            <a:ext cx="751290" cy="301925"/>
          </a:xfrm>
          <a:prstGeom prst="right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699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26DAAA5-6C45-46BF-898E-8739C1AC1385}"/>
              </a:ext>
            </a:extLst>
          </p:cNvPr>
          <p:cNvCxnSpPr>
            <a:cxnSpLocks/>
          </p:cNvCxnSpPr>
          <p:nvPr/>
        </p:nvCxnSpPr>
        <p:spPr>
          <a:xfrm flipV="1">
            <a:off x="3648075" y="6648448"/>
            <a:ext cx="5150868" cy="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661" y="707883"/>
            <a:ext cx="8961550" cy="5551832"/>
          </a:xfrm>
          <a:prstGeom prst="rect">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pic>
      <p:sp>
        <p:nvSpPr>
          <p:cNvPr id="3" name="Subtitle 2">
            <a:extLst>
              <a:ext uri="{FF2B5EF4-FFF2-40B4-BE49-F238E27FC236}">
                <a16:creationId xmlns:a16="http://schemas.microsoft.com/office/drawing/2014/main" id="{E7D8AED7-B1F7-40BD-82F0-98F83C6C68EB}"/>
              </a:ext>
            </a:extLst>
          </p:cNvPr>
          <p:cNvSpPr txBox="1">
            <a:spLocks/>
          </p:cNvSpPr>
          <p:nvPr/>
        </p:nvSpPr>
        <p:spPr>
          <a:xfrm>
            <a:off x="358953" y="226445"/>
            <a:ext cx="5051247" cy="51661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2400" b="1" i="1" dirty="0">
                <a:solidFill>
                  <a:schemeClr val="tx1"/>
                </a:solidFill>
              </a:rPr>
              <a:t>Another TOPIC…</a:t>
            </a:r>
            <a:endParaRPr lang="en-US" sz="2400" b="1" dirty="0">
              <a:solidFill>
                <a:schemeClr val="tx1"/>
              </a:solidFill>
            </a:endParaRPr>
          </a:p>
        </p:txBody>
      </p:sp>
      <p:sp>
        <p:nvSpPr>
          <p:cNvPr id="5" name="Arrow: Right 4">
            <a:extLst>
              <a:ext uri="{FF2B5EF4-FFF2-40B4-BE49-F238E27FC236}">
                <a16:creationId xmlns:a16="http://schemas.microsoft.com/office/drawing/2014/main" id="{00B5BE90-B3BF-4BAC-8B3A-AF587E3F9B75}"/>
              </a:ext>
            </a:extLst>
          </p:cNvPr>
          <p:cNvSpPr/>
          <p:nvPr/>
        </p:nvSpPr>
        <p:spPr>
          <a:xfrm>
            <a:off x="8152428" y="6497487"/>
            <a:ext cx="751290" cy="301925"/>
          </a:xfrm>
          <a:prstGeom prst="right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B3083EC-3383-472D-B85D-06AAB6237D88}"/>
              </a:ext>
            </a:extLst>
          </p:cNvPr>
          <p:cNvCxnSpPr>
            <a:cxnSpLocks/>
          </p:cNvCxnSpPr>
          <p:nvPr/>
        </p:nvCxnSpPr>
        <p:spPr>
          <a:xfrm>
            <a:off x="2971800" y="5870981"/>
            <a:ext cx="676275" cy="77746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B151C554-1734-4E64-8533-08559C14902B}"/>
              </a:ext>
            </a:extLst>
          </p:cNvPr>
          <p:cNvSpPr/>
          <p:nvPr/>
        </p:nvSpPr>
        <p:spPr>
          <a:xfrm>
            <a:off x="358953" y="5639722"/>
            <a:ext cx="2900096" cy="360754"/>
          </a:xfrm>
          <a:prstGeom prst="ellipse">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C30B602-75B2-48F3-B1B5-93DF4FB6192F}"/>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042215" y="1397056"/>
            <a:ext cx="1069340" cy="304800"/>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2B2CA6F3-C307-46F0-9083-02DC913246D7}"/>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476249" y="3129404"/>
            <a:ext cx="1019175" cy="4245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6342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952" y="1253952"/>
            <a:ext cx="7578090" cy="3000821"/>
          </a:xfrm>
          <a:prstGeom prst="rect">
            <a:avLst/>
          </a:prstGeom>
          <a:ln>
            <a:solidFill>
              <a:schemeClr val="bg1">
                <a:lumMod val="50000"/>
              </a:schemeClr>
            </a:solidFill>
          </a:ln>
          <a:effectLst>
            <a:outerShdw blurRad="50800" dist="38100" dir="2700000" algn="tl" rotWithShape="0">
              <a:prstClr val="black">
                <a:alpha val="40000"/>
              </a:prstClr>
            </a:outerShdw>
          </a:effectLst>
        </p:spPr>
        <p:txBody>
          <a:bodyPr wrap="square">
            <a:spAutoFit/>
          </a:bodyPr>
          <a:lstStyle/>
          <a:p>
            <a:pPr fontAlgn="base"/>
            <a:r>
              <a:rPr lang="en-US" b="1" dirty="0">
                <a:latin typeface="Corbel" charset="0"/>
                <a:ea typeface="Corbel" charset="0"/>
                <a:cs typeface="Corbel" charset="0"/>
              </a:rPr>
              <a:t>Using a Functional Behavioral Assessment to Understand Behavior</a:t>
            </a:r>
          </a:p>
          <a:p>
            <a:pPr fontAlgn="base"/>
            <a:br>
              <a:rPr lang="en-US" dirty="0">
                <a:latin typeface="Corbel" charset="0"/>
                <a:ea typeface="Corbel" charset="0"/>
                <a:cs typeface="Corbel" charset="0"/>
              </a:rPr>
            </a:br>
            <a:r>
              <a:rPr lang="en-US" i="1" dirty="0">
                <a:latin typeface="Corbel" charset="0"/>
                <a:ea typeface="Corbel" charset="0"/>
                <a:cs typeface="Corbel" charset="0"/>
              </a:rPr>
              <a:t>Online Video Module, available in English and Spanish</a:t>
            </a:r>
            <a:r>
              <a:rPr lang="en-US" dirty="0">
                <a:latin typeface="Corbel" charset="0"/>
                <a:ea typeface="Corbel" charset="0"/>
                <a:cs typeface="Corbel" charset="0"/>
              </a:rPr>
              <a:t> | This 14-minute online captioned module is available at YouTube. From the Utah Parent Center.</a:t>
            </a:r>
          </a:p>
          <a:p>
            <a:pPr fontAlgn="base"/>
            <a:endParaRPr lang="en-US" dirty="0">
              <a:latin typeface="Corbel" charset="0"/>
              <a:ea typeface="Corbel" charset="0"/>
              <a:cs typeface="Corbel" charset="0"/>
            </a:endParaRPr>
          </a:p>
          <a:p>
            <a:pPr fontAlgn="base"/>
            <a:r>
              <a:rPr lang="en-US" i="1" dirty="0">
                <a:latin typeface="Corbel" charset="0"/>
                <a:ea typeface="Corbel" charset="0"/>
                <a:cs typeface="Corbel" charset="0"/>
              </a:rPr>
              <a:t>English</a:t>
            </a:r>
            <a:r>
              <a:rPr lang="en-US" dirty="0">
                <a:latin typeface="Corbel" charset="0"/>
                <a:ea typeface="Corbel" charset="0"/>
                <a:cs typeface="Corbel" charset="0"/>
              </a:rPr>
              <a:t> | </a:t>
            </a:r>
            <a:r>
              <a:rPr lang="en-US" dirty="0">
                <a:latin typeface="Corbel" charset="0"/>
                <a:ea typeface="Corbel" charset="0"/>
                <a:cs typeface="Corbel" charset="0"/>
                <a:hlinkClick r:id="rId2"/>
              </a:rPr>
              <a:t>https://youtu.be/aL1eHt8DR7U</a:t>
            </a:r>
            <a:endParaRPr lang="en-US" dirty="0">
              <a:latin typeface="Corbel" charset="0"/>
              <a:ea typeface="Corbel" charset="0"/>
              <a:cs typeface="Corbel" charset="0"/>
            </a:endParaRPr>
          </a:p>
          <a:p>
            <a:pPr fontAlgn="base"/>
            <a:br>
              <a:rPr lang="en-US" dirty="0">
                <a:latin typeface="Corbel" charset="0"/>
                <a:ea typeface="Corbel" charset="0"/>
                <a:cs typeface="Corbel" charset="0"/>
              </a:rPr>
            </a:br>
            <a:r>
              <a:rPr lang="en-US" i="1" dirty="0">
                <a:latin typeface="Corbel" charset="0"/>
                <a:ea typeface="Corbel" charset="0"/>
                <a:cs typeface="Corbel" charset="0"/>
              </a:rPr>
              <a:t>Spanish</a:t>
            </a:r>
            <a:r>
              <a:rPr lang="en-US" dirty="0">
                <a:latin typeface="Corbel" charset="0"/>
                <a:ea typeface="Corbel" charset="0"/>
                <a:cs typeface="Corbel" charset="0"/>
              </a:rPr>
              <a:t> | </a:t>
            </a:r>
            <a:r>
              <a:rPr lang="en-US" dirty="0">
                <a:latin typeface="Corbel" charset="0"/>
                <a:ea typeface="Corbel" charset="0"/>
                <a:cs typeface="Corbel" charset="0"/>
                <a:hlinkClick r:id="rId3"/>
              </a:rPr>
              <a:t>https://youtu.be/7qSCUy-WBJc?list=PL0Ifs2Vo5bLzK-j_DipqeNxNn4A78ot6W</a:t>
            </a:r>
            <a:endParaRPr lang="en-US" dirty="0">
              <a:latin typeface="Corbel" charset="0"/>
              <a:ea typeface="Corbel" charset="0"/>
              <a:cs typeface="Corbel" charset="0"/>
            </a:endParaRPr>
          </a:p>
          <a:p>
            <a:br>
              <a:rPr lang="en-US" sz="1350" dirty="0"/>
            </a:br>
            <a:endParaRPr lang="en-US" sz="1350" dirty="0"/>
          </a:p>
        </p:txBody>
      </p:sp>
      <p:sp>
        <p:nvSpPr>
          <p:cNvPr id="4" name="Rectangle 3"/>
          <p:cNvSpPr/>
          <p:nvPr/>
        </p:nvSpPr>
        <p:spPr>
          <a:xfrm>
            <a:off x="994410" y="459671"/>
            <a:ext cx="7115175" cy="523220"/>
          </a:xfrm>
          <a:prstGeom prst="rect">
            <a:avLst/>
          </a:prstGeom>
        </p:spPr>
        <p:txBody>
          <a:bodyPr wrap="square">
            <a:spAutoFit/>
          </a:bodyPr>
          <a:lstStyle/>
          <a:p>
            <a:pPr algn="ctr" fontAlgn="base"/>
            <a:r>
              <a:rPr lang="en-US" sz="2800" b="1" dirty="0">
                <a:solidFill>
                  <a:srgbClr val="617C00"/>
                </a:solidFill>
                <a:latin typeface="Calibri" panose="020F0502020204030204" pitchFamily="34" charset="0"/>
                <a:cs typeface="Calibri" panose="020F0502020204030204" pitchFamily="34" charset="0"/>
              </a:rPr>
              <a:t>Webinars, Presentations, and Videos</a:t>
            </a:r>
          </a:p>
        </p:txBody>
      </p:sp>
      <p:sp>
        <p:nvSpPr>
          <p:cNvPr id="5" name="Line 4">
            <a:extLst>
              <a:ext uri="{FF2B5EF4-FFF2-40B4-BE49-F238E27FC236}">
                <a16:creationId xmlns:a16="http://schemas.microsoft.com/office/drawing/2014/main" id="{0A2B9011-2652-477F-ADDE-FC214CD8AE6F}"/>
              </a:ext>
            </a:extLst>
          </p:cNvPr>
          <p:cNvSpPr>
            <a:spLocks noChangeShapeType="1"/>
          </p:cNvSpPr>
          <p:nvPr/>
        </p:nvSpPr>
        <p:spPr bwMode="auto">
          <a:xfrm>
            <a:off x="1516092" y="982891"/>
            <a:ext cx="62563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5">
            <a:hlinkClick r:id="rId4"/>
            <a:extLst>
              <a:ext uri="{FF2B5EF4-FFF2-40B4-BE49-F238E27FC236}">
                <a16:creationId xmlns:a16="http://schemas.microsoft.com/office/drawing/2014/main" id="{233A15B9-0279-402F-834C-816D2A7B99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30015" y="3917220"/>
            <a:ext cx="4989195" cy="2834099"/>
          </a:xfrm>
          <a:prstGeom prst="rect">
            <a:avLst/>
          </a:prstGeom>
        </p:spPr>
      </p:pic>
      <p:cxnSp>
        <p:nvCxnSpPr>
          <p:cNvPr id="7" name="Connector: Elbow 6">
            <a:extLst>
              <a:ext uri="{FF2B5EF4-FFF2-40B4-BE49-F238E27FC236}">
                <a16:creationId xmlns:a16="http://schemas.microsoft.com/office/drawing/2014/main" id="{08FE663A-AA6F-4457-B926-6A048EDA57DC}"/>
              </a:ext>
            </a:extLst>
          </p:cNvPr>
          <p:cNvCxnSpPr>
            <a:cxnSpLocks/>
          </p:cNvCxnSpPr>
          <p:nvPr/>
        </p:nvCxnSpPr>
        <p:spPr>
          <a:xfrm>
            <a:off x="923925" y="4429125"/>
            <a:ext cx="2867025" cy="1712883"/>
          </a:xfrm>
          <a:prstGeom prst="bentConnector3">
            <a:avLst/>
          </a:prstGeom>
          <a:ln w="1270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Arrow: Right 7">
            <a:extLst>
              <a:ext uri="{FF2B5EF4-FFF2-40B4-BE49-F238E27FC236}">
                <a16:creationId xmlns:a16="http://schemas.microsoft.com/office/drawing/2014/main" id="{03733337-145F-4B8D-96DA-06C446D2ABF8}"/>
              </a:ext>
            </a:extLst>
          </p:cNvPr>
          <p:cNvSpPr/>
          <p:nvPr/>
        </p:nvSpPr>
        <p:spPr>
          <a:xfrm>
            <a:off x="3109193" y="6003293"/>
            <a:ext cx="751290" cy="301925"/>
          </a:xfrm>
          <a:prstGeom prst="right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E429E39-A87D-4A7A-A966-6E8A6CD0F30E}"/>
              </a:ext>
            </a:extLst>
          </p:cNvPr>
          <p:cNvCxnSpPr/>
          <p:nvPr/>
        </p:nvCxnSpPr>
        <p:spPr>
          <a:xfrm>
            <a:off x="923925" y="4254773"/>
            <a:ext cx="0" cy="174352"/>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0" name="Arrow: Right 9">
            <a:extLst>
              <a:ext uri="{FF2B5EF4-FFF2-40B4-BE49-F238E27FC236}">
                <a16:creationId xmlns:a16="http://schemas.microsoft.com/office/drawing/2014/main" id="{977BDFB8-787E-46D8-AFDC-AA93469CE1C9}"/>
              </a:ext>
            </a:extLst>
          </p:cNvPr>
          <p:cNvSpPr/>
          <p:nvPr/>
        </p:nvSpPr>
        <p:spPr>
          <a:xfrm rot="1593566">
            <a:off x="1022268" y="390910"/>
            <a:ext cx="751290" cy="301925"/>
          </a:xfrm>
          <a:prstGeom prst="right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B43E131-1EBB-48B5-905C-87E45BA7B115}"/>
              </a:ext>
            </a:extLst>
          </p:cNvPr>
          <p:cNvCxnSpPr>
            <a:endCxn id="10" idx="1"/>
          </p:cNvCxnSpPr>
          <p:nvPr/>
        </p:nvCxnSpPr>
        <p:spPr>
          <a:xfrm>
            <a:off x="0" y="342900"/>
            <a:ext cx="1061909" cy="31012"/>
          </a:xfrm>
          <a:prstGeom prst="line">
            <a:avLst/>
          </a:prstGeom>
          <a:ln w="1905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95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800000"/>
                </a:solidFill>
              </a:rPr>
              <a:t>New Parent Center Products </a:t>
            </a:r>
            <a:br>
              <a:rPr lang="en-US" sz="3200" b="1" dirty="0">
                <a:solidFill>
                  <a:srgbClr val="800000"/>
                </a:solidFill>
              </a:rPr>
            </a:br>
            <a:r>
              <a:rPr lang="en-US" sz="3200" b="1" dirty="0">
                <a:solidFill>
                  <a:srgbClr val="800000"/>
                </a:solidFill>
              </a:rPr>
              <a:t>You Can Use</a:t>
            </a:r>
          </a:p>
        </p:txBody>
      </p:sp>
      <p:sp>
        <p:nvSpPr>
          <p:cNvPr id="3" name="Content Placeholder 2"/>
          <p:cNvSpPr>
            <a:spLocks noGrp="1"/>
          </p:cNvSpPr>
          <p:nvPr>
            <p:ph idx="1"/>
          </p:nvPr>
        </p:nvSpPr>
        <p:spPr>
          <a:xfrm>
            <a:off x="457200" y="1647646"/>
            <a:ext cx="7548113" cy="614544"/>
          </a:xfrm>
        </p:spPr>
        <p:txBody>
          <a:bodyPr/>
          <a:lstStyle/>
          <a:p>
            <a:pPr marL="0" indent="0">
              <a:buNone/>
            </a:pPr>
            <a:r>
              <a:rPr lang="en-US" altLang="en-US" b="1" dirty="0">
                <a:solidFill>
                  <a:srgbClr val="7030A0"/>
                </a:solidFill>
              </a:rPr>
              <a:t>						</a:t>
            </a:r>
            <a:r>
              <a:rPr lang="en-US" altLang="en-US" sz="2800" b="1" dirty="0">
                <a:solidFill>
                  <a:srgbClr val="800000"/>
                </a:solidFill>
              </a:rPr>
              <a:t>Our Presenters</a:t>
            </a:r>
            <a:r>
              <a:rPr lang="en-US" altLang="en-US" sz="2800" dirty="0">
                <a:solidFill>
                  <a:srgbClr val="800000"/>
                </a:solidFill>
              </a:rPr>
              <a:t> </a:t>
            </a:r>
            <a:endParaRPr lang="en-US" altLang="en-US" sz="2800" b="0" dirty="0">
              <a:solidFill>
                <a:srgbClr val="800000"/>
              </a:solidFill>
            </a:endParaRPr>
          </a:p>
          <a:p>
            <a:pPr marL="0" indent="0">
              <a:buNone/>
            </a:pPr>
            <a:endParaRPr lang="en-US" dirty="0"/>
          </a:p>
        </p:txBody>
      </p:sp>
      <p:sp>
        <p:nvSpPr>
          <p:cNvPr id="4" name="Content Placeholder 2">
            <a:extLst>
              <a:ext uri="{FF2B5EF4-FFF2-40B4-BE49-F238E27FC236}">
                <a16:creationId xmlns:a16="http://schemas.microsoft.com/office/drawing/2014/main" id="{1CA3D2D0-2A01-4D90-A57C-6A1260975BDD}"/>
              </a:ext>
            </a:extLst>
          </p:cNvPr>
          <p:cNvSpPr txBox="1">
            <a:spLocks/>
          </p:cNvSpPr>
          <p:nvPr/>
        </p:nvSpPr>
        <p:spPr>
          <a:xfrm>
            <a:off x="637309" y="1954918"/>
            <a:ext cx="7661564" cy="38986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b="1" dirty="0">
                <a:solidFill>
                  <a:srgbClr val="7030A0"/>
                </a:solidFill>
              </a:rPr>
              <a:t>						</a:t>
            </a:r>
            <a:endParaRPr lang="en-US" altLang="en-US" dirty="0"/>
          </a:p>
          <a:p>
            <a:pPr marL="1085850" lvl="1" indent="-342900" defTabSz="914400">
              <a:spcBef>
                <a:spcPts val="0"/>
              </a:spcBef>
              <a:buClr>
                <a:srgbClr val="800000"/>
              </a:buClr>
              <a:buSzPct val="80000"/>
              <a:buFont typeface="Wingdings" panose="05000000000000000000" pitchFamily="2" charset="2"/>
              <a:buChar char="§"/>
            </a:pPr>
            <a:r>
              <a:rPr lang="en-US" altLang="en-US" sz="2400" b="1" i="1" dirty="0"/>
              <a:t>Carolyn </a:t>
            </a:r>
            <a:r>
              <a:rPr lang="en-US" altLang="en-US" sz="2400" b="1" i="1" dirty="0" err="1"/>
              <a:t>Hayer</a:t>
            </a:r>
            <a:r>
              <a:rPr lang="en-US" altLang="en-US" sz="2400" i="1" dirty="0"/>
              <a:t>, </a:t>
            </a:r>
            <a:r>
              <a:rPr lang="fr-FR" altLang="en-US" sz="2400" i="1" dirty="0"/>
              <a:t>NE-PACT </a:t>
            </a:r>
            <a:r>
              <a:rPr lang="fr-FR" altLang="en-US" sz="2400" i="1" dirty="0" err="1"/>
              <a:t>Region</a:t>
            </a:r>
            <a:r>
              <a:rPr lang="fr-FR" altLang="en-US" sz="2400" i="1" dirty="0"/>
              <a:t> 1 Parent </a:t>
            </a:r>
            <a:r>
              <a:rPr lang="fr-FR" altLang="en-US" sz="2400" i="1" dirty="0" err="1"/>
              <a:t>Technical</a:t>
            </a:r>
            <a:r>
              <a:rPr lang="fr-FR" altLang="en-US" sz="2400" i="1" dirty="0"/>
              <a:t> Assistance Center @ SPAN</a:t>
            </a:r>
            <a:br>
              <a:rPr lang="en-US" altLang="en-US" sz="2400" i="1" dirty="0"/>
            </a:br>
            <a:endParaRPr lang="en-US" altLang="en-US" sz="2400" i="1" dirty="0"/>
          </a:p>
          <a:p>
            <a:pPr marL="1085850" lvl="1" indent="-342900" defTabSz="914400">
              <a:spcBef>
                <a:spcPts val="0"/>
              </a:spcBef>
              <a:buClr>
                <a:srgbClr val="800000"/>
              </a:buClr>
              <a:buSzPct val="80000"/>
              <a:buFont typeface="Wingdings" panose="05000000000000000000" pitchFamily="2" charset="2"/>
              <a:buChar char="§"/>
            </a:pPr>
            <a:r>
              <a:rPr lang="en-US" altLang="en-US" sz="2400" b="1" i="1" dirty="0"/>
              <a:t>Debi Tucker</a:t>
            </a:r>
            <a:r>
              <a:rPr lang="en-US" altLang="en-US" sz="2400" i="1" dirty="0"/>
              <a:t>, Region 3 Parent Technical Assistance Center @ Parent to Parent of Georgia</a:t>
            </a:r>
          </a:p>
          <a:p>
            <a:pPr marL="1085850" lvl="1" indent="-342900" defTabSz="914400">
              <a:spcBef>
                <a:spcPts val="0"/>
              </a:spcBef>
              <a:buClr>
                <a:srgbClr val="800000"/>
              </a:buClr>
              <a:buSzPct val="80000"/>
              <a:buFont typeface="Wingdings" panose="05000000000000000000" pitchFamily="2" charset="2"/>
              <a:buChar char="§"/>
            </a:pPr>
            <a:endParaRPr lang="en-US" altLang="en-US" sz="2400" i="1" dirty="0"/>
          </a:p>
          <a:p>
            <a:pPr marL="1085850" lvl="1" indent="-342900" defTabSz="914400">
              <a:spcBef>
                <a:spcPts val="0"/>
              </a:spcBef>
              <a:buClr>
                <a:srgbClr val="800000"/>
              </a:buClr>
              <a:buSzPct val="80000"/>
              <a:buFont typeface="Wingdings" panose="05000000000000000000" pitchFamily="2" charset="2"/>
              <a:buChar char="§"/>
            </a:pPr>
            <a:r>
              <a:rPr lang="en-US" altLang="en-US" sz="2400" b="1" i="1" dirty="0"/>
              <a:t>Debra Jennings</a:t>
            </a:r>
            <a:r>
              <a:rPr lang="en-US" altLang="en-US" sz="2400" i="1" dirty="0"/>
              <a:t>, Center for Parent Information and Resources</a:t>
            </a:r>
            <a:endParaRPr lang="en-US" altLang="en-US" sz="2400" dirty="0"/>
          </a:p>
          <a:p>
            <a:pPr marL="1085850" lvl="1" indent="-342900" defTabSz="914400">
              <a:spcBef>
                <a:spcPts val="0"/>
              </a:spcBef>
              <a:buClr>
                <a:srgbClr val="800000"/>
              </a:buClr>
              <a:buSzPct val="80000"/>
              <a:buFont typeface="Wingdings" panose="05000000000000000000" pitchFamily="2" charset="2"/>
              <a:buChar char="§"/>
            </a:pPr>
            <a:endParaRPr lang="en-US" altLang="en-US" sz="2400" dirty="0"/>
          </a:p>
          <a:p>
            <a:pPr marL="0" indent="0">
              <a:buFont typeface="Arial"/>
              <a:buNone/>
            </a:pPr>
            <a:endParaRPr lang="en-US" dirty="0"/>
          </a:p>
        </p:txBody>
      </p:sp>
      <p:sp>
        <p:nvSpPr>
          <p:cNvPr id="5" name="Line 4">
            <a:extLst>
              <a:ext uri="{FF2B5EF4-FFF2-40B4-BE49-F238E27FC236}">
                <a16:creationId xmlns:a16="http://schemas.microsoft.com/office/drawing/2014/main" id="{71022B64-3B1B-4A40-B435-A0811382DD6E}"/>
              </a:ext>
            </a:extLst>
          </p:cNvPr>
          <p:cNvSpPr>
            <a:spLocks noChangeShapeType="1"/>
          </p:cNvSpPr>
          <p:nvPr/>
        </p:nvSpPr>
        <p:spPr bwMode="auto">
          <a:xfrm>
            <a:off x="1071113" y="1553085"/>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40717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7058" y="845560"/>
            <a:ext cx="8053042" cy="842529"/>
          </a:xfrm>
          <a:prstGeom prst="rect">
            <a:avLst/>
          </a:prstGeom>
        </p:spPr>
      </p:pic>
      <p:pic>
        <p:nvPicPr>
          <p:cNvPr id="4" name="Picture 3">
            <a:extLst>
              <a:ext uri="{FF2B5EF4-FFF2-40B4-BE49-F238E27FC236}">
                <a16:creationId xmlns:a16="http://schemas.microsoft.com/office/drawing/2014/main" id="{440BB23F-4FFA-41BC-B429-FBDD3B1492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9372" y="1609725"/>
            <a:ext cx="8580641" cy="472440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5" name="Line 4">
            <a:extLst>
              <a:ext uri="{FF2B5EF4-FFF2-40B4-BE49-F238E27FC236}">
                <a16:creationId xmlns:a16="http://schemas.microsoft.com/office/drawing/2014/main" id="{B443EBB5-C94C-4B76-89AB-8B34603498F6}"/>
              </a:ext>
            </a:extLst>
          </p:cNvPr>
          <p:cNvSpPr>
            <a:spLocks noChangeShapeType="1"/>
          </p:cNvSpPr>
          <p:nvPr/>
        </p:nvSpPr>
        <p:spPr bwMode="auto">
          <a:xfrm>
            <a:off x="367058" y="754401"/>
            <a:ext cx="78469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6" name="Connector: Elbow 5">
            <a:extLst>
              <a:ext uri="{FF2B5EF4-FFF2-40B4-BE49-F238E27FC236}">
                <a16:creationId xmlns:a16="http://schemas.microsoft.com/office/drawing/2014/main" id="{C4947491-9AD5-4BB4-8AB0-50F2F1B96D76}"/>
              </a:ext>
            </a:extLst>
          </p:cNvPr>
          <p:cNvCxnSpPr>
            <a:cxnSpLocks/>
          </p:cNvCxnSpPr>
          <p:nvPr/>
        </p:nvCxnSpPr>
        <p:spPr>
          <a:xfrm>
            <a:off x="2905125" y="5915025"/>
            <a:ext cx="5514975" cy="762000"/>
          </a:xfrm>
          <a:prstGeom prst="bentConnector3">
            <a:avLst/>
          </a:prstGeom>
          <a:ln w="1905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7" name="Arrow: Right 6">
            <a:extLst>
              <a:ext uri="{FF2B5EF4-FFF2-40B4-BE49-F238E27FC236}">
                <a16:creationId xmlns:a16="http://schemas.microsoft.com/office/drawing/2014/main" id="{CCE52B88-C1F6-4A7B-98BC-7B701B1BFF67}"/>
              </a:ext>
            </a:extLst>
          </p:cNvPr>
          <p:cNvSpPr/>
          <p:nvPr/>
        </p:nvSpPr>
        <p:spPr>
          <a:xfrm>
            <a:off x="8044455" y="6526062"/>
            <a:ext cx="751290" cy="301925"/>
          </a:xfrm>
          <a:prstGeom prst="right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3503E884-AFD0-4B5D-BEEF-D7954B42F567}"/>
              </a:ext>
            </a:extLst>
          </p:cNvPr>
          <p:cNvSpPr txBox="1">
            <a:spLocks/>
          </p:cNvSpPr>
          <p:nvPr/>
        </p:nvSpPr>
        <p:spPr>
          <a:xfrm>
            <a:off x="358953" y="226445"/>
            <a:ext cx="5051247" cy="51661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r>
              <a:rPr lang="en-US" sz="2400" b="1" i="1" dirty="0">
                <a:solidFill>
                  <a:schemeClr val="tx1"/>
                </a:solidFill>
              </a:rPr>
              <a:t>And on TOPIC 3…</a:t>
            </a:r>
            <a:endParaRPr lang="en-US" sz="2400" b="1" dirty="0">
              <a:solidFill>
                <a:schemeClr val="tx1"/>
              </a:solidFill>
            </a:endParaRPr>
          </a:p>
        </p:txBody>
      </p:sp>
      <p:pic>
        <p:nvPicPr>
          <p:cNvPr id="9" name="Picture 8">
            <a:extLst>
              <a:ext uri="{FF2B5EF4-FFF2-40B4-BE49-F238E27FC236}">
                <a16:creationId xmlns:a16="http://schemas.microsoft.com/office/drawing/2014/main" id="{C2244F01-656C-4287-906E-BBFE23FB8275}"/>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376582" y="2880976"/>
            <a:ext cx="1128367" cy="470086"/>
          </a:xfrm>
          <a:prstGeom prst="rect">
            <a:avLst/>
          </a:prstGeom>
          <a:ln>
            <a:noFill/>
          </a:ln>
          <a:extLst>
            <a:ext uri="{53640926-AAD7-44D8-BBD7-CCE9431645EC}">
              <a14:shadowObscured xmlns:a14="http://schemas.microsoft.com/office/drawing/2010/main"/>
            </a:ext>
          </a:extLst>
        </p:spPr>
      </p:pic>
      <p:sp>
        <p:nvSpPr>
          <p:cNvPr id="10" name="Oval 9">
            <a:extLst>
              <a:ext uri="{FF2B5EF4-FFF2-40B4-BE49-F238E27FC236}">
                <a16:creationId xmlns:a16="http://schemas.microsoft.com/office/drawing/2014/main" id="{DA190F64-41E5-45F2-9B30-67EBB5950D91}"/>
              </a:ext>
            </a:extLst>
          </p:cNvPr>
          <p:cNvSpPr/>
          <p:nvPr/>
        </p:nvSpPr>
        <p:spPr>
          <a:xfrm>
            <a:off x="299372" y="5734648"/>
            <a:ext cx="2900096" cy="360754"/>
          </a:xfrm>
          <a:prstGeom prst="ellipse">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313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8144" y="2211705"/>
            <a:ext cx="8606464" cy="2541270"/>
          </a:xfrm>
          <a:prstGeom prst="rect">
            <a:avLst/>
          </a:prstGeom>
        </p:spPr>
      </p:pic>
      <p:sp>
        <p:nvSpPr>
          <p:cNvPr id="4" name="Rectangle 3"/>
          <p:cNvSpPr/>
          <p:nvPr/>
        </p:nvSpPr>
        <p:spPr>
          <a:xfrm>
            <a:off x="842010" y="1319832"/>
            <a:ext cx="7115175" cy="507831"/>
          </a:xfrm>
          <a:prstGeom prst="rect">
            <a:avLst/>
          </a:prstGeom>
        </p:spPr>
        <p:txBody>
          <a:bodyPr wrap="square">
            <a:spAutoFit/>
          </a:bodyPr>
          <a:lstStyle/>
          <a:p>
            <a:pPr algn="ctr" fontAlgn="base"/>
            <a:r>
              <a:rPr lang="en-US" sz="2700" b="1" dirty="0">
                <a:solidFill>
                  <a:srgbClr val="617C00"/>
                </a:solidFill>
                <a:latin typeface="Cardo" charset="0"/>
              </a:rPr>
              <a:t>From the Federal Government</a:t>
            </a:r>
          </a:p>
        </p:txBody>
      </p:sp>
      <p:sp>
        <p:nvSpPr>
          <p:cNvPr id="5" name="Line 4">
            <a:extLst>
              <a:ext uri="{FF2B5EF4-FFF2-40B4-BE49-F238E27FC236}">
                <a16:creationId xmlns:a16="http://schemas.microsoft.com/office/drawing/2014/main" id="{D113F85F-25C0-4917-9528-891D2C950EC5}"/>
              </a:ext>
            </a:extLst>
          </p:cNvPr>
          <p:cNvSpPr>
            <a:spLocks noChangeShapeType="1"/>
          </p:cNvSpPr>
          <p:nvPr/>
        </p:nvSpPr>
        <p:spPr bwMode="auto">
          <a:xfrm>
            <a:off x="1849467" y="1985926"/>
            <a:ext cx="55419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6" name="Connector: Elbow 5">
            <a:extLst>
              <a:ext uri="{FF2B5EF4-FFF2-40B4-BE49-F238E27FC236}">
                <a16:creationId xmlns:a16="http://schemas.microsoft.com/office/drawing/2014/main" id="{1D8CC8C0-0AE6-46C6-8F72-3C6FA7A66BBF}"/>
              </a:ext>
            </a:extLst>
          </p:cNvPr>
          <p:cNvCxnSpPr>
            <a:cxnSpLocks/>
          </p:cNvCxnSpPr>
          <p:nvPr/>
        </p:nvCxnSpPr>
        <p:spPr>
          <a:xfrm>
            <a:off x="0" y="190500"/>
            <a:ext cx="4722964" cy="249447"/>
          </a:xfrm>
          <a:prstGeom prst="bentConnector3">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 name="Arrow: Right 6">
            <a:extLst>
              <a:ext uri="{FF2B5EF4-FFF2-40B4-BE49-F238E27FC236}">
                <a16:creationId xmlns:a16="http://schemas.microsoft.com/office/drawing/2014/main" id="{1D22E330-16E0-4117-9AFF-D991FB1FF637}"/>
              </a:ext>
            </a:extLst>
          </p:cNvPr>
          <p:cNvSpPr/>
          <p:nvPr/>
        </p:nvSpPr>
        <p:spPr>
          <a:xfrm rot="5400000">
            <a:off x="4264768" y="664632"/>
            <a:ext cx="751290" cy="301925"/>
          </a:xfrm>
          <a:prstGeom prst="rightArrow">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619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4" descr="question marks galore">
            <a:extLst>
              <a:ext uri="{FF2B5EF4-FFF2-40B4-BE49-F238E27FC236}">
                <a16:creationId xmlns:a16="http://schemas.microsoft.com/office/drawing/2014/main" id="{230ADF7C-A223-4EC3-A60D-BEC5E4EAB8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288"/>
            <a:ext cx="52197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itle 1">
            <a:extLst>
              <a:ext uri="{FF2B5EF4-FFF2-40B4-BE49-F238E27FC236}">
                <a16:creationId xmlns:a16="http://schemas.microsoft.com/office/drawing/2014/main" id="{B9A423B0-EE76-49BB-870B-447329DC2BEA}"/>
              </a:ext>
            </a:extLst>
          </p:cNvPr>
          <p:cNvSpPr>
            <a:spLocks noGrp="1"/>
          </p:cNvSpPr>
          <p:nvPr>
            <p:ph type="title" idx="4294967295"/>
          </p:nvPr>
        </p:nvSpPr>
        <p:spPr>
          <a:xfrm>
            <a:off x="4764088" y="4354513"/>
            <a:ext cx="3997325" cy="1143000"/>
          </a:xfrm>
        </p:spPr>
        <p:txBody>
          <a:bodyPr>
            <a:normAutofit fontScale="90000"/>
          </a:bodyPr>
          <a:lstStyle/>
          <a:p>
            <a:r>
              <a:rPr lang="en-US" altLang="en-US" sz="3600" b="1">
                <a:solidFill>
                  <a:srgbClr val="800000"/>
                </a:solidFill>
                <a:latin typeface="EraserDust" pitchFamily="34" charset="0"/>
              </a:rPr>
              <a:t>Q</a:t>
            </a:r>
            <a:r>
              <a:rPr lang="en-US" altLang="en-US" sz="2900" b="1">
                <a:solidFill>
                  <a:srgbClr val="800000"/>
                </a:solidFill>
              </a:rPr>
              <a:t>uestions?</a:t>
            </a:r>
            <a:br>
              <a:rPr lang="en-US" altLang="en-US" sz="2900" b="1">
                <a:solidFill>
                  <a:srgbClr val="800000"/>
                </a:solidFill>
              </a:rPr>
            </a:br>
            <a:r>
              <a:rPr lang="en-US" altLang="en-US" sz="4000" b="1">
                <a:solidFill>
                  <a:srgbClr val="800000"/>
                </a:solidFill>
                <a:latin typeface="EraserDust" pitchFamily="34" charset="0"/>
              </a:rPr>
              <a:t>C</a:t>
            </a:r>
            <a:r>
              <a:rPr lang="en-US" altLang="en-US" sz="2900" b="1">
                <a:solidFill>
                  <a:srgbClr val="800000"/>
                </a:solidFill>
              </a:rPr>
              <a:t>omments?</a:t>
            </a:r>
            <a:r>
              <a:rPr lang="en-US" altLang="en-US" sz="2900" b="1">
                <a:solidFill>
                  <a:srgbClr val="C00000"/>
                </a:solidFill>
              </a:rPr>
              <a:t> </a:t>
            </a:r>
          </a:p>
        </p:txBody>
      </p:sp>
    </p:spTree>
    <p:extLst>
      <p:ext uri="{BB962C8B-B14F-4D97-AF65-F5344CB8AC3E}">
        <p14:creationId xmlns:p14="http://schemas.microsoft.com/office/powerpoint/2010/main" val="138705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9087" y="5051357"/>
            <a:ext cx="3228705" cy="646331"/>
          </a:xfrm>
          <a:prstGeom prst="rect">
            <a:avLst/>
          </a:prstGeom>
          <a:noFill/>
        </p:spPr>
        <p:txBody>
          <a:bodyPr wrap="none" rtlCol="0">
            <a:spAutoFit/>
          </a:bodyPr>
          <a:lstStyle/>
          <a:p>
            <a:pPr algn="ctr"/>
            <a:r>
              <a:rPr lang="en-US" b="1" dirty="0">
                <a:solidFill>
                  <a:srgbClr val="800000"/>
                </a:solidFill>
                <a:latin typeface="Calibri" panose="020F0502020204030204" pitchFamily="34" charset="0"/>
                <a:ea typeface="Corbel" charset="0"/>
                <a:cs typeface="Calibri" panose="020F0502020204030204" pitchFamily="34" charset="0"/>
              </a:rPr>
              <a:t>Carolyn Hayer</a:t>
            </a:r>
          </a:p>
          <a:p>
            <a:pPr algn="ctr"/>
            <a:r>
              <a:rPr lang="en-US" b="1" dirty="0">
                <a:solidFill>
                  <a:srgbClr val="800000"/>
                </a:solidFill>
                <a:latin typeface="Calibri" panose="020F0502020204030204" pitchFamily="34" charset="0"/>
                <a:ea typeface="Corbel" charset="0"/>
                <a:cs typeface="Calibri" panose="020F0502020204030204" pitchFamily="34" charset="0"/>
              </a:rPr>
              <a:t>NE-PACT Region 1 PTAC @ SPAN</a:t>
            </a:r>
          </a:p>
        </p:txBody>
      </p:sp>
      <p:pic>
        <p:nvPicPr>
          <p:cNvPr id="16" name="Picture 15"/>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726781" y="399702"/>
            <a:ext cx="3377003" cy="1371600"/>
          </a:xfrm>
          <a:prstGeom prst="rect">
            <a:avLst/>
          </a:prstGeom>
        </p:spPr>
      </p:pic>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2617" y="2965050"/>
            <a:ext cx="1508760" cy="1501475"/>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5283" y="3263609"/>
            <a:ext cx="3091815" cy="904356"/>
          </a:xfrm>
          <a:prstGeom prst="rect">
            <a:avLst/>
          </a:prstGeom>
        </p:spPr>
      </p:pic>
      <p:cxnSp>
        <p:nvCxnSpPr>
          <p:cNvPr id="21" name="Straight Connector 20"/>
          <p:cNvCxnSpPr/>
          <p:nvPr/>
        </p:nvCxnSpPr>
        <p:spPr>
          <a:xfrm>
            <a:off x="1062990" y="4752797"/>
            <a:ext cx="72009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460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44A779FF-000C-46EC-9DE5-E5269BB2C46E}"/>
              </a:ext>
            </a:extLst>
          </p:cNvPr>
          <p:cNvSpPr>
            <a:spLocks noGrp="1"/>
          </p:cNvSpPr>
          <p:nvPr>
            <p:ph type="title" idx="4294967295"/>
          </p:nvPr>
        </p:nvSpPr>
        <p:spPr/>
        <p:txBody>
          <a:bodyPr/>
          <a:lstStyle/>
          <a:p>
            <a:pPr eaLnBrk="1" hangingPunct="1"/>
            <a:r>
              <a:rPr lang="en-US" altLang="en-US" sz="2000" dirty="0">
                <a:solidFill>
                  <a:srgbClr val="4A452A"/>
                </a:solidFill>
              </a:rPr>
              <a:t>http://www.parentcenterhub.org/webinar20-newresources/</a:t>
            </a:r>
          </a:p>
        </p:txBody>
      </p:sp>
      <p:sp>
        <p:nvSpPr>
          <p:cNvPr id="25603" name="TextBox 4">
            <a:extLst>
              <a:ext uri="{FF2B5EF4-FFF2-40B4-BE49-F238E27FC236}">
                <a16:creationId xmlns:a16="http://schemas.microsoft.com/office/drawing/2014/main" id="{989DE140-40AB-49CA-AA38-2CF90D4431F9}"/>
              </a:ext>
            </a:extLst>
          </p:cNvPr>
          <p:cNvSpPr txBox="1">
            <a:spLocks noChangeArrowheads="1"/>
          </p:cNvSpPr>
          <p:nvPr/>
        </p:nvSpPr>
        <p:spPr bwMode="auto">
          <a:xfrm>
            <a:off x="457200" y="2403475"/>
            <a:ext cx="2235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defRPr/>
            </a:pPr>
            <a:r>
              <a:rPr lang="en-US" altLang="en-US" sz="2400" b="0" dirty="0">
                <a:solidFill>
                  <a:schemeClr val="bg2">
                    <a:lumMod val="25000"/>
                  </a:schemeClr>
                </a:solidFill>
              </a:rPr>
              <a:t>You can find the slides, helpful handouts, and the recording of this webinar on the webpage we’ve created for this event.</a:t>
            </a:r>
          </a:p>
        </p:txBody>
      </p:sp>
      <p:cxnSp>
        <p:nvCxnSpPr>
          <p:cNvPr id="6" name="Straight Arrow Connector 5">
            <a:extLst>
              <a:ext uri="{FF2B5EF4-FFF2-40B4-BE49-F238E27FC236}">
                <a16:creationId xmlns:a16="http://schemas.microsoft.com/office/drawing/2014/main" id="{5CB984DE-EF10-4F10-9E9B-830B0104BFF6}"/>
              </a:ext>
            </a:extLst>
          </p:cNvPr>
          <p:cNvCxnSpPr>
            <a:cxnSpLocks noChangeShapeType="1"/>
          </p:cNvCxnSpPr>
          <p:nvPr/>
        </p:nvCxnSpPr>
        <p:spPr bwMode="auto">
          <a:xfrm flipV="1">
            <a:off x="1114425" y="1173163"/>
            <a:ext cx="0" cy="1150937"/>
          </a:xfrm>
          <a:prstGeom prst="straightConnector1">
            <a:avLst/>
          </a:prstGeom>
          <a:noFill/>
          <a:ln w="25400">
            <a:solidFill>
              <a:schemeClr val="bg1">
                <a:lumMod val="65000"/>
              </a:schemeClr>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a:extLst>
              <a:ext uri="{FF2B5EF4-FFF2-40B4-BE49-F238E27FC236}">
                <a16:creationId xmlns:a16="http://schemas.microsoft.com/office/drawing/2014/main" id="{163238AB-5310-4E20-B4A9-21854F70124D}"/>
              </a:ext>
            </a:extLst>
          </p:cNvPr>
          <p:cNvCxnSpPr>
            <a:cxnSpLocks noChangeShapeType="1"/>
          </p:cNvCxnSpPr>
          <p:nvPr/>
        </p:nvCxnSpPr>
        <p:spPr bwMode="auto">
          <a:xfrm>
            <a:off x="779463" y="1090613"/>
            <a:ext cx="7585075" cy="0"/>
          </a:xfrm>
          <a:prstGeom prst="line">
            <a:avLst/>
          </a:prstGeom>
          <a:noFill/>
          <a:ln w="25400">
            <a:solidFill>
              <a:schemeClr val="bg1">
                <a:lumMod val="65000"/>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a:extLst>
              <a:ext uri="{FF2B5EF4-FFF2-40B4-BE49-F238E27FC236}">
                <a16:creationId xmlns:a16="http://schemas.microsoft.com/office/drawing/2014/main" id="{2022ABEA-0F37-46B2-AA05-835139C4114A}"/>
              </a:ext>
            </a:extLst>
          </p:cNvPr>
          <p:cNvCxnSpPr>
            <a:cxnSpLocks noChangeShapeType="1"/>
          </p:cNvCxnSpPr>
          <p:nvPr/>
        </p:nvCxnSpPr>
        <p:spPr bwMode="auto">
          <a:xfrm>
            <a:off x="457200" y="2324100"/>
            <a:ext cx="2101850" cy="0"/>
          </a:xfrm>
          <a:prstGeom prst="line">
            <a:avLst/>
          </a:prstGeom>
          <a:noFill/>
          <a:ln w="25400">
            <a:solidFill>
              <a:schemeClr val="bg1">
                <a:lumMod val="65000"/>
              </a:schemeClr>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a:extLst>
              <a:ext uri="{FF2B5EF4-FFF2-40B4-BE49-F238E27FC236}">
                <a16:creationId xmlns:a16="http://schemas.microsoft.com/office/drawing/2014/main" id="{061D7B95-DB06-4DCA-BF1C-AAD73BA8A355}"/>
              </a:ext>
            </a:extLst>
          </p:cNvPr>
          <p:cNvCxnSpPr>
            <a:cxnSpLocks noChangeShapeType="1"/>
          </p:cNvCxnSpPr>
          <p:nvPr/>
        </p:nvCxnSpPr>
        <p:spPr bwMode="auto">
          <a:xfrm>
            <a:off x="6342063" y="1090613"/>
            <a:ext cx="0" cy="735012"/>
          </a:xfrm>
          <a:prstGeom prst="straightConnector1">
            <a:avLst/>
          </a:prstGeom>
          <a:noFill/>
          <a:ln w="25400">
            <a:solidFill>
              <a:schemeClr val="bg1">
                <a:lumMod val="65000"/>
              </a:schemeClr>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 name="Rectangle 9">
            <a:extLst>
              <a:ext uri="{FF2B5EF4-FFF2-40B4-BE49-F238E27FC236}">
                <a16:creationId xmlns:a16="http://schemas.microsoft.com/office/drawing/2014/main" id="{4F5900FE-AA05-45B7-922A-3DDDEF72D5A9}"/>
              </a:ext>
            </a:extLst>
          </p:cNvPr>
          <p:cNvSpPr/>
          <p:nvPr/>
        </p:nvSpPr>
        <p:spPr>
          <a:xfrm>
            <a:off x="3683000" y="1825625"/>
            <a:ext cx="4799013" cy="4549775"/>
          </a:xfrm>
          <a:prstGeom prst="rect">
            <a:avLst/>
          </a:prstGeom>
          <a:noFill/>
          <a:ln>
            <a:solidFill>
              <a:schemeClr val="bg1">
                <a:lumMod val="65000"/>
              </a:schemeClr>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a:extLst>
              <a:ext uri="{FF2B5EF4-FFF2-40B4-BE49-F238E27FC236}">
                <a16:creationId xmlns:a16="http://schemas.microsoft.com/office/drawing/2014/main" id="{E26FF5B0-EBDE-46C7-BCBD-3608776A71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7975" y="3390924"/>
            <a:ext cx="4121150" cy="2745716"/>
          </a:xfrm>
          <a:prstGeom prst="rect">
            <a:avLst/>
          </a:prstGeom>
        </p:spPr>
      </p:pic>
      <p:sp>
        <p:nvSpPr>
          <p:cNvPr id="13" name="TextBox 4">
            <a:extLst>
              <a:ext uri="{FF2B5EF4-FFF2-40B4-BE49-F238E27FC236}">
                <a16:creationId xmlns:a16="http://schemas.microsoft.com/office/drawing/2014/main" id="{7AB71C3F-E269-4D29-ABC4-76264C959343}"/>
              </a:ext>
            </a:extLst>
          </p:cNvPr>
          <p:cNvSpPr txBox="1">
            <a:spLocks noChangeArrowheads="1"/>
          </p:cNvSpPr>
          <p:nvPr/>
        </p:nvSpPr>
        <p:spPr bwMode="auto">
          <a:xfrm>
            <a:off x="3871118" y="1957389"/>
            <a:ext cx="4422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en-US" altLang="en-US" sz="2400" b="0" dirty="0">
                <a:solidFill>
                  <a:srgbClr val="800000"/>
                </a:solidFill>
                <a:latin typeface="Charlemagne Std" panose="04020705060702020204" pitchFamily="82" charset="0"/>
              </a:rPr>
              <a:t>New Resources! </a:t>
            </a:r>
            <a:br>
              <a:rPr lang="en-US" altLang="en-US" sz="2400" b="0" dirty="0">
                <a:solidFill>
                  <a:srgbClr val="800000"/>
                </a:solidFill>
                <a:latin typeface="Charlemagne Std" panose="04020705060702020204" pitchFamily="82" charset="0"/>
              </a:rPr>
            </a:br>
            <a:r>
              <a:rPr lang="en-US" altLang="en-US" sz="2400" b="0" i="1" dirty="0">
                <a:solidFill>
                  <a:schemeClr val="bg2">
                    <a:lumMod val="25000"/>
                  </a:schemeClr>
                </a:solidFill>
                <a:latin typeface="MV Boli" panose="02000500030200090000" pitchFamily="2" charset="0"/>
                <a:cs typeface="MV Boli" panose="02000500030200090000" pitchFamily="2" charset="0"/>
              </a:rPr>
              <a:t>For</a:t>
            </a:r>
            <a:r>
              <a:rPr lang="en-US" altLang="en-US" sz="2400" b="0" dirty="0">
                <a:solidFill>
                  <a:schemeClr val="bg2">
                    <a:lumMod val="25000"/>
                  </a:schemeClr>
                </a:solidFill>
                <a:latin typeface="MV Boli" panose="02000500030200090000" pitchFamily="2" charset="0"/>
                <a:cs typeface="MV Boli" panose="02000500030200090000" pitchFamily="2" charset="0"/>
              </a:rPr>
              <a:t> Parent Centers… </a:t>
            </a:r>
            <a:br>
              <a:rPr lang="en-US" altLang="en-US" sz="2400" b="0" dirty="0">
                <a:solidFill>
                  <a:schemeClr val="bg2">
                    <a:lumMod val="25000"/>
                  </a:schemeClr>
                </a:solidFill>
                <a:latin typeface="MV Boli" panose="02000500030200090000" pitchFamily="2" charset="0"/>
                <a:cs typeface="MV Boli" panose="02000500030200090000" pitchFamily="2" charset="0"/>
              </a:rPr>
            </a:br>
            <a:r>
              <a:rPr lang="en-US" altLang="en-US" sz="2400" b="0" i="1" dirty="0">
                <a:solidFill>
                  <a:schemeClr val="bg2">
                    <a:lumMod val="25000"/>
                  </a:schemeClr>
                </a:solidFill>
                <a:latin typeface="MV Boli" panose="02000500030200090000" pitchFamily="2" charset="0"/>
                <a:cs typeface="MV Boli" panose="02000500030200090000" pitchFamily="2" charset="0"/>
              </a:rPr>
              <a:t>by</a:t>
            </a:r>
            <a:r>
              <a:rPr lang="en-US" altLang="en-US" sz="2400" b="0" dirty="0">
                <a:solidFill>
                  <a:schemeClr val="bg2">
                    <a:lumMod val="25000"/>
                  </a:schemeClr>
                </a:solidFill>
                <a:latin typeface="MV Boli" panose="02000500030200090000" pitchFamily="2" charset="0"/>
                <a:cs typeface="MV Boli" panose="02000500030200090000" pitchFamily="2" charset="0"/>
              </a:rPr>
              <a:t> Parent Centers</a:t>
            </a:r>
          </a:p>
        </p:txBody>
      </p:sp>
    </p:spTree>
    <p:extLst>
      <p:ext uri="{BB962C8B-B14F-4D97-AF65-F5344CB8AC3E}">
        <p14:creationId xmlns:p14="http://schemas.microsoft.com/office/powerpoint/2010/main" val="4220345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71588" y="231775"/>
            <a:ext cx="1484312"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5"/>
          <p:cNvSpPr txBox="1">
            <a:spLocks noChangeArrowheads="1"/>
          </p:cNvSpPr>
          <p:nvPr/>
        </p:nvSpPr>
        <p:spPr bwMode="auto">
          <a:xfrm>
            <a:off x="1909763" y="1128713"/>
            <a:ext cx="49895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en-US" sz="2800" i="1"/>
              <a:t>Thank you very much for attending this webinar. </a:t>
            </a:r>
          </a:p>
        </p:txBody>
      </p:sp>
      <p:cxnSp>
        <p:nvCxnSpPr>
          <p:cNvPr id="8" name="Straight Connector 7"/>
          <p:cNvCxnSpPr>
            <a:cxnSpLocks noChangeShapeType="1"/>
          </p:cNvCxnSpPr>
          <p:nvPr/>
        </p:nvCxnSpPr>
        <p:spPr bwMode="auto">
          <a:xfrm>
            <a:off x="857250" y="2438400"/>
            <a:ext cx="7675563" cy="0"/>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6629" name="Content Placeholder 2"/>
          <p:cNvSpPr>
            <a:spLocks/>
          </p:cNvSpPr>
          <p:nvPr/>
        </p:nvSpPr>
        <p:spPr bwMode="auto">
          <a:xfrm>
            <a:off x="688975" y="2722563"/>
            <a:ext cx="4038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buFont typeface="Arial" panose="020B0604020202020204" pitchFamily="34" charset="0"/>
              <a:buNone/>
            </a:pPr>
            <a:r>
              <a:rPr lang="en-US" altLang="en-US" sz="2000" b="1" dirty="0">
                <a:solidFill>
                  <a:srgbClr val="654628"/>
                </a:solidFill>
              </a:rPr>
              <a:t>Debra Jennings</a:t>
            </a:r>
            <a:r>
              <a:rPr lang="en-US" altLang="en-US" sz="2000" dirty="0"/>
              <a:t>, Project Director</a:t>
            </a:r>
          </a:p>
          <a:p>
            <a:pPr defTabSz="914400">
              <a:buFont typeface="Arial" panose="020B0604020202020204" pitchFamily="34" charset="0"/>
              <a:buNone/>
            </a:pPr>
            <a:r>
              <a:rPr lang="en-US" altLang="en-US" sz="2000" b="0" dirty="0">
                <a:hlinkClick r:id="rId4"/>
              </a:rPr>
              <a:t>debra.jennings@spannj.org</a:t>
            </a:r>
            <a:r>
              <a:rPr lang="en-US" altLang="en-US" sz="2000" b="0" dirty="0"/>
              <a:t> </a:t>
            </a:r>
          </a:p>
          <a:p>
            <a:pPr defTabSz="914400">
              <a:buFont typeface="Arial" panose="020B0604020202020204" pitchFamily="34" charset="0"/>
              <a:buNone/>
            </a:pPr>
            <a:endParaRPr lang="en-US" altLang="en-US" sz="2000" dirty="0"/>
          </a:p>
          <a:p>
            <a:pPr defTabSz="914400">
              <a:buFont typeface="Arial" panose="020B0604020202020204" pitchFamily="34" charset="0"/>
              <a:buNone/>
            </a:pPr>
            <a:r>
              <a:rPr lang="en-US" altLang="en-US" sz="2000" b="1" dirty="0">
                <a:solidFill>
                  <a:srgbClr val="654628"/>
                </a:solidFill>
              </a:rPr>
              <a:t>Myriam Alizo</a:t>
            </a:r>
            <a:r>
              <a:rPr lang="en-US" altLang="en-US" sz="2000" dirty="0"/>
              <a:t>, Project Assistant </a:t>
            </a:r>
            <a:r>
              <a:rPr lang="en-US" altLang="en-US" sz="2000" b="0" dirty="0">
                <a:hlinkClick r:id="rId5"/>
              </a:rPr>
              <a:t>malizo@spannj.org</a:t>
            </a:r>
            <a:endParaRPr lang="en-US" altLang="en-US" sz="2000" b="0" dirty="0"/>
          </a:p>
          <a:p>
            <a:pPr defTabSz="914400">
              <a:buFont typeface="Arial" panose="020B0604020202020204" pitchFamily="34" charset="0"/>
              <a:buNone/>
            </a:pPr>
            <a:endParaRPr lang="en-US" altLang="en-US" sz="2000" dirty="0"/>
          </a:p>
          <a:p>
            <a:pPr defTabSz="914400">
              <a:buFont typeface="Arial" panose="020B0604020202020204" pitchFamily="34" charset="0"/>
              <a:buNone/>
            </a:pPr>
            <a:r>
              <a:rPr lang="en-US" altLang="en-US" sz="2000" b="1" dirty="0">
                <a:solidFill>
                  <a:srgbClr val="654628"/>
                </a:solidFill>
              </a:rPr>
              <a:t>Jessica Wilson</a:t>
            </a:r>
            <a:r>
              <a:rPr lang="en-US" altLang="en-US" sz="2000" dirty="0"/>
              <a:t>, Communication </a:t>
            </a:r>
            <a:br>
              <a:rPr lang="en-US" altLang="en-US" sz="2000" dirty="0"/>
            </a:br>
            <a:r>
              <a:rPr lang="en-US" altLang="en-US" sz="2000" dirty="0"/>
              <a:t>and Dissemination </a:t>
            </a:r>
            <a:br>
              <a:rPr lang="en-US" altLang="en-US" sz="2000" dirty="0"/>
            </a:br>
            <a:r>
              <a:rPr lang="en-US" altLang="en-US" sz="2000" dirty="0">
                <a:hlinkClick r:id="rId6"/>
              </a:rPr>
              <a:t>jwilson@spannj.org</a:t>
            </a:r>
            <a:r>
              <a:rPr lang="en-US" altLang="en-US" sz="2000" dirty="0"/>
              <a:t> </a:t>
            </a:r>
          </a:p>
          <a:p>
            <a:pPr defTabSz="914400">
              <a:spcBef>
                <a:spcPct val="20000"/>
              </a:spcBef>
              <a:buFont typeface="Arial" charset="0"/>
              <a:buNone/>
            </a:pPr>
            <a:r>
              <a:rPr lang="en-US" sz="2400" dirty="0">
                <a:latin typeface="Calibri" charset="0"/>
              </a:rPr>
              <a:t> </a:t>
            </a:r>
          </a:p>
        </p:txBody>
      </p:sp>
      <p:sp>
        <p:nvSpPr>
          <p:cNvPr id="26630" name="Content Placeholder 3"/>
          <p:cNvSpPr>
            <a:spLocks/>
          </p:cNvSpPr>
          <p:nvPr/>
        </p:nvSpPr>
        <p:spPr bwMode="auto">
          <a:xfrm>
            <a:off x="4879975" y="2760663"/>
            <a:ext cx="403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buFont typeface="Arial" panose="020B0604020202020204" pitchFamily="34" charset="0"/>
              <a:buNone/>
            </a:pPr>
            <a:r>
              <a:rPr lang="en-US" altLang="en-US" sz="2000" b="1" dirty="0">
                <a:solidFill>
                  <a:srgbClr val="654628"/>
                </a:solidFill>
              </a:rPr>
              <a:t>Lisa </a:t>
            </a:r>
            <a:r>
              <a:rPr lang="en-US" altLang="en-US" sz="2000" b="1" dirty="0" err="1">
                <a:solidFill>
                  <a:srgbClr val="654628"/>
                </a:solidFill>
              </a:rPr>
              <a:t>Küpper</a:t>
            </a:r>
            <a:r>
              <a:rPr lang="en-US" altLang="en-US" sz="2000" dirty="0"/>
              <a:t>, Product Development </a:t>
            </a:r>
            <a:r>
              <a:rPr lang="en-US" altLang="en-US" sz="2000" b="0" dirty="0">
                <a:hlinkClick r:id="rId7"/>
              </a:rPr>
              <a:t>lkupper@fhi360.org</a:t>
            </a:r>
            <a:endParaRPr lang="en-US" altLang="en-US" sz="2000" b="0" dirty="0"/>
          </a:p>
          <a:p>
            <a:pPr defTabSz="914400">
              <a:buFont typeface="Arial" panose="020B0604020202020204" pitchFamily="34" charset="0"/>
              <a:buNone/>
            </a:pPr>
            <a:endParaRPr lang="en-US" altLang="en-US" sz="2000" dirty="0"/>
          </a:p>
          <a:p>
            <a:pPr defTabSz="914400">
              <a:buNone/>
            </a:pPr>
            <a:r>
              <a:rPr lang="en-US" altLang="en-US" sz="2000" b="1" dirty="0">
                <a:solidFill>
                  <a:srgbClr val="654628"/>
                </a:solidFill>
              </a:rPr>
              <a:t>Ana-Maria Gutierrez</a:t>
            </a:r>
            <a:r>
              <a:rPr lang="en-US" altLang="en-US" sz="2000" dirty="0"/>
              <a:t>, Tech Support and Social Media</a:t>
            </a:r>
            <a:br>
              <a:rPr lang="en-US" altLang="en-US" sz="2000" dirty="0"/>
            </a:br>
            <a:r>
              <a:rPr lang="en-US" altLang="en-US" sz="2000" dirty="0">
                <a:hlinkClick r:id="rId8"/>
              </a:rPr>
              <a:t>agutierr@fhi360.org</a:t>
            </a:r>
            <a:r>
              <a:rPr lang="en-US" altLang="en-US" sz="2000" dirty="0"/>
              <a:t> </a:t>
            </a:r>
            <a:endParaRPr lang="en-US" altLang="en-US" sz="2400" b="0" dirty="0"/>
          </a:p>
        </p:txBody>
      </p:sp>
      <p:pic>
        <p:nvPicPr>
          <p:cNvPr id="26631" name="Picture 5"/>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70575" y="5046663"/>
            <a:ext cx="1444625"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86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444500" y="236538"/>
            <a:ext cx="8289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1" hangingPunct="1">
              <a:spcBef>
                <a:spcPct val="20000"/>
              </a:spcBef>
              <a:spcAft>
                <a:spcPct val="30000"/>
              </a:spcAft>
              <a:buClr>
                <a:srgbClr val="800000"/>
              </a:buClr>
              <a:buSzPct val="80000"/>
              <a:buFont typeface="Wingdings" charset="0"/>
              <a:buNone/>
            </a:pPr>
            <a:r>
              <a:rPr lang="en-US" sz="2800" dirty="0">
                <a:solidFill>
                  <a:srgbClr val="800000"/>
                </a:solidFill>
                <a:latin typeface="Calibri" charset="0"/>
              </a:rPr>
              <a:t>Agenda for Today’s Webinar</a:t>
            </a:r>
          </a:p>
        </p:txBody>
      </p:sp>
      <p:sp>
        <p:nvSpPr>
          <p:cNvPr id="6147" name="Rectangle 6"/>
          <p:cNvSpPr>
            <a:spLocks noChangeArrowheads="1"/>
          </p:cNvSpPr>
          <p:nvPr/>
        </p:nvSpPr>
        <p:spPr bwMode="auto">
          <a:xfrm>
            <a:off x="4079298" y="1720994"/>
            <a:ext cx="4335463"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chemeClr val="accent6">
                  <a:lumMod val="50000"/>
                </a:schemeClr>
              </a:buClr>
              <a:buSzPct val="85000"/>
            </a:pPr>
            <a:r>
              <a:rPr lang="en-US" sz="2000" dirty="0">
                <a:solidFill>
                  <a:schemeClr val="bg2">
                    <a:lumMod val="25000"/>
                  </a:schemeClr>
                </a:solidFill>
              </a:rPr>
              <a:t>In today’s webinar, we will:</a:t>
            </a:r>
            <a:br>
              <a:rPr lang="en-US" sz="2000" dirty="0">
                <a:solidFill>
                  <a:schemeClr val="bg2">
                    <a:lumMod val="25000"/>
                  </a:schemeClr>
                </a:solidFill>
              </a:rPr>
            </a:br>
            <a:endParaRPr lang="en-US" sz="2000" dirty="0">
              <a:solidFill>
                <a:schemeClr val="bg2">
                  <a:lumMod val="25000"/>
                </a:schemeClr>
              </a:solidFill>
            </a:endParaRPr>
          </a:p>
          <a:p>
            <a:pPr marL="284163" indent="-284163">
              <a:buClr>
                <a:schemeClr val="accent6">
                  <a:lumMod val="50000"/>
                </a:schemeClr>
              </a:buClr>
              <a:buSzPct val="85000"/>
              <a:buFont typeface="Wingdings" panose="05000000000000000000" pitchFamily="2" charset="2"/>
              <a:buChar char="§"/>
            </a:pPr>
            <a:r>
              <a:rPr lang="en-US" sz="2000" dirty="0">
                <a:solidFill>
                  <a:schemeClr val="bg2">
                    <a:lumMod val="25000"/>
                  </a:schemeClr>
                </a:solidFill>
              </a:rPr>
              <a:t>Describe the two new products developed by and for Parent Centers</a:t>
            </a:r>
          </a:p>
          <a:p>
            <a:pPr marL="284163" indent="-284163">
              <a:buClr>
                <a:schemeClr val="accent6">
                  <a:lumMod val="50000"/>
                </a:schemeClr>
              </a:buClr>
              <a:buSzPct val="85000"/>
            </a:pPr>
            <a:endParaRPr lang="en-US" sz="2000" dirty="0">
              <a:solidFill>
                <a:schemeClr val="bg2">
                  <a:lumMod val="25000"/>
                </a:schemeClr>
              </a:solidFill>
            </a:endParaRPr>
          </a:p>
          <a:p>
            <a:pPr marL="284163" indent="-284163">
              <a:buClr>
                <a:schemeClr val="accent6">
                  <a:lumMod val="50000"/>
                </a:schemeClr>
              </a:buClr>
              <a:buSzPct val="85000"/>
              <a:buFont typeface="Wingdings" panose="05000000000000000000" pitchFamily="2" charset="2"/>
              <a:buChar char="§"/>
            </a:pPr>
            <a:r>
              <a:rPr lang="en-US" sz="2000" dirty="0">
                <a:solidFill>
                  <a:schemeClr val="bg2">
                    <a:lumMod val="25000"/>
                  </a:schemeClr>
                </a:solidFill>
              </a:rPr>
              <a:t>Explore </a:t>
            </a:r>
            <a:r>
              <a:rPr lang="en-US" sz="2000" b="1" i="1" dirty="0">
                <a:solidFill>
                  <a:schemeClr val="bg2">
                    <a:lumMod val="25000"/>
                  </a:schemeClr>
                </a:solidFill>
              </a:rPr>
              <a:t>The Inclusion Curriculum </a:t>
            </a:r>
            <a:r>
              <a:rPr lang="en-US" sz="2000" dirty="0">
                <a:solidFill>
                  <a:schemeClr val="bg2">
                    <a:lumMod val="25000"/>
                  </a:schemeClr>
                </a:solidFill>
              </a:rPr>
              <a:t>and how Parent Centers can use it</a:t>
            </a:r>
          </a:p>
          <a:p>
            <a:pPr marL="284163" indent="-284163">
              <a:buClr>
                <a:schemeClr val="accent6">
                  <a:lumMod val="50000"/>
                </a:schemeClr>
              </a:buClr>
              <a:buSzPct val="85000"/>
            </a:pPr>
            <a:endParaRPr lang="en-US" sz="2000" dirty="0">
              <a:solidFill>
                <a:schemeClr val="bg2">
                  <a:lumMod val="25000"/>
                </a:schemeClr>
              </a:solidFill>
            </a:endParaRPr>
          </a:p>
          <a:p>
            <a:pPr marL="284163" indent="-284163">
              <a:buClr>
                <a:schemeClr val="accent6">
                  <a:lumMod val="50000"/>
                </a:schemeClr>
              </a:buClr>
              <a:buSzPct val="85000"/>
              <a:buFont typeface="Wingdings" panose="05000000000000000000" pitchFamily="2" charset="2"/>
              <a:buChar char="§"/>
            </a:pPr>
            <a:r>
              <a:rPr lang="en-US" sz="2000" dirty="0">
                <a:solidFill>
                  <a:schemeClr val="bg2">
                    <a:lumMod val="25000"/>
                  </a:schemeClr>
                </a:solidFill>
              </a:rPr>
              <a:t>Explore the </a:t>
            </a:r>
            <a:r>
              <a:rPr lang="en-US" sz="2000" b="1" i="1" dirty="0">
                <a:solidFill>
                  <a:schemeClr val="bg2">
                    <a:lumMod val="25000"/>
                  </a:schemeClr>
                </a:solidFill>
              </a:rPr>
              <a:t>Resource Collection on Behavior and Discipline</a:t>
            </a:r>
            <a:r>
              <a:rPr lang="en-US" sz="2000" dirty="0">
                <a:solidFill>
                  <a:schemeClr val="bg2">
                    <a:lumMod val="25000"/>
                  </a:schemeClr>
                </a:solidFill>
              </a:rPr>
              <a:t> and describe what kinds of information and tools are included</a:t>
            </a:r>
          </a:p>
        </p:txBody>
      </p:sp>
      <p:cxnSp>
        <p:nvCxnSpPr>
          <p:cNvPr id="3" name="Straight Connector 2"/>
          <p:cNvCxnSpPr>
            <a:cxnSpLocks noChangeShapeType="1"/>
          </p:cNvCxnSpPr>
          <p:nvPr/>
        </p:nvCxnSpPr>
        <p:spPr bwMode="auto">
          <a:xfrm>
            <a:off x="1617663" y="865188"/>
            <a:ext cx="6307137" cy="0"/>
          </a:xfrm>
          <a:prstGeom prst="line">
            <a:avLst/>
          </a:prstGeom>
          <a:noFill/>
          <a:ln w="25400">
            <a:solidFill>
              <a:srgbClr val="00B05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6149"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7388" y="1335088"/>
            <a:ext cx="296703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cxnSpLocks noChangeShapeType="1"/>
          </p:cNvCxnSpPr>
          <p:nvPr/>
        </p:nvCxnSpPr>
        <p:spPr bwMode="auto">
          <a:xfrm>
            <a:off x="3654425" y="1203325"/>
            <a:ext cx="0" cy="4876800"/>
          </a:xfrm>
          <a:prstGeom prst="line">
            <a:avLst/>
          </a:prstGeom>
          <a:noFill/>
          <a:ln w="25400">
            <a:solidFill>
              <a:srgbClr val="00B05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1071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8B37EB-FE89-4A59-92A8-F59EB9F97D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2553" y="3147529"/>
            <a:ext cx="1718976" cy="1289232"/>
          </a:xfrm>
          <a:prstGeom prst="rect">
            <a:avLst/>
          </a:prstGeom>
        </p:spPr>
      </p:pic>
      <p:sp>
        <p:nvSpPr>
          <p:cNvPr id="3" name="Content Placeholder 2"/>
          <p:cNvSpPr>
            <a:spLocks noGrp="1"/>
          </p:cNvSpPr>
          <p:nvPr>
            <p:ph idx="1"/>
          </p:nvPr>
        </p:nvSpPr>
        <p:spPr>
          <a:xfrm>
            <a:off x="2648310" y="1675340"/>
            <a:ext cx="5762445" cy="4233610"/>
          </a:xfrm>
        </p:spPr>
        <p:txBody>
          <a:bodyPr>
            <a:normAutofit/>
          </a:bodyPr>
          <a:lstStyle/>
          <a:p>
            <a:pPr>
              <a:spcBef>
                <a:spcPts val="1800"/>
              </a:spcBef>
              <a:buClr>
                <a:srgbClr val="800000"/>
              </a:buClr>
              <a:buSzPct val="85000"/>
              <a:buFont typeface="Wingdings" panose="05000000000000000000" pitchFamily="2" charset="2"/>
              <a:buChar char="§"/>
            </a:pPr>
            <a:r>
              <a:rPr lang="en-US" sz="2400" dirty="0"/>
              <a:t>Identifying topics based on Parent Centers’ interests and needs</a:t>
            </a:r>
            <a:br>
              <a:rPr lang="en-US" sz="2400" dirty="0"/>
            </a:br>
            <a:br>
              <a:rPr lang="en-US" sz="2400" dirty="0"/>
            </a:br>
            <a:endParaRPr lang="en-US" sz="2400" dirty="0"/>
          </a:p>
          <a:p>
            <a:pPr>
              <a:spcBef>
                <a:spcPts val="1800"/>
              </a:spcBef>
              <a:buClr>
                <a:srgbClr val="800000"/>
              </a:buClr>
              <a:buSzPct val="85000"/>
              <a:buFont typeface="Wingdings" panose="05000000000000000000" pitchFamily="2" charset="2"/>
              <a:buChar char="§"/>
            </a:pPr>
            <a:r>
              <a:rPr lang="en-US" sz="2400" dirty="0"/>
              <a:t>Engaging Parent Center staff as product developers and advisors</a:t>
            </a:r>
            <a:br>
              <a:rPr lang="en-US" sz="2400" dirty="0"/>
            </a:br>
            <a:br>
              <a:rPr lang="en-US" sz="2400" dirty="0"/>
            </a:br>
            <a:endParaRPr lang="en-US" sz="2400" dirty="0"/>
          </a:p>
          <a:p>
            <a:pPr>
              <a:spcBef>
                <a:spcPts val="1800"/>
              </a:spcBef>
              <a:buClr>
                <a:srgbClr val="800000"/>
              </a:buClr>
              <a:buSzPct val="85000"/>
              <a:buFont typeface="Wingdings" panose="05000000000000000000" pitchFamily="2" charset="2"/>
              <a:buChar char="§"/>
            </a:pPr>
            <a:r>
              <a:rPr lang="en-US" sz="2400" dirty="0"/>
              <a:t>Reviewing what’s out there that can inform our resources</a:t>
            </a:r>
          </a:p>
          <a:p>
            <a:pPr>
              <a:buClr>
                <a:srgbClr val="800000"/>
              </a:buClr>
              <a:buSzPct val="85000"/>
              <a:buFont typeface="Wingdings" panose="05000000000000000000" pitchFamily="2" charset="2"/>
              <a:buChar char="§"/>
            </a:pPr>
            <a:endParaRPr lang="en-US" sz="2800" dirty="0"/>
          </a:p>
          <a:p>
            <a:pPr>
              <a:buClr>
                <a:srgbClr val="800000"/>
              </a:buClr>
              <a:buSzPct val="85000"/>
              <a:buFont typeface="Wingdings" panose="05000000000000000000" pitchFamily="2" charset="2"/>
              <a:buChar char="§"/>
            </a:pPr>
            <a:endParaRPr lang="en-US" sz="2800" dirty="0"/>
          </a:p>
          <a:p>
            <a:pPr>
              <a:buClr>
                <a:srgbClr val="800000"/>
              </a:buClr>
              <a:buSzPct val="85000"/>
              <a:buFont typeface="Wingdings" panose="05000000000000000000" pitchFamily="2" charset="2"/>
              <a:buChar char="§"/>
            </a:pPr>
            <a:endParaRPr lang="en-US" sz="2800" dirty="0"/>
          </a:p>
        </p:txBody>
      </p:sp>
      <p:sp>
        <p:nvSpPr>
          <p:cNvPr id="6" name="Title 1">
            <a:extLst>
              <a:ext uri="{FF2B5EF4-FFF2-40B4-BE49-F238E27FC236}">
                <a16:creationId xmlns:a16="http://schemas.microsoft.com/office/drawing/2014/main" id="{3F785249-8E88-4763-89F4-3250D742ECE9}"/>
              </a:ext>
            </a:extLst>
          </p:cNvPr>
          <p:cNvSpPr>
            <a:spLocks noGrp="1"/>
          </p:cNvSpPr>
          <p:nvPr>
            <p:ph type="title"/>
          </p:nvPr>
        </p:nvSpPr>
        <p:spPr>
          <a:xfrm>
            <a:off x="457200" y="274638"/>
            <a:ext cx="8229600" cy="1143000"/>
          </a:xfrm>
        </p:spPr>
        <p:txBody>
          <a:bodyPr>
            <a:noAutofit/>
          </a:bodyPr>
          <a:lstStyle/>
          <a:p>
            <a:r>
              <a:rPr lang="en-US" sz="3200" b="1" dirty="0">
                <a:solidFill>
                  <a:srgbClr val="800000"/>
                </a:solidFill>
              </a:rPr>
              <a:t>Developing Resources for Parent Centers</a:t>
            </a:r>
          </a:p>
        </p:txBody>
      </p:sp>
      <p:sp>
        <p:nvSpPr>
          <p:cNvPr id="7" name="Line 4">
            <a:extLst>
              <a:ext uri="{FF2B5EF4-FFF2-40B4-BE49-F238E27FC236}">
                <a16:creationId xmlns:a16="http://schemas.microsoft.com/office/drawing/2014/main" id="{A01FDE71-9953-4A71-8E85-EAD5B30AF73B}"/>
              </a:ext>
            </a:extLst>
          </p:cNvPr>
          <p:cNvSpPr>
            <a:spLocks noChangeShapeType="1"/>
          </p:cNvSpPr>
          <p:nvPr/>
        </p:nvSpPr>
        <p:spPr bwMode="auto">
          <a:xfrm>
            <a:off x="802257" y="1173522"/>
            <a:ext cx="75394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a:extLst>
              <a:ext uri="{FF2B5EF4-FFF2-40B4-BE49-F238E27FC236}">
                <a16:creationId xmlns:a16="http://schemas.microsoft.com/office/drawing/2014/main" id="{B5426AFE-9233-4845-AB27-1D02A5D3C9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424103" y="1641197"/>
            <a:ext cx="935877" cy="935877"/>
          </a:xfrm>
          <a:prstGeom prst="rect">
            <a:avLst/>
          </a:prstGeom>
        </p:spPr>
      </p:pic>
      <p:pic>
        <p:nvPicPr>
          <p:cNvPr id="10" name="Picture 9">
            <a:extLst>
              <a:ext uri="{FF2B5EF4-FFF2-40B4-BE49-F238E27FC236}">
                <a16:creationId xmlns:a16="http://schemas.microsoft.com/office/drawing/2014/main" id="{C255F390-5DF3-4B18-AABB-992E2BEF8F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2257" y="4749099"/>
            <a:ext cx="1846053" cy="1332235"/>
          </a:xfrm>
          <a:prstGeom prst="rect">
            <a:avLst/>
          </a:prstGeom>
        </p:spPr>
      </p:pic>
    </p:spTree>
    <p:extLst>
      <p:ext uri="{BB962C8B-B14F-4D97-AF65-F5344CB8AC3E}">
        <p14:creationId xmlns:p14="http://schemas.microsoft.com/office/powerpoint/2010/main" val="431044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3911" y="4777874"/>
            <a:ext cx="6400800" cy="944592"/>
          </a:xfrm>
        </p:spPr>
        <p:txBody>
          <a:bodyPr>
            <a:normAutofit/>
          </a:bodyPr>
          <a:lstStyle/>
          <a:p>
            <a:r>
              <a:rPr lang="en-US" sz="2200" dirty="0">
                <a:solidFill>
                  <a:schemeClr val="tx1">
                    <a:lumMod val="95000"/>
                    <a:lumOff val="5000"/>
                  </a:schemeClr>
                </a:solidFill>
                <a:cs typeface="Times New Roman" panose="02020603050405020304" pitchFamily="18" charset="0"/>
              </a:rPr>
              <a:t>Coordinated by the Region 3 Parent Technical Assistance Center @ Parent to Parent of Georgia </a:t>
            </a:r>
            <a:endParaRPr lang="en-US" sz="2200" dirty="0">
              <a:solidFill>
                <a:schemeClr val="tx1">
                  <a:lumMod val="95000"/>
                  <a:lumOff val="5000"/>
                </a:schemeClr>
              </a:solidFill>
            </a:endParaRPr>
          </a:p>
        </p:txBody>
      </p:sp>
      <p:sp>
        <p:nvSpPr>
          <p:cNvPr id="4" name="Title 1">
            <a:extLst>
              <a:ext uri="{FF2B5EF4-FFF2-40B4-BE49-F238E27FC236}">
                <a16:creationId xmlns:a16="http://schemas.microsoft.com/office/drawing/2014/main" id="{4D223D0A-01A2-473C-A8FC-E418DC165DAA}"/>
              </a:ext>
            </a:extLst>
          </p:cNvPr>
          <p:cNvSpPr txBox="1">
            <a:spLocks/>
          </p:cNvSpPr>
          <p:nvPr/>
        </p:nvSpPr>
        <p:spPr>
          <a:xfrm>
            <a:off x="326526" y="-63325"/>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800000"/>
                </a:solidFill>
              </a:rPr>
              <a:t>The Inclusion Curriculum</a:t>
            </a:r>
          </a:p>
        </p:txBody>
      </p:sp>
      <p:sp>
        <p:nvSpPr>
          <p:cNvPr id="5" name="Line 4">
            <a:extLst>
              <a:ext uri="{FF2B5EF4-FFF2-40B4-BE49-F238E27FC236}">
                <a16:creationId xmlns:a16="http://schemas.microsoft.com/office/drawing/2014/main" id="{3BC8024D-0D0B-4972-BEAA-330249F1C3C2}"/>
              </a:ext>
            </a:extLst>
          </p:cNvPr>
          <p:cNvSpPr>
            <a:spLocks noChangeShapeType="1"/>
          </p:cNvSpPr>
          <p:nvPr/>
        </p:nvSpPr>
        <p:spPr bwMode="auto">
          <a:xfrm>
            <a:off x="907211" y="1536700"/>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ubtitle 2">
            <a:extLst>
              <a:ext uri="{FF2B5EF4-FFF2-40B4-BE49-F238E27FC236}">
                <a16:creationId xmlns:a16="http://schemas.microsoft.com/office/drawing/2014/main" id="{A73967FE-9B95-4F30-B8C2-18F02C6C5A27}"/>
              </a:ext>
            </a:extLst>
          </p:cNvPr>
          <p:cNvSpPr txBox="1">
            <a:spLocks/>
          </p:cNvSpPr>
          <p:nvPr/>
        </p:nvSpPr>
        <p:spPr>
          <a:xfrm>
            <a:off x="1273834" y="1727019"/>
            <a:ext cx="6400800" cy="9040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i="1" dirty="0">
                <a:solidFill>
                  <a:schemeClr val="tx1">
                    <a:lumMod val="95000"/>
                    <a:lumOff val="5000"/>
                  </a:schemeClr>
                </a:solidFill>
                <a:cs typeface="Times New Roman" panose="02020603050405020304" pitchFamily="18" charset="0"/>
              </a:rPr>
              <a:t>A Complete Training Workshop </a:t>
            </a:r>
            <a:br>
              <a:rPr lang="en-US" sz="2400" i="1" dirty="0">
                <a:solidFill>
                  <a:schemeClr val="tx1">
                    <a:lumMod val="95000"/>
                    <a:lumOff val="5000"/>
                  </a:schemeClr>
                </a:solidFill>
                <a:cs typeface="Times New Roman" panose="02020603050405020304" pitchFamily="18" charset="0"/>
              </a:rPr>
            </a:br>
            <a:r>
              <a:rPr lang="en-US" sz="2400" i="1" dirty="0">
                <a:solidFill>
                  <a:schemeClr val="tx1">
                    <a:lumMod val="95000"/>
                    <a:lumOff val="5000"/>
                  </a:schemeClr>
                </a:solidFill>
                <a:cs typeface="Times New Roman" panose="02020603050405020304" pitchFamily="18" charset="0"/>
              </a:rPr>
              <a:t>for Parent Centers to Use with Families</a:t>
            </a:r>
            <a:endParaRPr lang="en-US" sz="2400" i="1" dirty="0">
              <a:solidFill>
                <a:schemeClr val="tx1">
                  <a:lumMod val="95000"/>
                  <a:lumOff val="5000"/>
                </a:schemeClr>
              </a:solidFill>
            </a:endParaRPr>
          </a:p>
        </p:txBody>
      </p:sp>
      <p:pic>
        <p:nvPicPr>
          <p:cNvPr id="9" name="Picture 8">
            <a:extLst>
              <a:ext uri="{FF2B5EF4-FFF2-40B4-BE49-F238E27FC236}">
                <a16:creationId xmlns:a16="http://schemas.microsoft.com/office/drawing/2014/main" id="{D9B2178C-C4AC-4C8E-9E22-B128A04447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7161" y="5644828"/>
            <a:ext cx="1654299" cy="937436"/>
          </a:xfrm>
          <a:prstGeom prst="rect">
            <a:avLst/>
          </a:prstGeom>
        </p:spPr>
      </p:pic>
      <p:sp>
        <p:nvSpPr>
          <p:cNvPr id="10" name="Rectangle 9">
            <a:extLst>
              <a:ext uri="{FF2B5EF4-FFF2-40B4-BE49-F238E27FC236}">
                <a16:creationId xmlns:a16="http://schemas.microsoft.com/office/drawing/2014/main" id="{9F738C45-59C6-4B36-8324-E518981CB635}"/>
              </a:ext>
            </a:extLst>
          </p:cNvPr>
          <p:cNvSpPr/>
          <p:nvPr/>
        </p:nvSpPr>
        <p:spPr>
          <a:xfrm>
            <a:off x="-137304" y="844779"/>
            <a:ext cx="9023230" cy="646331"/>
          </a:xfrm>
          <a:prstGeom prst="rect">
            <a:avLst/>
          </a:prstGeom>
        </p:spPr>
        <p:txBody>
          <a:bodyPr wrap="square">
            <a:spAutoFit/>
          </a:bodyPr>
          <a:lstStyle/>
          <a:p>
            <a:pPr algn="ctr"/>
            <a:r>
              <a:rPr lang="en-US" dirty="0"/>
              <a:t>Posted on the Hub | Only for Parent Centers | </a:t>
            </a:r>
            <a:br>
              <a:rPr lang="en-US" dirty="0"/>
            </a:br>
            <a:r>
              <a:rPr lang="en-US" dirty="0"/>
              <a:t>Password-protected | Find password in the Workspaces</a:t>
            </a:r>
          </a:p>
        </p:txBody>
      </p:sp>
      <p:pic>
        <p:nvPicPr>
          <p:cNvPr id="11" name="Picture 5">
            <a:extLst>
              <a:ext uri="{FF2B5EF4-FFF2-40B4-BE49-F238E27FC236}">
                <a16:creationId xmlns:a16="http://schemas.microsoft.com/office/drawing/2014/main" id="{DD78F2ED-5048-44F1-ACC0-D5D260D5F0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3821876" y="2742936"/>
            <a:ext cx="1238899" cy="1789981"/>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158348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512F48-32B0-4772-88CF-224FE80B69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423" y="1242534"/>
            <a:ext cx="2826580" cy="2825402"/>
          </a:xfrm>
          <a:prstGeom prst="rect">
            <a:avLst/>
          </a:prstGeom>
        </p:spPr>
      </p:pic>
      <p:sp>
        <p:nvSpPr>
          <p:cNvPr id="3" name="Content Placeholder 2"/>
          <p:cNvSpPr>
            <a:spLocks noGrp="1"/>
          </p:cNvSpPr>
          <p:nvPr>
            <p:ph idx="1"/>
          </p:nvPr>
        </p:nvSpPr>
        <p:spPr>
          <a:xfrm>
            <a:off x="2976112" y="1617451"/>
            <a:ext cx="5952228" cy="2945921"/>
          </a:xfrm>
        </p:spPr>
        <p:txBody>
          <a:bodyPr>
            <a:normAutofit/>
          </a:bodyPr>
          <a:lstStyle/>
          <a:p>
            <a:pPr>
              <a:buClr>
                <a:srgbClr val="800000"/>
              </a:buClr>
              <a:buSzPct val="85000"/>
              <a:buFont typeface="Wingdings" panose="05000000000000000000" pitchFamily="2" charset="2"/>
              <a:buChar char="§"/>
            </a:pPr>
            <a:r>
              <a:rPr lang="en-US" sz="2800" dirty="0"/>
              <a:t>Who helped develop this</a:t>
            </a:r>
          </a:p>
          <a:p>
            <a:pPr>
              <a:buClr>
                <a:srgbClr val="800000"/>
              </a:buClr>
              <a:buSzPct val="85000"/>
              <a:buFont typeface="Wingdings" panose="05000000000000000000" pitchFamily="2" charset="2"/>
              <a:buChar char="§"/>
            </a:pPr>
            <a:r>
              <a:rPr lang="en-US" sz="2800" dirty="0"/>
              <a:t>What is included in this curriculum</a:t>
            </a:r>
          </a:p>
          <a:p>
            <a:pPr>
              <a:buClr>
                <a:srgbClr val="800000"/>
              </a:buClr>
              <a:buSzPct val="85000"/>
              <a:buFont typeface="Wingdings" panose="05000000000000000000" pitchFamily="2" charset="2"/>
              <a:buChar char="§"/>
            </a:pPr>
            <a:r>
              <a:rPr lang="en-US" sz="2800" dirty="0"/>
              <a:t>Where Parent Centers can access it</a:t>
            </a:r>
          </a:p>
          <a:p>
            <a:pPr>
              <a:buClr>
                <a:srgbClr val="800000"/>
              </a:buClr>
              <a:buSzPct val="85000"/>
              <a:buFont typeface="Wingdings" panose="05000000000000000000" pitchFamily="2" charset="2"/>
              <a:buChar char="§"/>
            </a:pPr>
            <a:r>
              <a:rPr lang="en-US" sz="2800" dirty="0"/>
              <a:t>How you can use it</a:t>
            </a:r>
          </a:p>
        </p:txBody>
      </p:sp>
      <p:sp>
        <p:nvSpPr>
          <p:cNvPr id="6" name="Title 1">
            <a:extLst>
              <a:ext uri="{FF2B5EF4-FFF2-40B4-BE49-F238E27FC236}">
                <a16:creationId xmlns:a16="http://schemas.microsoft.com/office/drawing/2014/main" id="{3F785249-8E88-4763-89F4-3250D742ECE9}"/>
              </a:ext>
            </a:extLst>
          </p:cNvPr>
          <p:cNvSpPr>
            <a:spLocks noGrp="1"/>
          </p:cNvSpPr>
          <p:nvPr>
            <p:ph type="title"/>
          </p:nvPr>
        </p:nvSpPr>
        <p:spPr>
          <a:xfrm>
            <a:off x="457200" y="274638"/>
            <a:ext cx="8229600" cy="1143000"/>
          </a:xfrm>
        </p:spPr>
        <p:txBody>
          <a:bodyPr>
            <a:noAutofit/>
          </a:bodyPr>
          <a:lstStyle/>
          <a:p>
            <a:r>
              <a:rPr lang="en-US" sz="3200" b="1" dirty="0">
                <a:solidFill>
                  <a:srgbClr val="800000"/>
                </a:solidFill>
              </a:rPr>
              <a:t>Today we’ll discuss…</a:t>
            </a:r>
          </a:p>
        </p:txBody>
      </p:sp>
      <p:sp>
        <p:nvSpPr>
          <p:cNvPr id="7" name="Line 4">
            <a:extLst>
              <a:ext uri="{FF2B5EF4-FFF2-40B4-BE49-F238E27FC236}">
                <a16:creationId xmlns:a16="http://schemas.microsoft.com/office/drawing/2014/main" id="{A01FDE71-9953-4A71-8E85-EAD5B30AF73B}"/>
              </a:ext>
            </a:extLst>
          </p:cNvPr>
          <p:cNvSpPr>
            <a:spLocks noChangeShapeType="1"/>
          </p:cNvSpPr>
          <p:nvPr/>
        </p:nvSpPr>
        <p:spPr bwMode="auto">
          <a:xfrm>
            <a:off x="864079" y="1242534"/>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554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71915852"/>
              </p:ext>
            </p:extLst>
          </p:nvPr>
        </p:nvGraphicFramePr>
        <p:xfrm>
          <a:off x="1579418" y="2516871"/>
          <a:ext cx="6303817" cy="3367932"/>
        </p:xfrm>
        <a:graphic>
          <a:graphicData uri="http://schemas.openxmlformats.org/drawingml/2006/table">
            <a:tbl>
              <a:tblPr firstRow="1" firstCol="1" bandRow="1"/>
              <a:tblGrid>
                <a:gridCol w="2078863">
                  <a:extLst>
                    <a:ext uri="{9D8B030D-6E8A-4147-A177-3AD203B41FA5}">
                      <a16:colId xmlns:a16="http://schemas.microsoft.com/office/drawing/2014/main" val="20000"/>
                    </a:ext>
                  </a:extLst>
                </a:gridCol>
                <a:gridCol w="4224954">
                  <a:extLst>
                    <a:ext uri="{9D8B030D-6E8A-4147-A177-3AD203B41FA5}">
                      <a16:colId xmlns:a16="http://schemas.microsoft.com/office/drawing/2014/main" val="20001"/>
                    </a:ext>
                  </a:extLst>
                </a:gridCol>
              </a:tblGrid>
              <a:tr h="494377">
                <a:tc rowSpan="2">
                  <a:txBody>
                    <a:bodyPr/>
                    <a:lstStyle/>
                    <a:p>
                      <a:pPr marL="0" marR="0">
                        <a:spcBef>
                          <a:spcPts val="1200"/>
                        </a:spcBef>
                        <a:spcAft>
                          <a:spcPts val="600"/>
                        </a:spcAft>
                      </a:pPr>
                      <a:r>
                        <a:rPr lang="en-US" sz="1400" dirty="0">
                          <a:solidFill>
                            <a:srgbClr val="222222"/>
                          </a:solidFill>
                          <a:effectLst/>
                          <a:latin typeface="+mn-lt"/>
                          <a:ea typeface="Calibri" panose="020F0502020204030204" pitchFamily="34" charset="0"/>
                          <a:cs typeface="Times New Roman" panose="02020603050405020304" pitchFamily="18" charset="0"/>
                        </a:rPr>
                        <a:t>Region One</a:t>
                      </a:r>
                      <a:endParaRPr lang="en-US" sz="14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200"/>
                        </a:spcAft>
                      </a:pPr>
                      <a:r>
                        <a:rPr lang="en-US" sz="1400" dirty="0">
                          <a:solidFill>
                            <a:srgbClr val="222222"/>
                          </a:solidFill>
                          <a:effectLst/>
                          <a:latin typeface="+mn-lt"/>
                          <a:ea typeface="Calibri" panose="020F0502020204030204" pitchFamily="34" charset="0"/>
                          <a:cs typeface="Times New Roman" panose="02020603050405020304" pitchFamily="18" charset="0"/>
                        </a:rPr>
                        <a:t>Amanda Haught, United We Stand of NYC  (CPRC)</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7189">
                <a:tc vMerge="1">
                  <a:txBody>
                    <a:bodyPr/>
                    <a:lstStyle/>
                    <a:p>
                      <a:endParaRPr lang="en-US"/>
                    </a:p>
                  </a:txBody>
                  <a:tcPr/>
                </a:tc>
                <a:tc>
                  <a:txBody>
                    <a:bodyPr/>
                    <a:lstStyle/>
                    <a:p>
                      <a:pPr marL="0" marR="0">
                        <a:spcBef>
                          <a:spcPts val="600"/>
                        </a:spcBef>
                        <a:spcAft>
                          <a:spcPts val="600"/>
                        </a:spcAft>
                      </a:pPr>
                      <a:r>
                        <a:rPr lang="en-US" sz="1400" dirty="0">
                          <a:solidFill>
                            <a:srgbClr val="222222"/>
                          </a:solidFill>
                          <a:effectLst/>
                          <a:latin typeface="+mn-lt"/>
                          <a:ea typeface="Calibri" panose="020F0502020204030204" pitchFamily="34" charset="0"/>
                          <a:cs typeface="Times New Roman" panose="02020603050405020304" pitchFamily="18" charset="0"/>
                        </a:rPr>
                        <a:t>Carolyn </a:t>
                      </a:r>
                      <a:r>
                        <a:rPr lang="en-US" sz="1400" dirty="0" err="1">
                          <a:solidFill>
                            <a:srgbClr val="222222"/>
                          </a:solidFill>
                          <a:effectLst/>
                          <a:latin typeface="+mn-lt"/>
                          <a:ea typeface="Calibri" panose="020F0502020204030204" pitchFamily="34" charset="0"/>
                          <a:cs typeface="Times New Roman" panose="02020603050405020304" pitchFamily="18" charset="0"/>
                        </a:rPr>
                        <a:t>Hayer</a:t>
                      </a:r>
                      <a:r>
                        <a:rPr lang="en-US" sz="1400" dirty="0">
                          <a:solidFill>
                            <a:srgbClr val="222222"/>
                          </a:solidFill>
                          <a:effectLst/>
                          <a:latin typeface="+mn-lt"/>
                          <a:ea typeface="Calibri" panose="020F0502020204030204" pitchFamily="34" charset="0"/>
                          <a:cs typeface="Times New Roman" panose="02020603050405020304" pitchFamily="18" charset="0"/>
                        </a:rPr>
                        <a:t>, SPAN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7189">
                <a:tc>
                  <a:txBody>
                    <a:bodyPr/>
                    <a:lstStyle/>
                    <a:p>
                      <a:pPr marL="0" marR="0">
                        <a:spcBef>
                          <a:spcPts val="600"/>
                        </a:spcBef>
                        <a:spcAft>
                          <a:spcPts val="600"/>
                        </a:spcAft>
                      </a:pPr>
                      <a:r>
                        <a:rPr lang="en-US" sz="1400" dirty="0">
                          <a:solidFill>
                            <a:srgbClr val="222222"/>
                          </a:solidFill>
                          <a:effectLst/>
                          <a:latin typeface="+mn-lt"/>
                          <a:ea typeface="Calibri" panose="020F0502020204030204" pitchFamily="34" charset="0"/>
                          <a:cs typeface="Times New Roman" panose="02020603050405020304" pitchFamily="18" charset="0"/>
                        </a:rPr>
                        <a:t>Region Two</a:t>
                      </a:r>
                      <a:endParaRPr lang="en-US" sz="14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400">
                          <a:solidFill>
                            <a:srgbClr val="222222"/>
                          </a:solidFill>
                          <a:effectLst/>
                          <a:latin typeface="+mn-lt"/>
                          <a:ea typeface="Calibri" panose="020F0502020204030204" pitchFamily="34" charset="0"/>
                          <a:cs typeface="Times New Roman" panose="02020603050405020304" pitchFamily="18" charset="0"/>
                        </a:rPr>
                        <a:t>Karen Harrison, STEP of TN</a:t>
                      </a:r>
                      <a:endParaRPr lang="en-US" sz="140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7189">
                <a:tc rowSpan="2">
                  <a:txBody>
                    <a:bodyPr/>
                    <a:lstStyle/>
                    <a:p>
                      <a:pPr marL="0" marR="0">
                        <a:spcBef>
                          <a:spcPts val="600"/>
                        </a:spcBef>
                        <a:spcAft>
                          <a:spcPts val="600"/>
                        </a:spcAft>
                      </a:pPr>
                      <a:r>
                        <a:rPr lang="en-US" sz="1400">
                          <a:solidFill>
                            <a:srgbClr val="222222"/>
                          </a:solidFill>
                          <a:effectLst/>
                          <a:latin typeface="+mn-lt"/>
                          <a:ea typeface="Calibri" panose="020F0502020204030204" pitchFamily="34" charset="0"/>
                          <a:cs typeface="Times New Roman" panose="02020603050405020304" pitchFamily="18" charset="0"/>
                        </a:rPr>
                        <a:t>Region Three</a:t>
                      </a:r>
                      <a:endParaRPr lang="en-US" sz="140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400">
                          <a:solidFill>
                            <a:srgbClr val="222222"/>
                          </a:solidFill>
                          <a:effectLst/>
                          <a:latin typeface="+mn-lt"/>
                          <a:ea typeface="Calibri" panose="020F0502020204030204" pitchFamily="34" charset="0"/>
                          <a:cs typeface="Times New Roman" panose="02020603050405020304" pitchFamily="18" charset="0"/>
                        </a:rPr>
                        <a:t>Jon Howell, PRN (Texas)</a:t>
                      </a:r>
                      <a:endParaRPr lang="en-US" sz="140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7512">
                <a:tc vMerge="1">
                  <a:txBody>
                    <a:bodyPr/>
                    <a:lstStyle/>
                    <a:p>
                      <a:endParaRPr lang="en-US"/>
                    </a:p>
                  </a:txBody>
                  <a:tcPr/>
                </a:tc>
                <a:tc>
                  <a:txBody>
                    <a:bodyPr/>
                    <a:lstStyle/>
                    <a:p>
                      <a:pPr marL="0" marR="0">
                        <a:spcBef>
                          <a:spcPts val="600"/>
                        </a:spcBef>
                        <a:spcAft>
                          <a:spcPts val="600"/>
                        </a:spcAft>
                      </a:pPr>
                      <a:r>
                        <a:rPr lang="en-US" sz="1400" dirty="0" err="1">
                          <a:solidFill>
                            <a:srgbClr val="222222"/>
                          </a:solidFill>
                          <a:effectLst/>
                          <a:latin typeface="+mn-lt"/>
                          <a:ea typeface="Calibri" panose="020F0502020204030204" pitchFamily="34" charset="0"/>
                          <a:cs typeface="Times New Roman" panose="02020603050405020304" pitchFamily="18" charset="0"/>
                        </a:rPr>
                        <a:t>Kodey</a:t>
                      </a:r>
                      <a:r>
                        <a:rPr lang="en-US" sz="1400" dirty="0">
                          <a:solidFill>
                            <a:srgbClr val="222222"/>
                          </a:solidFill>
                          <a:effectLst/>
                          <a:latin typeface="+mn-lt"/>
                          <a:ea typeface="Calibri" panose="020F0502020204030204" pitchFamily="34" charset="0"/>
                          <a:cs typeface="Times New Roman" panose="02020603050405020304" pitchFamily="18" charset="0"/>
                        </a:rPr>
                        <a:t> Toney, OK CPRC</a:t>
                      </a:r>
                      <a:endParaRPr lang="en-US" sz="1400" dirty="0">
                        <a:solidFill>
                          <a:schemeClr val="tx1"/>
                        </a:solidFill>
                        <a:effectLst/>
                        <a:latin typeface="+mn-lt"/>
                        <a:ea typeface="Calibri" panose="020F0502020204030204" pitchFamily="34" charset="0"/>
                        <a:cs typeface="Times New Roman" panose="02020603050405020304" pitchFamily="18" charset="0"/>
                      </a:endParaRPr>
                    </a:p>
                    <a:p>
                      <a:pPr marL="0" marR="0">
                        <a:spcBef>
                          <a:spcPts val="600"/>
                        </a:spcBef>
                        <a:spcAft>
                          <a:spcPts val="600"/>
                        </a:spcAft>
                      </a:pPr>
                      <a:r>
                        <a:rPr lang="en-US" sz="1400" i="1" dirty="0">
                          <a:solidFill>
                            <a:srgbClr val="222222"/>
                          </a:solidFill>
                          <a:effectLst/>
                          <a:latin typeface="+mn-lt"/>
                          <a:ea typeface="Calibri" panose="020F0502020204030204" pitchFamily="34" charset="0"/>
                          <a:cs typeface="Times New Roman" panose="02020603050405020304" pitchFamily="18" charset="0"/>
                        </a:rPr>
                        <a:t>Used other staff members too</a:t>
                      </a:r>
                      <a:endParaRPr lang="en-US" sz="14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6900">
                <a:tc>
                  <a:txBody>
                    <a:bodyPr/>
                    <a:lstStyle/>
                    <a:p>
                      <a:pPr marL="0" marR="0">
                        <a:spcBef>
                          <a:spcPts val="600"/>
                        </a:spcBef>
                        <a:spcAft>
                          <a:spcPts val="600"/>
                        </a:spcAft>
                      </a:pPr>
                      <a:r>
                        <a:rPr lang="en-US" sz="1400" dirty="0">
                          <a:solidFill>
                            <a:srgbClr val="222222"/>
                          </a:solidFill>
                          <a:effectLst/>
                          <a:latin typeface="+mn-lt"/>
                          <a:ea typeface="Calibri" panose="020F0502020204030204" pitchFamily="34" charset="0"/>
                          <a:cs typeface="Times New Roman" panose="02020603050405020304" pitchFamily="18" charset="0"/>
                        </a:rPr>
                        <a:t>Region Four</a:t>
                      </a:r>
                      <a:endParaRPr lang="en-US" sz="14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400">
                          <a:solidFill>
                            <a:srgbClr val="222222"/>
                          </a:solidFill>
                          <a:effectLst/>
                          <a:latin typeface="+mn-lt"/>
                          <a:ea typeface="Calibri" panose="020F0502020204030204" pitchFamily="34" charset="0"/>
                          <a:cs typeface="Times New Roman" panose="02020603050405020304" pitchFamily="18" charset="0"/>
                        </a:rPr>
                        <a:t>Karen Thompson, ASK (Iowa)</a:t>
                      </a:r>
                      <a:endParaRPr lang="en-US" sz="1400">
                        <a:effectLst/>
                        <a:latin typeface="+mn-lt"/>
                        <a:ea typeface="Calibri" panose="020F0502020204030204" pitchFamily="34" charset="0"/>
                        <a:cs typeface="Times New Roman" panose="02020603050405020304" pitchFamily="18" charset="0"/>
                      </a:endParaRPr>
                    </a:p>
                    <a:p>
                      <a:pPr marL="0" marR="0">
                        <a:spcBef>
                          <a:spcPts val="600"/>
                        </a:spcBef>
                        <a:spcAft>
                          <a:spcPts val="600"/>
                        </a:spcAft>
                      </a:pPr>
                      <a:r>
                        <a:rPr lang="en-US" sz="1400" i="1">
                          <a:solidFill>
                            <a:srgbClr val="222222"/>
                          </a:solidFill>
                          <a:effectLst/>
                          <a:latin typeface="+mn-lt"/>
                          <a:ea typeface="Calibri" panose="020F0502020204030204" pitchFamily="34" charset="0"/>
                          <a:cs typeface="Times New Roman" panose="02020603050405020304" pitchFamily="18" charset="0"/>
                        </a:rPr>
                        <a:t>Used other staff members too</a:t>
                      </a:r>
                      <a:endParaRPr lang="en-US" sz="140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0978">
                <a:tc rowSpan="2">
                  <a:txBody>
                    <a:bodyPr/>
                    <a:lstStyle/>
                    <a:p>
                      <a:pPr marL="0" marR="0">
                        <a:spcBef>
                          <a:spcPts val="600"/>
                        </a:spcBef>
                        <a:spcAft>
                          <a:spcPts val="600"/>
                        </a:spcAft>
                      </a:pPr>
                      <a:r>
                        <a:rPr lang="en-US" sz="1400">
                          <a:solidFill>
                            <a:srgbClr val="222222"/>
                          </a:solidFill>
                          <a:effectLst/>
                          <a:latin typeface="+mn-lt"/>
                          <a:ea typeface="Calibri" panose="020F0502020204030204" pitchFamily="34" charset="0"/>
                          <a:cs typeface="Times New Roman" panose="02020603050405020304" pitchFamily="18" charset="0"/>
                        </a:rPr>
                        <a:t>Region Five</a:t>
                      </a:r>
                      <a:endParaRPr lang="en-US" sz="140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400" dirty="0">
                          <a:solidFill>
                            <a:srgbClr val="222222"/>
                          </a:solidFill>
                          <a:effectLst/>
                          <a:latin typeface="+mn-lt"/>
                          <a:ea typeface="Calibri" panose="020F0502020204030204" pitchFamily="34" charset="0"/>
                          <a:cs typeface="Times New Roman" panose="02020603050405020304" pitchFamily="18" charset="0"/>
                        </a:rPr>
                        <a:t>Naomi </a:t>
                      </a:r>
                      <a:r>
                        <a:rPr lang="en-US" sz="1400" dirty="0" err="1">
                          <a:solidFill>
                            <a:srgbClr val="222222"/>
                          </a:solidFill>
                          <a:effectLst/>
                          <a:latin typeface="+mn-lt"/>
                          <a:ea typeface="Calibri" panose="020F0502020204030204" pitchFamily="34" charset="0"/>
                          <a:cs typeface="Times New Roman" panose="02020603050405020304" pitchFamily="18" charset="0"/>
                        </a:rPr>
                        <a:t>Sandweiss</a:t>
                      </a:r>
                      <a:r>
                        <a:rPr lang="en-US" sz="1400" dirty="0">
                          <a:solidFill>
                            <a:srgbClr val="222222"/>
                          </a:solidFill>
                          <a:effectLst/>
                          <a:latin typeface="+mn-lt"/>
                          <a:ea typeface="Calibri" panose="020F0502020204030204" pitchFamily="34" charset="0"/>
                          <a:cs typeface="Times New Roman" panose="02020603050405020304" pitchFamily="18" charset="0"/>
                        </a:rPr>
                        <a:t> and Cindy Lafon, Parents Reaching Out (NM PTI)</a:t>
                      </a:r>
                      <a:endParaRPr lang="en-US" sz="14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7189">
                <a:tc vMerge="1">
                  <a:txBody>
                    <a:bodyPr/>
                    <a:lstStyle/>
                    <a:p>
                      <a:endParaRPr lang="en-US"/>
                    </a:p>
                  </a:txBody>
                  <a:tcPr/>
                </a:tc>
                <a:tc>
                  <a:txBody>
                    <a:bodyPr/>
                    <a:lstStyle/>
                    <a:p>
                      <a:pPr marL="0" marR="0">
                        <a:spcBef>
                          <a:spcPts val="600"/>
                        </a:spcBef>
                        <a:spcAft>
                          <a:spcPts val="600"/>
                        </a:spcAft>
                      </a:pPr>
                      <a:r>
                        <a:rPr lang="en-US" sz="1400">
                          <a:solidFill>
                            <a:srgbClr val="222222"/>
                          </a:solidFill>
                          <a:effectLst/>
                          <a:latin typeface="+mn-lt"/>
                          <a:ea typeface="Calibri" panose="020F0502020204030204" pitchFamily="34" charset="0"/>
                          <a:cs typeface="Times New Roman" panose="02020603050405020304" pitchFamily="18" charset="0"/>
                        </a:rPr>
                        <a:t>Beth Schaffner, PEAK (CO)</a:t>
                      </a:r>
                      <a:endParaRPr lang="en-US" sz="140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7189">
                <a:tc>
                  <a:txBody>
                    <a:bodyPr/>
                    <a:lstStyle/>
                    <a:p>
                      <a:pPr marL="0" marR="0">
                        <a:spcBef>
                          <a:spcPts val="600"/>
                        </a:spcBef>
                        <a:spcAft>
                          <a:spcPts val="600"/>
                        </a:spcAft>
                      </a:pPr>
                      <a:r>
                        <a:rPr lang="en-US" sz="1400">
                          <a:solidFill>
                            <a:srgbClr val="222222"/>
                          </a:solidFill>
                          <a:effectLst/>
                          <a:latin typeface="+mn-lt"/>
                          <a:ea typeface="Calibri" panose="020F0502020204030204" pitchFamily="34" charset="0"/>
                          <a:cs typeface="Times New Roman" panose="02020603050405020304" pitchFamily="18" charset="0"/>
                        </a:rPr>
                        <a:t>Region Six</a:t>
                      </a:r>
                      <a:endParaRPr lang="en-US" sz="140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en-US" sz="1400" dirty="0">
                          <a:solidFill>
                            <a:srgbClr val="000000"/>
                          </a:solidFill>
                          <a:effectLst/>
                          <a:latin typeface="+mn-lt"/>
                          <a:ea typeface="Calibri" panose="020F0502020204030204" pitchFamily="34" charset="0"/>
                          <a:cs typeface="Times New Roman" panose="02020603050405020304" pitchFamily="18" charset="0"/>
                        </a:rPr>
                        <a:t>Christy Reese, FACT (OR)</a:t>
                      </a:r>
                      <a:endParaRPr lang="en-US" sz="14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TextBox 5"/>
          <p:cNvSpPr txBox="1"/>
          <p:nvPr/>
        </p:nvSpPr>
        <p:spPr>
          <a:xfrm>
            <a:off x="457200" y="1551756"/>
            <a:ext cx="8324490" cy="830997"/>
          </a:xfrm>
          <a:prstGeom prst="rect">
            <a:avLst/>
          </a:prstGeom>
          <a:noFill/>
        </p:spPr>
        <p:txBody>
          <a:bodyPr wrap="square" rtlCol="0">
            <a:spAutoFit/>
          </a:bodyPr>
          <a:lstStyle/>
          <a:p>
            <a:pPr algn="ctr"/>
            <a:r>
              <a:rPr lang="en-US" sz="2400" dirty="0"/>
              <a:t>Thank you to the NINE (9) wonderful Parent Centers who participated in the review process!</a:t>
            </a:r>
          </a:p>
        </p:txBody>
      </p:sp>
      <p:sp>
        <p:nvSpPr>
          <p:cNvPr id="7" name="Title 1">
            <a:extLst>
              <a:ext uri="{FF2B5EF4-FFF2-40B4-BE49-F238E27FC236}">
                <a16:creationId xmlns:a16="http://schemas.microsoft.com/office/drawing/2014/main" id="{E552A814-C9E4-45DE-813D-C8B7B30023AB}"/>
              </a:ext>
            </a:extLst>
          </p:cNvPr>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800000"/>
                </a:solidFill>
              </a:rPr>
              <a:t>Who Helped Develop This?</a:t>
            </a:r>
          </a:p>
        </p:txBody>
      </p:sp>
      <p:sp>
        <p:nvSpPr>
          <p:cNvPr id="8" name="Line 4">
            <a:extLst>
              <a:ext uri="{FF2B5EF4-FFF2-40B4-BE49-F238E27FC236}">
                <a16:creationId xmlns:a16="http://schemas.microsoft.com/office/drawing/2014/main" id="{D74D70F7-9767-49D9-A385-43261EDE26D9}"/>
              </a:ext>
            </a:extLst>
          </p:cNvPr>
          <p:cNvSpPr>
            <a:spLocks noChangeShapeType="1"/>
          </p:cNvSpPr>
          <p:nvPr/>
        </p:nvSpPr>
        <p:spPr bwMode="auto">
          <a:xfrm>
            <a:off x="804022" y="1225281"/>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90167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50"/>
            <a:ext cx="8229600" cy="1143000"/>
          </a:xfrm>
        </p:spPr>
        <p:txBody>
          <a:bodyPr>
            <a:normAutofit/>
          </a:bodyPr>
          <a:lstStyle/>
          <a:p>
            <a:r>
              <a:rPr lang="en-US" sz="3200" b="1" dirty="0">
                <a:solidFill>
                  <a:srgbClr val="800000"/>
                </a:solidFill>
              </a:rPr>
              <a:t>What Is Included in This Curriculum?</a:t>
            </a:r>
          </a:p>
        </p:txBody>
      </p:sp>
      <p:sp>
        <p:nvSpPr>
          <p:cNvPr id="3" name="Content Placeholder 2"/>
          <p:cNvSpPr>
            <a:spLocks noGrp="1"/>
          </p:cNvSpPr>
          <p:nvPr>
            <p:ph idx="1"/>
          </p:nvPr>
        </p:nvSpPr>
        <p:spPr>
          <a:xfrm>
            <a:off x="804022" y="1493784"/>
            <a:ext cx="7487728" cy="4525963"/>
          </a:xfrm>
        </p:spPr>
        <p:txBody>
          <a:bodyPr>
            <a:normAutofit lnSpcReduction="10000"/>
          </a:bodyPr>
          <a:lstStyle/>
          <a:p>
            <a:pPr>
              <a:buClr>
                <a:srgbClr val="800000"/>
              </a:buClr>
              <a:buSzPct val="85000"/>
              <a:buFont typeface="Wingdings" panose="05000000000000000000" pitchFamily="2" charset="2"/>
              <a:buChar char="§"/>
            </a:pPr>
            <a:r>
              <a:rPr lang="en-US" sz="2400" dirty="0"/>
              <a:t>A ready-to-use </a:t>
            </a:r>
            <a:r>
              <a:rPr lang="en-US" sz="2400" dirty="0" err="1"/>
              <a:t>Powerpoint</a:t>
            </a:r>
            <a:br>
              <a:rPr lang="en-US" sz="2400" dirty="0"/>
            </a:br>
            <a:endParaRPr lang="en-US" sz="2400" dirty="0"/>
          </a:p>
          <a:p>
            <a:pPr>
              <a:buClr>
                <a:srgbClr val="800000"/>
              </a:buClr>
              <a:buSzPct val="85000"/>
              <a:buFont typeface="Wingdings" panose="05000000000000000000" pitchFamily="2" charset="2"/>
              <a:buChar char="§"/>
            </a:pPr>
            <a:r>
              <a:rPr lang="en-US" sz="2400" dirty="0"/>
              <a:t>A customizable </a:t>
            </a:r>
            <a:r>
              <a:rPr lang="en-US" sz="2400" dirty="0" err="1"/>
              <a:t>Powerpoint</a:t>
            </a:r>
            <a:br>
              <a:rPr lang="en-US" sz="2400" dirty="0"/>
            </a:br>
            <a:br>
              <a:rPr lang="en-US" sz="2400" dirty="0"/>
            </a:br>
            <a:endParaRPr lang="en-US" sz="2400" dirty="0"/>
          </a:p>
          <a:p>
            <a:pPr>
              <a:buClr>
                <a:srgbClr val="800000"/>
              </a:buClr>
              <a:buSzPct val="85000"/>
              <a:buFont typeface="Wingdings" panose="05000000000000000000" pitchFamily="2" charset="2"/>
              <a:buChar char="§"/>
            </a:pPr>
            <a:r>
              <a:rPr lang="en-US" sz="2400" dirty="0"/>
              <a:t>Three handouts:</a:t>
            </a:r>
          </a:p>
          <a:p>
            <a:pPr lvl="1"/>
            <a:r>
              <a:rPr lang="en-US" sz="2400" dirty="0"/>
              <a:t>Acronyms, Abbreviations, </a:t>
            </a:r>
            <a:br>
              <a:rPr lang="en-US" sz="2400" dirty="0"/>
            </a:br>
            <a:r>
              <a:rPr lang="en-US" sz="2400" dirty="0"/>
              <a:t>and Words to Know</a:t>
            </a:r>
          </a:p>
          <a:p>
            <a:pPr lvl="1"/>
            <a:r>
              <a:rPr lang="en-US" sz="2400" dirty="0"/>
              <a:t>What Is Inclusion?</a:t>
            </a:r>
          </a:p>
          <a:p>
            <a:pPr lvl="1"/>
            <a:r>
              <a:rPr lang="en-US" sz="2400" dirty="0"/>
              <a:t>Six Key Principles of IDEA</a:t>
            </a:r>
            <a:br>
              <a:rPr lang="en-US" sz="2400" dirty="0"/>
            </a:br>
            <a:endParaRPr lang="en-US" sz="2400" dirty="0"/>
          </a:p>
          <a:p>
            <a:pPr>
              <a:buClr>
                <a:srgbClr val="800000"/>
              </a:buClr>
              <a:buSzPct val="85000"/>
              <a:buFont typeface="Wingdings" panose="05000000000000000000" pitchFamily="2" charset="2"/>
              <a:buChar char="§"/>
            </a:pPr>
            <a:r>
              <a:rPr lang="en-US" sz="2400" dirty="0"/>
              <a:t>A User’s Guide/Trainer Notes</a:t>
            </a:r>
          </a:p>
        </p:txBody>
      </p:sp>
      <p:sp>
        <p:nvSpPr>
          <p:cNvPr id="4" name="Line 4">
            <a:extLst>
              <a:ext uri="{FF2B5EF4-FFF2-40B4-BE49-F238E27FC236}">
                <a16:creationId xmlns:a16="http://schemas.microsoft.com/office/drawing/2014/main" id="{C93559D5-DADE-47B2-B331-6A9D667BBD24}"/>
              </a:ext>
            </a:extLst>
          </p:cNvPr>
          <p:cNvSpPr>
            <a:spLocks noChangeShapeType="1"/>
          </p:cNvSpPr>
          <p:nvPr/>
        </p:nvSpPr>
        <p:spPr bwMode="auto">
          <a:xfrm>
            <a:off x="804022" y="967293"/>
            <a:ext cx="693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4">
            <a:extLst>
              <a:ext uri="{FF2B5EF4-FFF2-40B4-BE49-F238E27FC236}">
                <a16:creationId xmlns:a16="http://schemas.microsoft.com/office/drawing/2014/main" id="{956BFD81-F0AA-48B3-ADBA-90E3D1F8B9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13750" y="1301428"/>
            <a:ext cx="2724472" cy="2131846"/>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569EDA9B-EF18-4B7D-BBE9-FCA2E8EF4B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02076" y="4138482"/>
            <a:ext cx="2289674" cy="2215399"/>
          </a:xfrm>
          <a:prstGeom prst="rect">
            <a:avLst/>
          </a:prstGeom>
          <a:solidFill>
            <a:schemeClr val="bg1">
              <a:lumMod val="50000"/>
            </a:schemeClr>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98889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1993</TotalTime>
  <Words>1268</Words>
  <Application>Microsoft Office PowerPoint</Application>
  <PresentationFormat>On-screen Show (4:3)</PresentationFormat>
  <Paragraphs>222</Paragraphs>
  <Slides>35</Slides>
  <Notes>16</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50" baseType="lpstr">
      <vt:lpstr>MS PGothic</vt:lpstr>
      <vt:lpstr>Arial</vt:lpstr>
      <vt:lpstr>Avenir Medium</vt:lpstr>
      <vt:lpstr>Calibri</vt:lpstr>
      <vt:lpstr>Cardo</vt:lpstr>
      <vt:lpstr>Charlemagne Std</vt:lpstr>
      <vt:lpstr>Corbel</vt:lpstr>
      <vt:lpstr>EraserDust</vt:lpstr>
      <vt:lpstr>French Script MT</vt:lpstr>
      <vt:lpstr>Mangal</vt:lpstr>
      <vt:lpstr>MV Boli</vt:lpstr>
      <vt:lpstr>Times New Roman</vt:lpstr>
      <vt:lpstr>Wingdings</vt:lpstr>
      <vt:lpstr>Office Theme</vt:lpstr>
      <vt:lpstr>Document</vt:lpstr>
      <vt:lpstr>PowerPoint Presentation</vt:lpstr>
      <vt:lpstr>A Few Reminders on  Webinar Etiquette</vt:lpstr>
      <vt:lpstr>New Parent Center Products  You Can Use</vt:lpstr>
      <vt:lpstr>PowerPoint Presentation</vt:lpstr>
      <vt:lpstr>Developing Resources for Parent Centers</vt:lpstr>
      <vt:lpstr>PowerPoint Presentation</vt:lpstr>
      <vt:lpstr>Today we’ll discuss…</vt:lpstr>
      <vt:lpstr>PowerPoint Presentation</vt:lpstr>
      <vt:lpstr>What Is Included in This Curriculum?</vt:lpstr>
      <vt:lpstr>The Powerpoints … General Organization</vt:lpstr>
      <vt:lpstr>The Powerpoints … Two Options</vt:lpstr>
      <vt:lpstr>The Handouts…There are Three!</vt:lpstr>
      <vt:lpstr>The User’s Guide!</vt:lpstr>
      <vt:lpstr>Where You Can Access the Curriculum </vt:lpstr>
      <vt:lpstr>How Can You Use It?</vt:lpstr>
      <vt:lpstr>PowerPoint Presentation</vt:lpstr>
      <vt:lpstr>PowerPoint Presentation</vt:lpstr>
      <vt:lpstr>Let’s Review…</vt:lpstr>
      <vt:lpstr>Questions? Comments? </vt:lpstr>
      <vt:lpstr>PowerPoint Presentation</vt:lpstr>
      <vt:lpstr>A Resource Collection on Positive Behavior Supports, Functional Behavioral Assessment,  and School Discipline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Comments? </vt:lpstr>
      <vt:lpstr>PowerPoint Presentation</vt:lpstr>
      <vt:lpstr>http://www.parentcenterhub.org/webinar20-newresources/</vt:lpstr>
      <vt:lpstr>PowerPoint Presentation</vt:lpstr>
    </vt:vector>
  </TitlesOfParts>
  <Company>Statewide Parent Advocacy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Myriam Alizo</dc:creator>
  <cp:lastModifiedBy>Lisa Kupper</cp:lastModifiedBy>
  <cp:revision>141</cp:revision>
  <dcterms:created xsi:type="dcterms:W3CDTF">2017-09-29T00:46:38Z</dcterms:created>
  <dcterms:modified xsi:type="dcterms:W3CDTF">2017-11-14T21:49:31Z</dcterms:modified>
</cp:coreProperties>
</file>